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672" r:id="rId2"/>
  </p:sldMasterIdLst>
  <p:notesMasterIdLst>
    <p:notesMasterId r:id="rId34"/>
  </p:notesMasterIdLst>
  <p:handoutMasterIdLst>
    <p:handoutMasterId r:id="rId35"/>
  </p:handoutMasterIdLst>
  <p:sldIdLst>
    <p:sldId id="588" r:id="rId3"/>
    <p:sldId id="548" r:id="rId4"/>
    <p:sldId id="299" r:id="rId5"/>
    <p:sldId id="426" r:id="rId6"/>
    <p:sldId id="559" r:id="rId7"/>
    <p:sldId id="546" r:id="rId8"/>
    <p:sldId id="587" r:id="rId9"/>
    <p:sldId id="429" r:id="rId10"/>
    <p:sldId id="552" r:id="rId11"/>
    <p:sldId id="553" r:id="rId12"/>
    <p:sldId id="549" r:id="rId13"/>
    <p:sldId id="550" r:id="rId14"/>
    <p:sldId id="551" r:id="rId15"/>
    <p:sldId id="562" r:id="rId16"/>
    <p:sldId id="563" r:id="rId17"/>
    <p:sldId id="565" r:id="rId18"/>
    <p:sldId id="566" r:id="rId19"/>
    <p:sldId id="567" r:id="rId20"/>
    <p:sldId id="568" r:id="rId21"/>
    <p:sldId id="569" r:id="rId22"/>
    <p:sldId id="570" r:id="rId23"/>
    <p:sldId id="576" r:id="rId24"/>
    <p:sldId id="577" r:id="rId25"/>
    <p:sldId id="585" r:id="rId26"/>
    <p:sldId id="578" r:id="rId27"/>
    <p:sldId id="579" r:id="rId28"/>
    <p:sldId id="580" r:id="rId29"/>
    <p:sldId id="581" r:id="rId30"/>
    <p:sldId id="582" r:id="rId31"/>
    <p:sldId id="583" r:id="rId32"/>
    <p:sldId id="584" r:id="rId3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0A7C67-98F3-4543-9114-43B5ED7CC2D9}">
          <p14:sldIdLst>
            <p14:sldId id="588"/>
            <p14:sldId id="548"/>
            <p14:sldId id="299"/>
            <p14:sldId id="426"/>
            <p14:sldId id="559"/>
            <p14:sldId id="546"/>
            <p14:sldId id="587"/>
            <p14:sldId id="429"/>
            <p14:sldId id="552"/>
            <p14:sldId id="553"/>
            <p14:sldId id="549"/>
            <p14:sldId id="550"/>
            <p14:sldId id="551"/>
            <p14:sldId id="562"/>
            <p14:sldId id="563"/>
            <p14:sldId id="565"/>
            <p14:sldId id="566"/>
            <p14:sldId id="567"/>
            <p14:sldId id="568"/>
            <p14:sldId id="569"/>
            <p14:sldId id="570"/>
            <p14:sldId id="576"/>
            <p14:sldId id="577"/>
            <p14:sldId id="585"/>
            <p14:sldId id="578"/>
            <p14:sldId id="579"/>
            <p14:sldId id="580"/>
            <p14:sldId id="581"/>
            <p14:sldId id="582"/>
            <p14:sldId id="583"/>
            <p14:sldId id="584"/>
          </p14:sldIdLst>
        </p14:section>
      </p14:sectionLst>
    </p:ext>
    <p:ext uri="{EFAFB233-063F-42B5-8137-9DF3F51BA10A}">
      <p15:sldGuideLst xmlns:p15="http://schemas.microsoft.com/office/powerpoint/2012/main">
        <p15:guide id="1" orient="horz" pos="1341">
          <p15:clr>
            <a:srgbClr val="A4A3A4"/>
          </p15:clr>
        </p15:guide>
        <p15:guide id="2" pos="3442">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aynor" initials="RMG" lastIdx="70" clrIdx="0"/>
  <p:cmAuthor id="1" name="The Clearing" initials="" lastIdx="1" clrIdx="1"/>
  <p:cmAuthor id="2" name="Becca" initials="B" lastIdx="9" clrIdx="2"/>
  <p:cmAuthor id="3" name="Shaye Swanson" initials="" lastIdx="14" clrIdx="3"/>
  <p:cmAuthor id="4" name="TC 29"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E91"/>
    <a:srgbClr val="A5CE40"/>
    <a:srgbClr val="BDDB7D"/>
    <a:srgbClr val="E5F1C5"/>
    <a:srgbClr val="EEEFEF"/>
    <a:srgbClr val="6D6F72"/>
    <a:srgbClr val="2F4767"/>
    <a:srgbClr val="95BE65"/>
    <a:srgbClr val="ADB3CD"/>
    <a:srgbClr val="B2E4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451" autoAdjust="0"/>
    <p:restoredTop sz="61555" autoAdjust="0"/>
  </p:normalViewPr>
  <p:slideViewPr>
    <p:cSldViewPr snapToGrid="0" snapToObjects="1">
      <p:cViewPr varScale="1">
        <p:scale>
          <a:sx n="64" d="100"/>
          <a:sy n="64" d="100"/>
        </p:scale>
        <p:origin x="1638" y="72"/>
      </p:cViewPr>
      <p:guideLst>
        <p:guide orient="horz" pos="1341"/>
        <p:guide pos="34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notesViewPr>
    <p:cSldViewPr snapToGrid="0" snapToObjects="1">
      <p:cViewPr>
        <p:scale>
          <a:sx n="76" d="100"/>
          <a:sy n="76" d="100"/>
        </p:scale>
        <p:origin x="-1456" y="-43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0BF1FE3-A1EF-FA45-81A7-7713F88F9E54}" type="datetime1">
              <a:rPr lang="en-US" smtClean="0"/>
              <a:t>7/16/2014</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D804746-AF7B-F445-B368-95D1F9406D9E}" type="slidenum">
              <a:rPr lang="en-US" smtClean="0"/>
              <a:pPr/>
              <a:t>‹#›</a:t>
            </a:fld>
            <a:endParaRPr lang="en-US" dirty="0"/>
          </a:p>
        </p:txBody>
      </p:sp>
    </p:spTree>
    <p:extLst>
      <p:ext uri="{BB962C8B-B14F-4D97-AF65-F5344CB8AC3E}">
        <p14:creationId xmlns:p14="http://schemas.microsoft.com/office/powerpoint/2010/main" val="486626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4087EC9-2ED4-6D43-BF1D-41E9FAFE225C}" type="datetime1">
              <a:rPr lang="en-US" smtClean="0"/>
              <a:t>7/16/2014</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ED6CCDF-2ABE-7449-A934-A9BE1CF0529C}" type="slidenum">
              <a:rPr lang="en-US" smtClean="0"/>
              <a:pPr/>
              <a:t>‹#›</a:t>
            </a:fld>
            <a:endParaRPr lang="en-US" dirty="0"/>
          </a:p>
        </p:txBody>
      </p:sp>
    </p:spTree>
    <p:extLst>
      <p:ext uri="{BB962C8B-B14F-4D97-AF65-F5344CB8AC3E}">
        <p14:creationId xmlns:p14="http://schemas.microsoft.com/office/powerpoint/2010/main" val="23278986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ahoma"/>
        <a:ea typeface="+mn-ea"/>
        <a:cs typeface="Tahoma"/>
      </a:defRPr>
    </a:lvl1pPr>
    <a:lvl2pPr marL="457200" algn="l" defTabSz="457200" rtl="0" eaLnBrk="1" latinLnBrk="0" hangingPunct="1">
      <a:defRPr sz="1200" kern="1200">
        <a:solidFill>
          <a:schemeClr val="tx1"/>
        </a:solidFill>
        <a:latin typeface="Tahoma"/>
        <a:ea typeface="+mn-ea"/>
        <a:cs typeface="Tahoma"/>
      </a:defRPr>
    </a:lvl2pPr>
    <a:lvl3pPr marL="914400" algn="l" defTabSz="457200" rtl="0" eaLnBrk="1" latinLnBrk="0" hangingPunct="1">
      <a:defRPr sz="1200" kern="1200">
        <a:solidFill>
          <a:schemeClr val="tx1"/>
        </a:solidFill>
        <a:latin typeface="Tahoma"/>
        <a:ea typeface="+mn-ea"/>
        <a:cs typeface="Tahoma"/>
      </a:defRPr>
    </a:lvl3pPr>
    <a:lvl4pPr marL="1371600" algn="l" defTabSz="457200" rtl="0" eaLnBrk="1" latinLnBrk="0" hangingPunct="1">
      <a:defRPr sz="1200" kern="1200">
        <a:solidFill>
          <a:schemeClr val="tx1"/>
        </a:solidFill>
        <a:latin typeface="Tahoma"/>
        <a:ea typeface="+mn-ea"/>
        <a:cs typeface="Tahoma"/>
      </a:defRPr>
    </a:lvl4pPr>
    <a:lvl5pPr marL="1828800" algn="l" defTabSz="457200" rtl="0" eaLnBrk="1" latinLnBrk="0" hangingPunct="1">
      <a:defRPr sz="1200" kern="1200">
        <a:solidFill>
          <a:schemeClr val="tx1"/>
        </a:solidFill>
        <a:latin typeface="Tahoma"/>
        <a:ea typeface="+mn-ea"/>
        <a:cs typeface="Tahom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Talking Points</a:t>
            </a:r>
          </a:p>
          <a:p>
            <a:endParaRPr lang="en-US" dirty="0" smtClean="0"/>
          </a:p>
          <a:p>
            <a:r>
              <a:rPr lang="en-US" dirty="0" smtClean="0"/>
              <a:t>Today we will discuss the</a:t>
            </a:r>
            <a:r>
              <a:rPr lang="en-US" baseline="0" dirty="0" smtClean="0"/>
              <a:t> </a:t>
            </a:r>
            <a:r>
              <a:rPr lang="en-US" dirty="0" smtClean="0"/>
              <a:t>industry’s overarching Oil Spill</a:t>
            </a:r>
            <a:r>
              <a:rPr lang="en-US" baseline="0" dirty="0" smtClean="0"/>
              <a:t> Preparedness and Response framework.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0</a:t>
            </a:fld>
            <a:endParaRPr lang="en-US" dirty="0"/>
          </a:p>
        </p:txBody>
      </p:sp>
    </p:spTree>
    <p:extLst>
      <p:ext uri="{BB962C8B-B14F-4D97-AF65-F5344CB8AC3E}">
        <p14:creationId xmlns:p14="http://schemas.microsoft.com/office/powerpoint/2010/main" val="271258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smtClean="0"/>
              <a:t>Talking Points</a:t>
            </a:r>
            <a:endParaRPr lang="en-US" sz="11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An incident management system defines</a:t>
            </a:r>
            <a:r>
              <a:rPr lang="en-US" sz="1100" baseline="0" dirty="0" smtClean="0"/>
              <a:t> and standardizes the strategies and processes of the response community in order to promote successful management of response operations to rapidly and effectively respond to a spill. Pictured is a typical incident management structure. However, slight variations are found from country to country.</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100" dirty="0" smtClean="0"/>
              <a:t>The following forcing questions</a:t>
            </a:r>
            <a:r>
              <a:rPr lang="en-US" sz="1100" baseline="0" dirty="0" smtClean="0"/>
              <a:t> are used to clarify key features of the working relationship between the responding organization, government regulators, and other stakeholders: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500" dirty="0" smtClean="0"/>
          </a:p>
          <a:p>
            <a:pPr marL="171450" lvl="1" indent="-171450">
              <a:buFont typeface="Arial"/>
              <a:buChar char="•"/>
            </a:pPr>
            <a:r>
              <a:rPr lang="en-US" sz="1100" dirty="0" smtClean="0"/>
              <a:t>What is the response process?</a:t>
            </a:r>
          </a:p>
          <a:p>
            <a:pPr marL="171450" lvl="1" indent="-171450">
              <a:buFont typeface="Arial"/>
              <a:buChar char="•"/>
            </a:pPr>
            <a:r>
              <a:rPr lang="en-US" sz="1100" dirty="0" smtClean="0"/>
              <a:t>What are the specific roles and responsibilities of involved parties?</a:t>
            </a:r>
          </a:p>
          <a:p>
            <a:pPr marL="171450" lvl="1" indent="-171450">
              <a:buFont typeface="Arial"/>
              <a:buChar char="•"/>
            </a:pPr>
            <a:r>
              <a:rPr lang="en-US" sz="1100" dirty="0" smtClean="0"/>
              <a:t>Who has the decision-making power?</a:t>
            </a:r>
          </a:p>
          <a:p>
            <a:pPr marL="171450" lvl="1" indent="-171450">
              <a:buFont typeface="Arial"/>
              <a:buChar char="•"/>
            </a:pPr>
            <a:r>
              <a:rPr lang="en-US" sz="1100" dirty="0" smtClean="0"/>
              <a:t>What is the decision-making process?</a:t>
            </a:r>
          </a:p>
          <a:p>
            <a:pPr marL="171450" lvl="1" indent="-171450">
              <a:buFont typeface="Arial"/>
              <a:buChar char="•"/>
            </a:pPr>
            <a:r>
              <a:rPr lang="en-US" sz="1100" dirty="0" smtClean="0"/>
              <a:t>What is the state’s capability to implement?</a:t>
            </a:r>
          </a:p>
          <a:p>
            <a:pPr marL="171450" lvl="1" indent="-171450">
              <a:buFont typeface="Arial"/>
              <a:buChar char="•"/>
            </a:pPr>
            <a:r>
              <a:rPr lang="en-US" sz="1100" dirty="0" smtClean="0"/>
              <a:t>What is the effectiveness of that capability?</a:t>
            </a:r>
          </a:p>
          <a:p>
            <a:pPr marL="171450" lvl="1" indent="-171450">
              <a:buFont typeface="Arial"/>
              <a:buChar char="•"/>
            </a:pPr>
            <a:r>
              <a:rPr lang="en-US" sz="1100" dirty="0" smtClean="0"/>
              <a:t>What is the stake and commitment level of regulators?</a:t>
            </a:r>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9</a:t>
            </a:fld>
            <a:endParaRPr lang="en-US" dirty="0"/>
          </a:p>
        </p:txBody>
      </p:sp>
    </p:spTree>
    <p:extLst>
      <p:ext uri="{BB962C8B-B14F-4D97-AF65-F5344CB8AC3E}">
        <p14:creationId xmlns:p14="http://schemas.microsoft.com/office/powerpoint/2010/main" val="176659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a:buNone/>
            </a:pPr>
            <a:r>
              <a:rPr lang="en-US" sz="1100" u="sng" dirty="0" smtClean="0"/>
              <a:t>Talking Points</a:t>
            </a:r>
            <a:endParaRPr lang="en-US" sz="1100" dirty="0" smtClean="0"/>
          </a:p>
          <a:p>
            <a:pPr marL="0" lvl="1" indent="0">
              <a:buFont typeface="Arial"/>
              <a:buNone/>
            </a:pPr>
            <a:r>
              <a:rPr lang="en-US" sz="1100" dirty="0" smtClean="0"/>
              <a:t>Our contingency planning and preparedness process allows us to identify and plan for</a:t>
            </a:r>
            <a:r>
              <a:rPr lang="en-US" sz="1100" baseline="0" dirty="0" smtClean="0"/>
              <a:t> spills of any magnitude. Incorporated within this process are training and exercises, as well as the principles of Tiered Preparedness and Response, which enable the industry to appropriately provision resources to facilities or regions to enable response escalation based on prior planning. Industry believes that a well-prepared and well-practiced response strategy significantly increases the likelihood of an effective response operation.</a:t>
            </a:r>
          </a:p>
          <a:p>
            <a:pPr marL="0" lvl="1" indent="0">
              <a:buFont typeface="Arial"/>
              <a:buNone/>
            </a:pPr>
            <a:endParaRPr lang="en-US" sz="1100" baseline="0" dirty="0" smtClean="0"/>
          </a:p>
          <a:p>
            <a:pPr marL="0" lvl="1" indent="0">
              <a:buFont typeface="Arial"/>
              <a:buNone/>
            </a:pPr>
            <a:r>
              <a:rPr lang="en-US" sz="1100" baseline="0" dirty="0" smtClean="0"/>
              <a:t>The preparedness process consists of the following steps:</a:t>
            </a:r>
          </a:p>
          <a:p>
            <a:pPr marL="0" lvl="1" indent="0">
              <a:buFont typeface="Arial"/>
              <a:buNone/>
            </a:pPr>
            <a:endParaRPr lang="en-US" sz="500" dirty="0" smtClean="0"/>
          </a:p>
          <a:p>
            <a:pPr marL="171450" lvl="1" indent="-171450">
              <a:buFont typeface="Arial"/>
              <a:buChar char="•"/>
            </a:pPr>
            <a:r>
              <a:rPr lang="en-US" sz="1100" b="1" dirty="0" smtClean="0"/>
              <a:t>Identify</a:t>
            </a:r>
            <a:r>
              <a:rPr lang="en-US" sz="1100" b="1" baseline="0" dirty="0" smtClean="0"/>
              <a:t> Potential Events:</a:t>
            </a:r>
            <a:r>
              <a:rPr lang="en-US" sz="1100" baseline="0" dirty="0" smtClean="0"/>
              <a:t> </a:t>
            </a:r>
            <a:r>
              <a:rPr lang="en-US" sz="1100" dirty="0" smtClean="0"/>
              <a:t>Identify</a:t>
            </a:r>
            <a:r>
              <a:rPr lang="en-US" sz="1100" baseline="0" dirty="0" smtClean="0"/>
              <a:t> potential events for a specific facility or region.</a:t>
            </a:r>
          </a:p>
          <a:p>
            <a:pPr marL="171450" lvl="1" indent="-171450">
              <a:buFont typeface="Arial"/>
              <a:buChar char="•"/>
            </a:pPr>
            <a:r>
              <a:rPr lang="en-US" sz="1100" b="1" baseline="0" dirty="0" smtClean="0"/>
              <a:t>Plan Scenarios: </a:t>
            </a:r>
            <a:r>
              <a:rPr lang="en-US" sz="1100" b="0" baseline="0" dirty="0" smtClean="0"/>
              <a:t>Develop</a:t>
            </a:r>
            <a:r>
              <a:rPr lang="en-US" sz="1100" baseline="0" dirty="0" smtClean="0"/>
              <a:t> planning scenarios based on the previously identified events that encompass the full range of impact and response challenges for a specific facility or region.</a:t>
            </a:r>
          </a:p>
          <a:p>
            <a:pPr marL="171450" lvl="1" indent="-171450">
              <a:buFont typeface="Arial"/>
              <a:buChar char="•"/>
            </a:pPr>
            <a:r>
              <a:rPr lang="en-US" sz="1100" b="1" baseline="0" dirty="0" smtClean="0"/>
              <a:t>Develop Response Strategies: </a:t>
            </a:r>
            <a:r>
              <a:rPr lang="en-US" sz="1100" baseline="0" dirty="0" smtClean="0"/>
              <a:t>Develop appropriate response strategies based on the planning scenarios.</a:t>
            </a:r>
          </a:p>
          <a:p>
            <a:pPr marL="171450" lvl="1" indent="-171450">
              <a:buFont typeface="Arial"/>
              <a:buChar char="•"/>
            </a:pPr>
            <a:r>
              <a:rPr lang="en-US" sz="1100" b="1" baseline="0" dirty="0" smtClean="0"/>
              <a:t>Provision Resources: </a:t>
            </a:r>
            <a:r>
              <a:rPr lang="en-US" sz="1100" baseline="0" dirty="0" smtClean="0"/>
              <a:t>Provision resources according to the response strategies using the principles of Tiered Preparedness and Response.</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10</a:t>
            </a:fld>
            <a:endParaRPr lang="en-US" dirty="0"/>
          </a:p>
        </p:txBody>
      </p:sp>
    </p:spTree>
    <p:extLst>
      <p:ext uri="{BB962C8B-B14F-4D97-AF65-F5344CB8AC3E}">
        <p14:creationId xmlns:p14="http://schemas.microsoft.com/office/powerpoint/2010/main" val="338968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u="sng" dirty="0" smtClean="0"/>
              <a:t>Talking Points</a:t>
            </a:r>
            <a:endParaRPr lang="en-US" sz="1100" dirty="0" smtClean="0"/>
          </a:p>
          <a:p>
            <a:pPr marL="0" indent="0">
              <a:buFont typeface="Arial"/>
              <a:buNone/>
            </a:pPr>
            <a:r>
              <a:rPr lang="en-US" sz="1100" dirty="0" smtClean="0"/>
              <a:t>Our formal response</a:t>
            </a:r>
            <a:r>
              <a:rPr lang="en-US" sz="1100" baseline="0" dirty="0" smtClean="0"/>
              <a:t> process, based on planning from the preparedness phase, allows industry to organize and mobilize resources quickly and efficiently in order to effectively respond to a spill. Our process includes:</a:t>
            </a:r>
          </a:p>
          <a:p>
            <a:pPr marL="0" indent="0">
              <a:buFont typeface="Arial"/>
              <a:buNone/>
            </a:pPr>
            <a:endParaRPr lang="en-US" sz="500" dirty="0" smtClean="0"/>
          </a:p>
          <a:p>
            <a:pPr marL="171450" indent="-171450">
              <a:buFont typeface="Arial"/>
              <a:buChar char="•"/>
            </a:pPr>
            <a:r>
              <a:rPr lang="en-US" sz="1100" b="1" dirty="0" smtClean="0"/>
              <a:t>Initial Deployment:</a:t>
            </a:r>
            <a:r>
              <a:rPr lang="en-US" sz="1100" dirty="0" smtClean="0"/>
              <a:t> Following</a:t>
            </a:r>
            <a:r>
              <a:rPr lang="en-US" sz="1100" baseline="0" dirty="0" smtClean="0"/>
              <a:t> a spill, responders immediately deploy all local response resources and assess the scale and impact potential of the event.</a:t>
            </a:r>
            <a:endParaRPr lang="en-US" sz="1100" b="1" baseline="0" dirty="0" smtClean="0"/>
          </a:p>
          <a:p>
            <a:pPr marL="171450" indent="-171450">
              <a:buFont typeface="Arial"/>
              <a:buChar char="•"/>
            </a:pPr>
            <a:r>
              <a:rPr lang="en-US" sz="1100" b="1" baseline="0" dirty="0" smtClean="0"/>
              <a:t>Confirm Response Strategy: </a:t>
            </a:r>
            <a:r>
              <a:rPr lang="en-US" sz="1100" baseline="0" dirty="0" smtClean="0"/>
              <a:t>Responders then match the actual spill to the closest planning scenario. Once matched, the accompanying pre-planned response strategy is confirmed as appropriate and implemented.</a:t>
            </a:r>
            <a:endParaRPr lang="en-US" sz="1100" b="1" dirty="0" smtClean="0"/>
          </a:p>
          <a:p>
            <a:pPr marL="171450" indent="-171450">
              <a:buFont typeface="Arial"/>
              <a:buChar char="•"/>
            </a:pPr>
            <a:r>
              <a:rPr lang="en-US" sz="1100" b="1" dirty="0" smtClean="0"/>
              <a:t>Organize Response: </a:t>
            </a:r>
            <a:r>
              <a:rPr lang="en-US" sz="1100" b="0" dirty="0" smtClean="0"/>
              <a:t>Organizing</a:t>
            </a:r>
            <a:r>
              <a:rPr lang="en-US" sz="1100" b="0" baseline="0" dirty="0" smtClean="0"/>
              <a:t> t</a:t>
            </a:r>
            <a:r>
              <a:rPr lang="en-US" sz="1100" dirty="0" smtClean="0"/>
              <a:t>he response entails procuring the appropriate resources to allow</a:t>
            </a:r>
            <a:r>
              <a:rPr lang="en-US" sz="1100" baseline="0" dirty="0" smtClean="0"/>
              <a:t> for the industry standard of prudent overreaction. This also includes the stand-up and implementation of an incident management system.</a:t>
            </a:r>
            <a:endParaRPr lang="en-US" sz="1100" b="1" dirty="0" smtClean="0"/>
          </a:p>
          <a:p>
            <a:pPr marL="171450" indent="-171450">
              <a:buFont typeface="Arial"/>
              <a:buChar char="•"/>
            </a:pPr>
            <a:r>
              <a:rPr lang="en-US" sz="1100" b="1" dirty="0" smtClean="0"/>
              <a:t>Cascade </a:t>
            </a:r>
            <a:r>
              <a:rPr lang="en-US" sz="1100" b="1" baseline="0" dirty="0" smtClean="0"/>
              <a:t>Resources: </a:t>
            </a:r>
            <a:r>
              <a:rPr lang="en-US" sz="1100" baseline="0" dirty="0" smtClean="0"/>
              <a:t>Resources are deployed in a cascading manner, which enables response escalation by pulling in appropriate external resources as the spill evolves and responders understand what is required.</a:t>
            </a:r>
            <a:endParaRPr lang="en-US" sz="1100" b="1" baseline="0" dirty="0" smtClean="0"/>
          </a:p>
          <a:p>
            <a:pPr marL="171450" indent="-171450">
              <a:buFont typeface="Arial"/>
              <a:buChar char="•"/>
            </a:pPr>
            <a:r>
              <a:rPr lang="en-US" sz="1100" b="1" baseline="0" dirty="0" smtClean="0"/>
              <a:t>Adjust for Realities: </a:t>
            </a:r>
            <a:r>
              <a:rPr lang="en-US" sz="1100" baseline="0" dirty="0" smtClean="0"/>
              <a:t>Strategy effectiveness and incident conditions are assessed and adjusted for throughout the response.</a:t>
            </a:r>
            <a:endParaRPr lang="en-US" sz="1100" b="1" baseline="0" dirty="0" smtClean="0"/>
          </a:p>
          <a:p>
            <a:pPr marL="171450" indent="-171450">
              <a:buFont typeface="Arial"/>
              <a:buChar char="•"/>
            </a:pPr>
            <a:r>
              <a:rPr lang="en-US" sz="1100" b="1" baseline="0" dirty="0" smtClean="0"/>
              <a:t>Ongoing Response: </a:t>
            </a:r>
            <a:r>
              <a:rPr lang="en-US" sz="1100" baseline="0" dirty="0" smtClean="0"/>
              <a:t>The response will continue until an agreed-upon endpoint is reached, at which time restoration will commence.</a:t>
            </a:r>
          </a:p>
          <a:p>
            <a:pPr marL="171450" indent="-171450">
              <a:buFont typeface="Arial"/>
              <a:buChar char="•"/>
            </a:pPr>
            <a:endParaRPr lang="en-US" sz="500" baseline="0" dirty="0" smtClean="0"/>
          </a:p>
          <a:p>
            <a:pPr marL="0" indent="0">
              <a:buFont typeface="Arial"/>
              <a:buNone/>
            </a:pPr>
            <a:r>
              <a:rPr lang="en-US" sz="1100" baseline="0" dirty="0" smtClean="0"/>
              <a:t>This process, after “Initial Deployment”, is often cyclical. Based on the operational period, there may be a repeating process of </a:t>
            </a:r>
            <a:r>
              <a:rPr lang="en-US" sz="1100" i="0" baseline="0" dirty="0" smtClean="0"/>
              <a:t>“plan, do, re-evaluate, and adapt”.</a:t>
            </a:r>
            <a:endParaRPr lang="en-US" sz="1100" i="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11</a:t>
            </a:fld>
            <a:endParaRPr lang="en-US" dirty="0"/>
          </a:p>
        </p:txBody>
      </p:sp>
    </p:spTree>
    <p:extLst>
      <p:ext uri="{BB962C8B-B14F-4D97-AF65-F5344CB8AC3E}">
        <p14:creationId xmlns:p14="http://schemas.microsoft.com/office/powerpoint/2010/main" val="125771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b="0" u="sng" dirty="0" smtClean="0"/>
              <a:t>Talking Points</a:t>
            </a:r>
            <a:endParaRPr lang="en-US" sz="1100" b="1"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b="0" dirty="0" smtClean="0"/>
              <a:t>While</a:t>
            </a:r>
            <a:r>
              <a:rPr lang="en-US" sz="1100" b="0" baseline="0" dirty="0" smtClean="0"/>
              <a:t> distinct and separate from the Oil Spill Preparedness and Response framework, restoration plays a key role following a spill. </a:t>
            </a:r>
            <a:r>
              <a:rPr lang="en-US" sz="1100" b="0" dirty="0" smtClean="0"/>
              <a:t>Components</a:t>
            </a:r>
            <a:r>
              <a:rPr lang="en-US" sz="1100" b="0" baseline="0" dirty="0" smtClean="0"/>
              <a:t> of restoration may include:</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500" b="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1" dirty="0" smtClean="0"/>
              <a:t>Environmental Restoration: </a:t>
            </a:r>
            <a:r>
              <a:rPr lang="en-US" sz="1100" dirty="0" smtClean="0"/>
              <a:t>The goal of environmental restoration is to restore the environment to pre-spill use through natural recovery or restoration activities, such as marsh vegetation planting, sediment replacement, habitat enhancement, etc.</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1" dirty="0" smtClean="0"/>
              <a:t>Community Restoration: </a:t>
            </a:r>
            <a:r>
              <a:rPr lang="en-US" sz="1100" dirty="0" smtClean="0"/>
              <a:t>Compensation of financial impacts is one form of community restoration, along with advertising campaigns to promote local businesses, tourism and recreation, and enhanced access to recreational shorelines.</a:t>
            </a:r>
          </a:p>
        </p:txBody>
      </p:sp>
      <p:sp>
        <p:nvSpPr>
          <p:cNvPr id="4" name="Slide Number Placeholder 3"/>
          <p:cNvSpPr>
            <a:spLocks noGrp="1"/>
          </p:cNvSpPr>
          <p:nvPr>
            <p:ph type="sldNum" sz="quarter" idx="10"/>
          </p:nvPr>
        </p:nvSpPr>
        <p:spPr/>
        <p:txBody>
          <a:bodyPr/>
          <a:lstStyle/>
          <a:p>
            <a:fld id="{6ED6CCDF-2ABE-7449-A934-A9BE1CF0529C}" type="slidenum">
              <a:rPr lang="en-US" smtClean="0"/>
              <a:pPr/>
              <a:t>12</a:t>
            </a:fld>
            <a:endParaRPr lang="en-US" dirty="0"/>
          </a:p>
        </p:txBody>
      </p:sp>
    </p:spTree>
    <p:extLst>
      <p:ext uri="{BB962C8B-B14F-4D97-AF65-F5344CB8AC3E}">
        <p14:creationId xmlns:p14="http://schemas.microsoft.com/office/powerpoint/2010/main" val="9299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smtClean="0"/>
              <a:t>Talking Points</a:t>
            </a:r>
            <a:endParaRPr lang="en-US" sz="1100" b="0" dirty="0" smtClean="0"/>
          </a:p>
          <a:p>
            <a:r>
              <a:rPr lang="en-US" sz="1100" b="0" dirty="0" smtClean="0"/>
              <a:t>To optimize industry’s Oil Spill Preparedness and Response framework, in order to protect</a:t>
            </a:r>
            <a:r>
              <a:rPr lang="en-US" sz="1100" b="0" baseline="0" dirty="0" smtClean="0"/>
              <a:t> our shared values, there are certain requests we ask of governments and communities:</a:t>
            </a:r>
            <a:endParaRPr lang="en-US" sz="1100" b="0" dirty="0" smtClean="0"/>
          </a:p>
          <a:p>
            <a:pPr marL="171450" indent="-171450">
              <a:buFont typeface="Arial"/>
              <a:buChar char="•"/>
            </a:pPr>
            <a:endParaRPr lang="en-US" sz="500" b="0" dirty="0" smtClean="0"/>
          </a:p>
          <a:p>
            <a:pPr marL="171450" indent="-171450">
              <a:buFont typeface="Arial"/>
              <a:buChar char="•"/>
            </a:pPr>
            <a:r>
              <a:rPr lang="en-US" sz="1100" b="0" baseline="0" dirty="0" smtClean="0"/>
              <a:t>Pre-approve response strategies in order to respond to a spill as rapidly and effectively as possible.</a:t>
            </a:r>
            <a:endParaRPr lang="en-US" sz="1100" b="1" dirty="0" smtClean="0"/>
          </a:p>
          <a:p>
            <a:pPr marL="171450" lvl="0" indent="-171450">
              <a:buFont typeface="Arial"/>
              <a:buChar char="•"/>
            </a:pPr>
            <a:r>
              <a:rPr lang="en-US" sz="1100" b="0" dirty="0" smtClean="0"/>
              <a:t>Help</a:t>
            </a:r>
            <a:r>
              <a:rPr lang="en-US" sz="1100" b="0" baseline="0" dirty="0" smtClean="0"/>
              <a:t> overcome barriers during a response through:</a:t>
            </a:r>
          </a:p>
          <a:p>
            <a:pPr marL="628650" lvl="1" indent="-171450">
              <a:buFont typeface="Arial"/>
              <a:buChar char="•"/>
            </a:pPr>
            <a:r>
              <a:rPr lang="en-US" sz="1100" baseline="0" dirty="0" smtClean="0"/>
              <a:t>Rapid, nonpartisan decision-making,</a:t>
            </a:r>
          </a:p>
          <a:p>
            <a:pPr marL="628650" lvl="1" indent="-171450">
              <a:buFont typeface="Arial"/>
              <a:buChar char="•"/>
            </a:pPr>
            <a:r>
              <a:rPr lang="en-US" sz="1100" baseline="0" dirty="0" smtClean="0"/>
              <a:t>Sharing of objective information, and</a:t>
            </a:r>
          </a:p>
          <a:p>
            <a:pPr marL="628650" lvl="1" indent="-171450">
              <a:buFont typeface="Arial"/>
              <a:buChar char="•"/>
            </a:pPr>
            <a:r>
              <a:rPr lang="en-US" sz="1100" baseline="0" dirty="0" smtClean="0"/>
              <a:t>Mobilizing of response capabilities to include the expedition of the cross-border transfers of people and equipment.</a:t>
            </a:r>
            <a:endParaRPr lang="en-US" sz="1100" dirty="0" smtClean="0"/>
          </a:p>
          <a:p>
            <a:pPr marL="171450" indent="-171450">
              <a:buFont typeface="Arial"/>
              <a:buChar char="•"/>
            </a:pPr>
            <a:r>
              <a:rPr lang="en-US" sz="1100" b="0" dirty="0" smtClean="0"/>
              <a:t>Leverage</a:t>
            </a:r>
            <a:r>
              <a:rPr lang="en-US" sz="1100" b="0" baseline="0" dirty="0" smtClean="0"/>
              <a:t> our expertise before, during, and after a spill through:</a:t>
            </a:r>
          </a:p>
          <a:p>
            <a:pPr marL="628650" lvl="1" indent="-171450">
              <a:buFont typeface="Arial"/>
              <a:buChar char="•"/>
            </a:pPr>
            <a:r>
              <a:rPr lang="en-US" sz="1100" baseline="0" dirty="0" smtClean="0"/>
              <a:t>Clearly predefined roles and responsibilities, and</a:t>
            </a:r>
          </a:p>
          <a:p>
            <a:pPr marL="628650" lvl="1" indent="-171450">
              <a:buFont typeface="Arial"/>
              <a:buChar char="•"/>
            </a:pPr>
            <a:r>
              <a:rPr lang="en-US" sz="1100" baseline="0" dirty="0" smtClean="0"/>
              <a:t>The designation of operational authority only to appropriate response parties – thus removing distractions.</a:t>
            </a:r>
          </a:p>
          <a:p>
            <a:pPr marL="171450" indent="-171450">
              <a:buFont typeface="Arial"/>
              <a:buChar char="•"/>
            </a:pPr>
            <a:endParaRPr lang="en-US" sz="1100" dirty="0" smtClean="0"/>
          </a:p>
        </p:txBody>
      </p:sp>
      <p:sp>
        <p:nvSpPr>
          <p:cNvPr id="4" name="Slide Number Placeholder 3"/>
          <p:cNvSpPr>
            <a:spLocks noGrp="1"/>
          </p:cNvSpPr>
          <p:nvPr>
            <p:ph type="sldNum" sz="quarter" idx="10"/>
          </p:nvPr>
        </p:nvSpPr>
        <p:spPr/>
        <p:txBody>
          <a:bodyPr/>
          <a:lstStyle/>
          <a:p>
            <a:fld id="{6ED6CCDF-2ABE-7449-A934-A9BE1CF0529C}" type="slidenum">
              <a:rPr lang="en-US" smtClean="0"/>
              <a:pPr/>
              <a:t>13</a:t>
            </a:fld>
            <a:endParaRPr lang="en-US" dirty="0"/>
          </a:p>
        </p:txBody>
      </p:sp>
    </p:spTree>
    <p:extLst>
      <p:ext uri="{BB962C8B-B14F-4D97-AF65-F5344CB8AC3E}">
        <p14:creationId xmlns:p14="http://schemas.microsoft.com/office/powerpoint/2010/main" val="322783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smtClean="0"/>
              <a:t>Talking Points</a:t>
            </a:r>
            <a:endParaRPr lang="en-US" sz="1100" u="sng" dirty="0" smtClean="0"/>
          </a:p>
          <a:p>
            <a:r>
              <a:rPr lang="en-US" sz="1100" u="none" dirty="0" smtClean="0"/>
              <a:t>Industry’s Oil</a:t>
            </a:r>
            <a:r>
              <a:rPr lang="en-US" sz="1100" u="none" baseline="0" dirty="0" smtClean="0"/>
              <a:t> Spill Preparedness and Response framework allows us to plan for and respond to oil spills in their unlikely event in order to protect our shared values. The effectiveness of our framework is maximized through cooperation with governments and communities before, during, and after spills.</a:t>
            </a:r>
            <a:endParaRPr lang="en-US" sz="1100" u="none"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14</a:t>
            </a:fld>
            <a:endParaRPr lang="en-US" dirty="0"/>
          </a:p>
        </p:txBody>
      </p:sp>
    </p:spTree>
    <p:extLst>
      <p:ext uri="{BB962C8B-B14F-4D97-AF65-F5344CB8AC3E}">
        <p14:creationId xmlns:p14="http://schemas.microsoft.com/office/powerpoint/2010/main" val="168756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NOTE</a:t>
            </a:r>
            <a:r>
              <a:rPr lang="en-US" sz="1100" baseline="0" dirty="0" smtClean="0"/>
              <a:t> TO PRESENTER</a:t>
            </a:r>
            <a:r>
              <a:rPr lang="en-US" sz="1100" dirty="0" smtClean="0"/>
              <a:t>: Content</a:t>
            </a:r>
            <a:r>
              <a:rPr lang="en-US" sz="1100" baseline="0" dirty="0" smtClean="0"/>
              <a:t> in the Appendix is intended to be used as needed to supplement the primary slides or stand alone as a handout based on the intended outcome or audience. </a:t>
            </a:r>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15</a:t>
            </a:fld>
            <a:endParaRPr lang="en-US" dirty="0"/>
          </a:p>
        </p:txBody>
      </p:sp>
    </p:spTree>
    <p:extLst>
      <p:ext uri="{BB962C8B-B14F-4D97-AF65-F5344CB8AC3E}">
        <p14:creationId xmlns:p14="http://schemas.microsoft.com/office/powerpoint/2010/main" val="261680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b="0" u="sng" dirty="0" smtClean="0">
                <a:solidFill>
                  <a:srgbClr val="000000"/>
                </a:solidFill>
              </a:rPr>
              <a:t>Talking Points</a:t>
            </a:r>
            <a:endParaRPr lang="en-US" sz="1100" b="0" u="none" dirty="0" smtClean="0">
              <a:solidFill>
                <a:srgbClr val="000000"/>
              </a:solidFill>
            </a:endParaRPr>
          </a:p>
          <a:p>
            <a:pPr marL="0" indent="0">
              <a:buFont typeface="Arial"/>
              <a:buNone/>
            </a:pPr>
            <a:r>
              <a:rPr lang="en-US" sz="1100" b="0" u="none" dirty="0" smtClean="0">
                <a:solidFill>
                  <a:srgbClr val="000000"/>
                </a:solidFill>
              </a:rPr>
              <a:t>We</a:t>
            </a:r>
            <a:r>
              <a:rPr lang="en-US" sz="1100" b="0" u="none" baseline="0" dirty="0" smtClean="0">
                <a:solidFill>
                  <a:srgbClr val="000000"/>
                </a:solidFill>
              </a:rPr>
              <a:t> will now take a more in-depth look at our contingency planning and preparedness process.</a:t>
            </a:r>
            <a:endParaRPr lang="en-US" sz="1100" b="0" u="sng" dirty="0" smtClean="0">
              <a:solidFill>
                <a:srgbClr val="000000"/>
              </a:solidFill>
            </a:endParaRPr>
          </a:p>
          <a:p>
            <a:pPr marL="0" indent="0">
              <a:buFont typeface="Arial"/>
              <a:buNone/>
            </a:pPr>
            <a:endParaRPr lang="en-US" sz="1100" b="0" dirty="0" smtClean="0">
              <a:solidFill>
                <a:srgbClr val="000000"/>
              </a:solidFill>
            </a:endParaRPr>
          </a:p>
        </p:txBody>
      </p:sp>
      <p:sp>
        <p:nvSpPr>
          <p:cNvPr id="4" name="Slide Number Placeholder 3"/>
          <p:cNvSpPr>
            <a:spLocks noGrp="1"/>
          </p:cNvSpPr>
          <p:nvPr>
            <p:ph type="sldNum" sz="quarter" idx="10"/>
          </p:nvPr>
        </p:nvSpPr>
        <p:spPr/>
        <p:txBody>
          <a:bodyPr/>
          <a:lstStyle/>
          <a:p>
            <a:fld id="{6ED6CCDF-2ABE-7449-A934-A9BE1CF0529C}" type="slidenum">
              <a:rPr lang="en-US" smtClean="0"/>
              <a:pPr/>
              <a:t>16</a:t>
            </a:fld>
            <a:endParaRPr lang="en-US" dirty="0"/>
          </a:p>
        </p:txBody>
      </p:sp>
    </p:spTree>
    <p:extLst>
      <p:ext uri="{BB962C8B-B14F-4D97-AF65-F5344CB8AC3E}">
        <p14:creationId xmlns:p14="http://schemas.microsoft.com/office/powerpoint/2010/main" val="399851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The first step in</a:t>
            </a:r>
            <a:r>
              <a:rPr lang="en-US" sz="1100" baseline="0" dirty="0" smtClean="0"/>
              <a:t> preparedness is for responders to identity the potential events for a specific facility or region, including worst case events.</a:t>
            </a:r>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17</a:t>
            </a:fld>
            <a:endParaRPr lang="en-US" dirty="0"/>
          </a:p>
        </p:txBody>
      </p:sp>
    </p:spTree>
    <p:extLst>
      <p:ext uri="{BB962C8B-B14F-4D97-AF65-F5344CB8AC3E}">
        <p14:creationId xmlns:p14="http://schemas.microsoft.com/office/powerpoint/2010/main" val="109228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Responders</a:t>
            </a:r>
            <a:r>
              <a:rPr lang="en-US" sz="1100" baseline="0" dirty="0" smtClean="0"/>
              <a:t> then select the events that cover the full range of impacts and response challenges for that specific site and develop planning scenarios based on those events. These scenarios are built out to include characteristics such as the predicted behavior of the spill and the potentially impacted resources.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18</a:t>
            </a:fld>
            <a:endParaRPr lang="en-US" dirty="0"/>
          </a:p>
        </p:txBody>
      </p:sp>
    </p:spTree>
    <p:extLst>
      <p:ext uri="{BB962C8B-B14F-4D97-AF65-F5344CB8AC3E}">
        <p14:creationId xmlns:p14="http://schemas.microsoft.com/office/powerpoint/2010/main" val="392114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u="sng" baseline="0" dirty="0" smtClean="0">
                <a:solidFill>
                  <a:srgbClr val="000000"/>
                </a:solidFill>
                <a:latin typeface="Tahoma"/>
                <a:cs typeface="Tahoma"/>
              </a:rPr>
              <a:t>Talking Points</a:t>
            </a:r>
            <a:endParaRPr lang="en-US" sz="1100" b="1" kern="1200" dirty="0" smtClean="0">
              <a:solidFill>
                <a:schemeClr val="tx1"/>
              </a:solidFill>
              <a:effectLst/>
              <a:latin typeface="Tahoma"/>
              <a:cs typeface="Tahoma"/>
            </a:endParaRPr>
          </a:p>
          <a:p>
            <a:pPr lvl="0"/>
            <a:r>
              <a:rPr lang="en-US" sz="1100" b="0" kern="1200" dirty="0" smtClean="0">
                <a:solidFill>
                  <a:schemeClr val="tx1"/>
                </a:solidFill>
                <a:effectLst/>
                <a:latin typeface="Tahoma"/>
                <a:cs typeface="Tahoma"/>
              </a:rPr>
              <a:t>Our focus is prevention, and significant resources are dedicated to prevent a spill from occurring. Industry constantly incorporates new research, understanding, and lessons learned to improve spill prevention.</a:t>
            </a:r>
          </a:p>
          <a:p>
            <a:pPr lvl="0"/>
            <a:endParaRPr lang="en-US" sz="1100" b="1" kern="1200" dirty="0" smtClean="0">
              <a:solidFill>
                <a:schemeClr val="tx1"/>
              </a:solidFill>
              <a:effectLst/>
              <a:latin typeface="Tahoma"/>
              <a:cs typeface="Tahoma"/>
            </a:endParaRPr>
          </a:p>
          <a:p>
            <a:pPr lvl="0"/>
            <a:r>
              <a:rPr lang="en-US" sz="1100" b="0" kern="1200" dirty="0" smtClean="0">
                <a:solidFill>
                  <a:schemeClr val="tx1"/>
                </a:solidFill>
                <a:effectLst/>
                <a:latin typeface="Tahoma"/>
                <a:cs typeface="Tahoma"/>
              </a:rPr>
              <a:t>The</a:t>
            </a:r>
            <a:r>
              <a:rPr lang="en-US" sz="1100" b="1" kern="1200" baseline="0" dirty="0" smtClean="0">
                <a:solidFill>
                  <a:schemeClr val="tx1"/>
                </a:solidFill>
                <a:effectLst/>
                <a:latin typeface="Tahoma"/>
                <a:cs typeface="Tahoma"/>
              </a:rPr>
              <a:t> </a:t>
            </a:r>
            <a:r>
              <a:rPr lang="en-US" sz="1100" b="0" kern="1200" baseline="0" dirty="0" smtClean="0">
                <a:solidFill>
                  <a:schemeClr val="tx1"/>
                </a:solidFill>
                <a:effectLst/>
                <a:latin typeface="Tahoma"/>
                <a:cs typeface="Tahoma"/>
              </a:rPr>
              <a:t>n</a:t>
            </a:r>
            <a:r>
              <a:rPr lang="en-US" sz="1100" kern="1200" dirty="0" smtClean="0">
                <a:solidFill>
                  <a:schemeClr val="tx1"/>
                </a:solidFill>
                <a:effectLst/>
                <a:latin typeface="Tahoma"/>
                <a:cs typeface="Tahoma"/>
              </a:rPr>
              <a:t>umber of large spill incidents (&gt;700 </a:t>
            </a:r>
            <a:r>
              <a:rPr lang="en-US" sz="1100" kern="1200" dirty="0" err="1" smtClean="0">
                <a:solidFill>
                  <a:schemeClr val="tx1"/>
                </a:solidFill>
                <a:effectLst/>
                <a:latin typeface="Tahoma"/>
                <a:cs typeface="Tahoma"/>
              </a:rPr>
              <a:t>tonnes</a:t>
            </a:r>
            <a:r>
              <a:rPr lang="en-US" sz="1100" kern="1200" dirty="0" smtClean="0">
                <a:solidFill>
                  <a:schemeClr val="tx1"/>
                </a:solidFill>
                <a:effectLst/>
                <a:latin typeface="Tahoma"/>
                <a:cs typeface="Tahoma"/>
              </a:rPr>
              <a:t>) from tankers, combined carriers, and barges per decade has gone from 246 in the 1970s to 33 in the 2000s (Source:</a:t>
            </a:r>
            <a:r>
              <a:rPr lang="en-US" sz="1100" kern="1200" baseline="0" dirty="0" smtClean="0">
                <a:solidFill>
                  <a:schemeClr val="tx1"/>
                </a:solidFill>
                <a:effectLst/>
                <a:latin typeface="Tahoma"/>
                <a:cs typeface="Tahoma"/>
              </a:rPr>
              <a:t> International Tanker Owners Pollution Federation (ITOPF)</a:t>
            </a:r>
            <a:r>
              <a:rPr lang="en-US" sz="1100" kern="1200" dirty="0" smtClean="0">
                <a:solidFill>
                  <a:schemeClr val="tx1"/>
                </a:solidFill>
                <a:effectLst/>
                <a:latin typeface="Tahoma"/>
                <a:cs typeface="Tahoma"/>
              </a:rPr>
              <a:t>).</a:t>
            </a:r>
          </a:p>
          <a:p>
            <a:pPr lvl="0"/>
            <a:endParaRPr lang="en-US" sz="1100" kern="1200" dirty="0" smtClean="0">
              <a:solidFill>
                <a:schemeClr val="tx1"/>
              </a:solidFill>
              <a:effectLst/>
              <a:latin typeface="Tahoma"/>
              <a:cs typeface="Tahoma"/>
            </a:endParaRPr>
          </a:p>
          <a:p>
            <a:pPr lvl="0"/>
            <a:r>
              <a:rPr lang="en-US" sz="1100" kern="1200" dirty="0" smtClean="0">
                <a:solidFill>
                  <a:schemeClr val="tx1"/>
                </a:solidFill>
                <a:effectLst/>
                <a:latin typeface="Tahoma"/>
                <a:cs typeface="Tahoma"/>
              </a:rPr>
              <a:t>The</a:t>
            </a:r>
            <a:r>
              <a:rPr lang="en-US" sz="1100" kern="1200" baseline="0" dirty="0" smtClean="0">
                <a:solidFill>
                  <a:schemeClr val="tx1"/>
                </a:solidFill>
                <a:effectLst/>
                <a:latin typeface="Tahoma"/>
                <a:cs typeface="Tahoma"/>
              </a:rPr>
              <a:t> a</a:t>
            </a:r>
            <a:r>
              <a:rPr lang="en-US" sz="1100" kern="1200" dirty="0" smtClean="0">
                <a:solidFill>
                  <a:schemeClr val="tx1"/>
                </a:solidFill>
                <a:effectLst/>
                <a:latin typeface="Tahoma"/>
                <a:cs typeface="Tahoma"/>
              </a:rPr>
              <a:t>mount of oil spilled from tankers, combined carriers, and barges has decreased from 3,218,000 </a:t>
            </a:r>
            <a:r>
              <a:rPr lang="en-US" sz="1100" kern="1200" dirty="0" err="1" smtClean="0">
                <a:solidFill>
                  <a:schemeClr val="tx1"/>
                </a:solidFill>
                <a:effectLst/>
                <a:latin typeface="Tahoma"/>
                <a:cs typeface="Tahoma"/>
              </a:rPr>
              <a:t>tonnes</a:t>
            </a:r>
            <a:r>
              <a:rPr lang="en-US" sz="1100" kern="1200" dirty="0" smtClean="0">
                <a:solidFill>
                  <a:schemeClr val="tx1"/>
                </a:solidFill>
                <a:effectLst/>
                <a:latin typeface="Tahoma"/>
                <a:cs typeface="Tahoma"/>
              </a:rPr>
              <a:t> in the 1970s to 212,000 </a:t>
            </a:r>
            <a:r>
              <a:rPr lang="en-US" sz="1100" kern="1200" dirty="0" err="1" smtClean="0">
                <a:solidFill>
                  <a:schemeClr val="tx1"/>
                </a:solidFill>
                <a:effectLst/>
                <a:latin typeface="Tahoma"/>
                <a:cs typeface="Tahoma"/>
              </a:rPr>
              <a:t>tonnes</a:t>
            </a:r>
            <a:r>
              <a:rPr lang="en-US" sz="1100" kern="1200" dirty="0" smtClean="0">
                <a:solidFill>
                  <a:schemeClr val="tx1"/>
                </a:solidFill>
                <a:effectLst/>
                <a:latin typeface="Tahoma"/>
                <a:cs typeface="Tahoma"/>
              </a:rPr>
              <a:t> in the 2000s (Source: ITOPF).</a:t>
            </a:r>
          </a:p>
          <a:p>
            <a:pPr lvl="0"/>
            <a:endParaRPr lang="en-US" sz="1100" kern="1200" dirty="0" smtClean="0">
              <a:solidFill>
                <a:schemeClr val="tx1"/>
              </a:solidFill>
              <a:effectLst/>
              <a:latin typeface="Tahoma"/>
              <a:cs typeface="Tahoma"/>
            </a:endParaRPr>
          </a:p>
          <a:p>
            <a:pPr lvl="0"/>
            <a:r>
              <a:rPr lang="en-US" sz="1100" kern="1200" dirty="0" smtClean="0">
                <a:solidFill>
                  <a:schemeClr val="tx1"/>
                </a:solidFill>
                <a:effectLst/>
                <a:latin typeface="Tahoma"/>
                <a:cs typeface="Tahoma"/>
              </a:rPr>
              <a:t>The average number</a:t>
            </a:r>
            <a:r>
              <a:rPr lang="en-US" sz="1100" kern="1200" baseline="0" dirty="0" smtClean="0">
                <a:solidFill>
                  <a:schemeClr val="tx1"/>
                </a:solidFill>
                <a:effectLst/>
                <a:latin typeface="Tahoma"/>
                <a:cs typeface="Tahoma"/>
              </a:rPr>
              <a:t> of large spills (&gt;700 </a:t>
            </a:r>
            <a:r>
              <a:rPr lang="en-US" sz="1100" kern="1200" baseline="0" dirty="0" err="1" smtClean="0">
                <a:solidFill>
                  <a:schemeClr val="tx1"/>
                </a:solidFill>
                <a:effectLst/>
                <a:latin typeface="Tahoma"/>
                <a:cs typeface="Tahoma"/>
              </a:rPr>
              <a:t>tonnes</a:t>
            </a:r>
            <a:r>
              <a:rPr lang="en-US" sz="1100" kern="1200" baseline="0" dirty="0" smtClean="0">
                <a:solidFill>
                  <a:schemeClr val="tx1"/>
                </a:solidFill>
                <a:effectLst/>
                <a:latin typeface="Tahoma"/>
                <a:cs typeface="Tahoma"/>
              </a:rPr>
              <a:t>) per year from tankers, combined carriers, and barges has decreased from 24.6 from 1970-1979 to 1.7 in 2010-2012 </a:t>
            </a:r>
            <a:r>
              <a:rPr lang="en-US" sz="1100" kern="1200" dirty="0" smtClean="0">
                <a:solidFill>
                  <a:schemeClr val="tx1"/>
                </a:solidFill>
                <a:effectLst/>
                <a:latin typeface="Tahoma"/>
                <a:cs typeface="Tahoma"/>
              </a:rPr>
              <a:t>(Source: ITOPF)</a:t>
            </a:r>
            <a:r>
              <a:rPr lang="en-US" sz="1100" kern="1200" baseline="0" dirty="0" smtClean="0">
                <a:solidFill>
                  <a:schemeClr val="tx1"/>
                </a:solidFill>
                <a:effectLst/>
                <a:latin typeface="Tahoma"/>
                <a:cs typeface="Tahoma"/>
              </a:rPr>
              <a:t>.</a:t>
            </a:r>
            <a:endParaRPr lang="en-US" sz="1100" kern="1200" dirty="0" smtClean="0">
              <a:solidFill>
                <a:schemeClr val="tx1"/>
              </a:solidFill>
              <a:effectLst/>
              <a:latin typeface="Tahoma"/>
              <a:cs typeface="Tahoma"/>
            </a:endParaRPr>
          </a:p>
          <a:p>
            <a:pPr lvl="0"/>
            <a:endParaRPr lang="en-US" sz="1100" kern="1200" dirty="0" smtClean="0">
              <a:solidFill>
                <a:schemeClr val="tx1"/>
              </a:solidFill>
              <a:effectLst/>
              <a:latin typeface="Tahoma"/>
              <a:cs typeface="Tahoma"/>
            </a:endParaRPr>
          </a:p>
        </p:txBody>
      </p:sp>
      <p:sp>
        <p:nvSpPr>
          <p:cNvPr id="4" name="Slide Number Placeholder 3"/>
          <p:cNvSpPr>
            <a:spLocks noGrp="1"/>
          </p:cNvSpPr>
          <p:nvPr>
            <p:ph type="sldNum" sz="quarter" idx="10"/>
          </p:nvPr>
        </p:nvSpPr>
        <p:spPr/>
        <p:txBody>
          <a:bodyPr/>
          <a:lstStyle/>
          <a:p>
            <a:fld id="{6ED6CCDF-2ABE-7449-A934-A9BE1CF0529C}" type="slidenum">
              <a:rPr lang="en-US" smtClean="0"/>
              <a:pPr/>
              <a:t>1</a:t>
            </a:fld>
            <a:endParaRPr lang="en-US" dirty="0"/>
          </a:p>
        </p:txBody>
      </p:sp>
    </p:spTree>
    <p:extLst>
      <p:ext uri="{BB962C8B-B14F-4D97-AF65-F5344CB8AC3E}">
        <p14:creationId xmlns:p14="http://schemas.microsoft.com/office/powerpoint/2010/main" val="399851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After building out the planning scenarios, responders develop response strategies to</a:t>
            </a:r>
            <a:r>
              <a:rPr lang="en-US" sz="1100" baseline="0" dirty="0" smtClean="0"/>
              <a:t> identify how best to respond to the each potential scenario. These strategies are developed using NEBA, among other considerations, to identify the best choices that minimize impacts of spills on people and the environment.</a:t>
            </a:r>
            <a:endParaRPr lang="en-US" sz="1100" dirty="0" smtClean="0"/>
          </a:p>
        </p:txBody>
      </p:sp>
      <p:sp>
        <p:nvSpPr>
          <p:cNvPr id="4" name="Slide Number Placeholder 3"/>
          <p:cNvSpPr>
            <a:spLocks noGrp="1"/>
          </p:cNvSpPr>
          <p:nvPr>
            <p:ph type="sldNum" sz="quarter" idx="10"/>
          </p:nvPr>
        </p:nvSpPr>
        <p:spPr/>
        <p:txBody>
          <a:bodyPr/>
          <a:lstStyle/>
          <a:p>
            <a:fld id="{6ED6CCDF-2ABE-7449-A934-A9BE1CF0529C}" type="slidenum">
              <a:rPr lang="en-US" smtClean="0"/>
              <a:pPr/>
              <a:t>19</a:t>
            </a:fld>
            <a:endParaRPr lang="en-US" dirty="0"/>
          </a:p>
        </p:txBody>
      </p:sp>
    </p:spTree>
    <p:extLst>
      <p:ext uri="{BB962C8B-B14F-4D97-AF65-F5344CB8AC3E}">
        <p14:creationId xmlns:p14="http://schemas.microsoft.com/office/powerpoint/2010/main" val="4108864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After developing response strategies,</a:t>
            </a:r>
            <a:r>
              <a:rPr lang="en-US" sz="1100" baseline="0" dirty="0" smtClean="0"/>
              <a:t> resource provisioning occurs using the principles of Tiered Preparedness and Response. This process ensures that facilities or regions have access to the appropriate response resources as determined by prior planning. The principles of Tiered Preparedness and Response allow for response escalation and reduce the over-proliferation of response resources through the integration of regional and global response capabilities. </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20</a:t>
            </a:fld>
            <a:endParaRPr lang="en-US" dirty="0"/>
          </a:p>
        </p:txBody>
      </p:sp>
    </p:spTree>
    <p:extLst>
      <p:ext uri="{BB962C8B-B14F-4D97-AF65-F5344CB8AC3E}">
        <p14:creationId xmlns:p14="http://schemas.microsoft.com/office/powerpoint/2010/main" val="25054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smtClean="0"/>
              <a:t>Talking Points</a:t>
            </a:r>
            <a:endParaRPr lang="en-US" sz="1100" dirty="0" smtClean="0"/>
          </a:p>
          <a:p>
            <a:r>
              <a:rPr lang="en-US" sz="1100" dirty="0" smtClean="0"/>
              <a:t>Training</a:t>
            </a:r>
            <a:r>
              <a:rPr lang="en-US" sz="1100" baseline="0" dirty="0" smtClean="0"/>
              <a:t> and exercises occur throughout the preparedness process and bring together spill response stakeholders, such as government and industry, to train and practice using simulated scenarios.</a:t>
            </a:r>
            <a:endParaRPr lang="en-US" sz="1100" dirty="0" smtClean="0"/>
          </a:p>
        </p:txBody>
      </p:sp>
      <p:sp>
        <p:nvSpPr>
          <p:cNvPr id="4" name="Slide Number Placeholder 3"/>
          <p:cNvSpPr>
            <a:spLocks noGrp="1"/>
          </p:cNvSpPr>
          <p:nvPr>
            <p:ph type="sldNum" sz="quarter" idx="10"/>
          </p:nvPr>
        </p:nvSpPr>
        <p:spPr/>
        <p:txBody>
          <a:bodyPr/>
          <a:lstStyle/>
          <a:p>
            <a:fld id="{6ED6CCDF-2ABE-7449-A934-A9BE1CF0529C}" type="slidenum">
              <a:rPr lang="en-US" smtClean="0"/>
              <a:pPr/>
              <a:t>21</a:t>
            </a:fld>
            <a:endParaRPr lang="en-US" dirty="0"/>
          </a:p>
        </p:txBody>
      </p:sp>
    </p:spTree>
    <p:extLst>
      <p:ext uri="{BB962C8B-B14F-4D97-AF65-F5344CB8AC3E}">
        <p14:creationId xmlns:p14="http://schemas.microsoft.com/office/powerpoint/2010/main" val="224956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Our</a:t>
            </a:r>
            <a:r>
              <a:rPr lang="en-US" sz="1100" baseline="0" dirty="0" smtClean="0"/>
              <a:t> thorough contingency planning and preparedness process is what enables industry to rapidly and effectively respond in the unlikely event of an incident.</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22</a:t>
            </a:fld>
            <a:endParaRPr lang="en-US" dirty="0"/>
          </a:p>
        </p:txBody>
      </p:sp>
    </p:spTree>
    <p:extLst>
      <p:ext uri="{BB962C8B-B14F-4D97-AF65-F5344CB8AC3E}">
        <p14:creationId xmlns:p14="http://schemas.microsoft.com/office/powerpoint/2010/main" val="311017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0" u="none" dirty="0" smtClean="0">
                <a:solidFill>
                  <a:srgbClr val="000000"/>
                </a:solidFill>
              </a:rPr>
              <a:t>We</a:t>
            </a:r>
            <a:r>
              <a:rPr lang="en-US" sz="1100" b="0" u="none" baseline="0" dirty="0" smtClean="0">
                <a:solidFill>
                  <a:srgbClr val="000000"/>
                </a:solidFill>
              </a:rPr>
              <a:t> will now take a more in-depth look at our response process.</a:t>
            </a:r>
            <a:endParaRPr lang="en-US" sz="1100" b="0" u="sng" dirty="0" smtClean="0">
              <a:solidFill>
                <a:srgbClr val="000000"/>
              </a:solidFill>
            </a:endParaRPr>
          </a:p>
          <a:p>
            <a:endParaRPr lang="en-US" sz="1100" dirty="0" smtClean="0"/>
          </a:p>
          <a:p>
            <a:pPr marL="0" lvl="1" indent="0">
              <a:spcBef>
                <a:spcPts val="0"/>
              </a:spcBef>
              <a:buNone/>
            </a:pPr>
            <a:r>
              <a:rPr lang="en-US" sz="1100" dirty="0" smtClean="0"/>
              <a:t>It is essential </a:t>
            </a:r>
            <a:r>
              <a:rPr lang="en-US" sz="1100" baseline="0" dirty="0" smtClean="0"/>
              <a:t>to note throughout the response process the importance of time. For a successful</a:t>
            </a:r>
            <a:r>
              <a:rPr lang="en-US" sz="1100" dirty="0" smtClean="0"/>
              <a:t> response, there is a critical “window of opportunity”, after which response effectiveness may be compromised. </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23</a:t>
            </a:fld>
            <a:endParaRPr lang="en-US" dirty="0"/>
          </a:p>
        </p:txBody>
      </p:sp>
    </p:spTree>
    <p:extLst>
      <p:ext uri="{BB962C8B-B14F-4D97-AF65-F5344CB8AC3E}">
        <p14:creationId xmlns:p14="http://schemas.microsoft.com/office/powerpoint/2010/main" val="2002677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When</a:t>
            </a:r>
            <a:r>
              <a:rPr lang="en-US" sz="1100" baseline="0" dirty="0" smtClean="0"/>
              <a:t> a spill occurs, the response is initiated by immediate deployment of local resources and assessment of incident scale and impact potential.</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24</a:t>
            </a:fld>
            <a:endParaRPr lang="en-US" dirty="0"/>
          </a:p>
        </p:txBody>
      </p:sp>
    </p:spTree>
    <p:extLst>
      <p:ext uri="{BB962C8B-B14F-4D97-AF65-F5344CB8AC3E}">
        <p14:creationId xmlns:p14="http://schemas.microsoft.com/office/powerpoint/2010/main" val="356748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cap="small" dirty="0" smtClean="0">
              <a:solidFill>
                <a:srgbClr val="2F4767"/>
              </a:solidFill>
            </a:endParaRPr>
          </a:p>
          <a:p>
            <a:r>
              <a:rPr lang="en-US" sz="1100" dirty="0" smtClean="0"/>
              <a:t>After</a:t>
            </a:r>
            <a:r>
              <a:rPr lang="en-US" sz="1100" baseline="0" dirty="0" smtClean="0"/>
              <a:t> initial deployment, responders match the actual spill to the planning scenarios and corresponding response strategies developed during the preparedness process. Once the spill is matched to a scenario, responders will implement the corresponding response strategy, using “the biggest hammer in the toolbox first”.</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25</a:t>
            </a:fld>
            <a:endParaRPr lang="en-US" dirty="0"/>
          </a:p>
        </p:txBody>
      </p:sp>
    </p:spTree>
    <p:extLst>
      <p:ext uri="{BB962C8B-B14F-4D97-AF65-F5344CB8AC3E}">
        <p14:creationId xmlns:p14="http://schemas.microsoft.com/office/powerpoint/2010/main" val="2115318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Once a response strategy has been selected, responders will organize the response by procuring the appropriate</a:t>
            </a:r>
            <a:r>
              <a:rPr lang="en-US" sz="1100" baseline="0" dirty="0" smtClean="0"/>
              <a:t> resources and standing up an incident management system.</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26</a:t>
            </a:fld>
            <a:endParaRPr lang="en-US" dirty="0"/>
          </a:p>
        </p:txBody>
      </p:sp>
    </p:spTree>
    <p:extLst>
      <p:ext uri="{BB962C8B-B14F-4D97-AF65-F5344CB8AC3E}">
        <p14:creationId xmlns:p14="http://schemas.microsoft.com/office/powerpoint/2010/main" val="408845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Resources will then cascade</a:t>
            </a:r>
            <a:r>
              <a:rPr lang="en-US" sz="1100" baseline="0" dirty="0" smtClean="0"/>
              <a:t> to the incident location in a phased manner as responders better understand what resources are required.</a:t>
            </a:r>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27</a:t>
            </a:fld>
            <a:endParaRPr lang="en-US" dirty="0"/>
          </a:p>
        </p:txBody>
      </p:sp>
    </p:spTree>
    <p:extLst>
      <p:ext uri="{BB962C8B-B14F-4D97-AF65-F5344CB8AC3E}">
        <p14:creationId xmlns:p14="http://schemas.microsoft.com/office/powerpoint/2010/main" val="652619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Throughout</a:t>
            </a:r>
            <a:r>
              <a:rPr lang="en-US" sz="1100" baseline="0" dirty="0" smtClean="0"/>
              <a:t> the process, the response will be evaluated and adapted based on changing circumstances.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28</a:t>
            </a:fld>
            <a:endParaRPr lang="en-US" dirty="0"/>
          </a:p>
        </p:txBody>
      </p:sp>
    </p:spTree>
    <p:extLst>
      <p:ext uri="{BB962C8B-B14F-4D97-AF65-F5344CB8AC3E}">
        <p14:creationId xmlns:p14="http://schemas.microsoft.com/office/powerpoint/2010/main" val="284248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u="sng" dirty="0" smtClean="0">
                <a:solidFill>
                  <a:srgbClr val="000000"/>
                </a:solidFill>
                <a:latin typeface="Tahoma"/>
                <a:cs typeface="Tahoma"/>
              </a:rPr>
              <a:t>Talking Points</a:t>
            </a:r>
            <a:endParaRPr lang="en-US" sz="1100" dirty="0" smtClean="0">
              <a:solidFill>
                <a:srgbClr val="000000"/>
              </a:solidFill>
              <a:latin typeface="Tahoma"/>
              <a:cs typeface="Tahoma"/>
            </a:endParaRPr>
          </a:p>
          <a:p>
            <a:pPr marL="0" indent="0">
              <a:buFont typeface="Arial"/>
              <a:buNone/>
            </a:pPr>
            <a:r>
              <a:rPr lang="en-US" sz="1100" dirty="0" smtClean="0">
                <a:solidFill>
                  <a:srgbClr val="000000"/>
                </a:solidFill>
                <a:latin typeface="Tahoma"/>
                <a:cs typeface="Tahoma"/>
              </a:rPr>
              <a:t>Our goal for the discussion today is to: </a:t>
            </a:r>
          </a:p>
          <a:p>
            <a:pPr marL="0" indent="0">
              <a:buFont typeface="Arial"/>
              <a:buNone/>
            </a:pPr>
            <a:endParaRPr lang="en-US" sz="500" dirty="0" smtClean="0">
              <a:solidFill>
                <a:srgbClr val="000000"/>
              </a:solidFill>
              <a:latin typeface="Tahoma"/>
              <a:cs typeface="Tahoma"/>
            </a:endParaRPr>
          </a:p>
          <a:p>
            <a:pPr marL="171450" indent="-171450">
              <a:buFont typeface="Arial"/>
              <a:buChar char="•"/>
            </a:pPr>
            <a:r>
              <a:rPr lang="en-US" sz="1100" dirty="0" smtClean="0">
                <a:solidFill>
                  <a:srgbClr val="000000"/>
                </a:solidFill>
                <a:latin typeface="Tahoma"/>
                <a:cs typeface="Tahoma"/>
              </a:rPr>
              <a:t>Explain</a:t>
            </a:r>
            <a:r>
              <a:rPr lang="en-US" sz="1100" baseline="0" dirty="0" smtClean="0">
                <a:solidFill>
                  <a:srgbClr val="000000"/>
                </a:solidFill>
                <a:latin typeface="Tahoma"/>
                <a:cs typeface="Tahoma"/>
              </a:rPr>
              <a:t> why this framework is so critical to industry, governments, and communities;</a:t>
            </a:r>
          </a:p>
          <a:p>
            <a:pPr marL="171450" indent="-171450">
              <a:buFont typeface="Arial"/>
              <a:buChar char="•"/>
            </a:pPr>
            <a:r>
              <a:rPr lang="en-US" sz="1100" dirty="0" smtClean="0">
                <a:solidFill>
                  <a:srgbClr val="000000"/>
                </a:solidFill>
                <a:latin typeface="Tahoma"/>
                <a:cs typeface="Tahoma"/>
              </a:rPr>
              <a:t>Illustrate what makes the framework</a:t>
            </a:r>
            <a:r>
              <a:rPr lang="en-US" sz="1100" baseline="0" dirty="0" smtClean="0">
                <a:solidFill>
                  <a:srgbClr val="000000"/>
                </a:solidFill>
                <a:latin typeface="Tahoma"/>
                <a:cs typeface="Tahoma"/>
              </a:rPr>
              <a:t> successful,</a:t>
            </a:r>
          </a:p>
          <a:p>
            <a:pPr marL="171450" indent="-171450">
              <a:buFont typeface="Arial"/>
              <a:buChar char="•"/>
            </a:pPr>
            <a:r>
              <a:rPr lang="en-US" sz="1100" baseline="0" dirty="0" smtClean="0">
                <a:solidFill>
                  <a:srgbClr val="000000"/>
                </a:solidFill>
                <a:latin typeface="Tahoma"/>
                <a:cs typeface="Tahoma"/>
              </a:rPr>
              <a:t>Describe the individual parts of the framework, and</a:t>
            </a:r>
          </a:p>
          <a:p>
            <a:pPr marL="171450" indent="-171450">
              <a:buFont typeface="Arial"/>
              <a:buChar char="•"/>
            </a:pPr>
            <a:r>
              <a:rPr lang="en-US" sz="1100" dirty="0" smtClean="0">
                <a:solidFill>
                  <a:srgbClr val="000000"/>
                </a:solidFill>
                <a:latin typeface="Tahoma"/>
                <a:cs typeface="Tahoma"/>
              </a:rPr>
              <a:t>Explain how we can work together</a:t>
            </a:r>
            <a:r>
              <a:rPr lang="en-US" sz="1100" baseline="0" dirty="0" smtClean="0">
                <a:solidFill>
                  <a:srgbClr val="000000"/>
                </a:solidFill>
                <a:latin typeface="Tahoma"/>
                <a:cs typeface="Tahoma"/>
              </a:rPr>
              <a:t> to promote successful Oil Spill Preparedness and Response efforts.</a:t>
            </a:r>
            <a:endParaRPr lang="en-US" sz="1100" dirty="0" smtClean="0">
              <a:solidFill>
                <a:srgbClr val="000000"/>
              </a:solidFill>
              <a:latin typeface="Tahoma"/>
              <a:cs typeface="Tahoma"/>
            </a:endParaRPr>
          </a:p>
          <a:p>
            <a:pPr marL="0" indent="0">
              <a:buFont typeface="Arial"/>
              <a:buNone/>
            </a:pPr>
            <a:endParaRPr lang="en-US" sz="1100" dirty="0" smtClean="0">
              <a:solidFill>
                <a:srgbClr val="000000"/>
              </a:solidFill>
              <a:latin typeface="Tahoma"/>
              <a:cs typeface="Tahoma"/>
            </a:endParaRPr>
          </a:p>
        </p:txBody>
      </p:sp>
      <p:sp>
        <p:nvSpPr>
          <p:cNvPr id="4" name="Slide Number Placeholder 3"/>
          <p:cNvSpPr>
            <a:spLocks noGrp="1"/>
          </p:cNvSpPr>
          <p:nvPr>
            <p:ph type="sldNum" sz="quarter" idx="10"/>
          </p:nvPr>
        </p:nvSpPr>
        <p:spPr/>
        <p:txBody>
          <a:bodyPr/>
          <a:lstStyle/>
          <a:p>
            <a:fld id="{6ED6CCDF-2ABE-7449-A934-A9BE1CF0529C}" type="slidenum">
              <a:rPr lang="en-US" smtClean="0"/>
              <a:pPr/>
              <a:t>2</a:t>
            </a:fld>
            <a:endParaRPr lang="en-US" dirty="0"/>
          </a:p>
        </p:txBody>
      </p:sp>
    </p:spTree>
    <p:extLst>
      <p:ext uri="{BB962C8B-B14F-4D97-AF65-F5344CB8AC3E}">
        <p14:creationId xmlns:p14="http://schemas.microsoft.com/office/powerpoint/2010/main" val="3362811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The response will continue until</a:t>
            </a:r>
            <a:r>
              <a:rPr lang="en-US" sz="1100" baseline="0" dirty="0" smtClean="0"/>
              <a:t> an agreed-upon endpoint, at which time restoration may commence.</a:t>
            </a:r>
          </a:p>
          <a:p>
            <a:endParaRPr lang="en-US" sz="1100" baseline="0" dirty="0" smtClean="0"/>
          </a:p>
          <a:p>
            <a:r>
              <a:rPr lang="en-US" sz="1100" baseline="0" dirty="0" smtClean="0"/>
              <a:t>It is important to note that as human health and safety is our first priority, certain response measures may be limited in specific situations.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29</a:t>
            </a:fld>
            <a:endParaRPr lang="en-US" dirty="0"/>
          </a:p>
        </p:txBody>
      </p:sp>
    </p:spTree>
    <p:extLst>
      <p:ext uri="{BB962C8B-B14F-4D97-AF65-F5344CB8AC3E}">
        <p14:creationId xmlns:p14="http://schemas.microsoft.com/office/powerpoint/2010/main" val="3393291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u="sng" dirty="0" smtClean="0">
                <a:solidFill>
                  <a:srgbClr val="000000"/>
                </a:solidFill>
              </a:rPr>
              <a:t>Talking Points</a:t>
            </a:r>
            <a:endParaRPr lang="en-US" sz="1100" dirty="0" smtClean="0"/>
          </a:p>
          <a:p>
            <a:r>
              <a:rPr lang="en-US" sz="1100" dirty="0" smtClean="0"/>
              <a:t>Our response process allows industry</a:t>
            </a:r>
            <a:r>
              <a:rPr lang="en-US" sz="1100" baseline="0" dirty="0" smtClean="0"/>
              <a:t> to rapidly and effectively respond to an incident based on planning scenarios and predetermined response strategies. This process also allows industry to continually evaluate and adapt the response in order to pursue the most effective response possible.</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30</a:t>
            </a:fld>
            <a:endParaRPr lang="en-US" dirty="0"/>
          </a:p>
        </p:txBody>
      </p:sp>
    </p:spTree>
    <p:extLst>
      <p:ext uri="{BB962C8B-B14F-4D97-AF65-F5344CB8AC3E}">
        <p14:creationId xmlns:p14="http://schemas.microsoft.com/office/powerpoint/2010/main" val="26537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sng" baseline="0" dirty="0" smtClean="0"/>
              <a:t>Talking Points</a:t>
            </a:r>
            <a:endParaRPr lang="en-US" sz="1100" b="1" baseline="0" dirty="0" smtClean="0"/>
          </a:p>
          <a:p>
            <a:r>
              <a:rPr lang="en-US" sz="1100" b="0" baseline="0" dirty="0" smtClean="0"/>
              <a:t>In the rare event that an oil spill does occur, industry’s goal is to minimize the impact of the spill to people, environments, and communities, and to ensure a rapid and effective response. </a:t>
            </a:r>
          </a:p>
          <a:p>
            <a:endParaRPr lang="en-US" sz="1100" dirty="0" smtClean="0"/>
          </a:p>
          <a:p>
            <a:r>
              <a:rPr lang="en-US" sz="1100" baseline="0" dirty="0" smtClean="0"/>
              <a:t>Industry and government have a shared interest in a unified, coordinated, and proactive approach, as this allows us to protect our shared values, which include</a:t>
            </a:r>
            <a:r>
              <a:rPr lang="en-US" sz="1100" dirty="0" smtClean="0"/>
              <a:t>: </a:t>
            </a:r>
            <a:endParaRPr lang="en-US" sz="1100" dirty="0"/>
          </a:p>
          <a:p>
            <a:endParaRPr lang="en-US" sz="500" baseline="0" dirty="0" smtClean="0"/>
          </a:p>
          <a:p>
            <a:pPr marL="171450" indent="-171450">
              <a:buFont typeface="Arial"/>
              <a:buChar char="•"/>
            </a:pPr>
            <a:r>
              <a:rPr lang="en-US" sz="1100" baseline="0" dirty="0" smtClean="0"/>
              <a:t>Sensitive ecosystems,</a:t>
            </a:r>
          </a:p>
          <a:p>
            <a:pPr marL="171450" indent="-171450">
              <a:buFont typeface="Arial"/>
              <a:buChar char="•"/>
            </a:pPr>
            <a:r>
              <a:rPr lang="en-US" sz="1100" baseline="0" dirty="0" smtClean="0"/>
              <a:t>The local business community and economy,</a:t>
            </a:r>
          </a:p>
          <a:p>
            <a:pPr marL="171450" indent="-171450">
              <a:buFont typeface="Arial"/>
              <a:buChar char="•"/>
            </a:pPr>
            <a:r>
              <a:rPr lang="en-US" sz="1100" baseline="0" dirty="0" smtClean="0"/>
              <a:t>The health and safety of our citizens, and</a:t>
            </a:r>
          </a:p>
          <a:p>
            <a:pPr marL="171450" indent="-171450">
              <a:buFont typeface="Arial"/>
              <a:buChar char="•"/>
            </a:pPr>
            <a:r>
              <a:rPr lang="en-US" sz="1100" baseline="0" dirty="0" smtClean="0"/>
              <a:t>The vitality and sustainability of tourism and other key community industries such as fishing.</a:t>
            </a:r>
          </a:p>
        </p:txBody>
      </p:sp>
      <p:sp>
        <p:nvSpPr>
          <p:cNvPr id="4" name="Slide Number Placeholder 3"/>
          <p:cNvSpPr>
            <a:spLocks noGrp="1"/>
          </p:cNvSpPr>
          <p:nvPr>
            <p:ph type="sldNum" sz="quarter" idx="10"/>
          </p:nvPr>
        </p:nvSpPr>
        <p:spPr/>
        <p:txBody>
          <a:bodyPr/>
          <a:lstStyle/>
          <a:p>
            <a:fld id="{6ED6CCDF-2ABE-7449-A934-A9BE1CF0529C}" type="slidenum">
              <a:rPr lang="en-US" smtClean="0"/>
              <a:pPr/>
              <a:t>3</a:t>
            </a:fld>
            <a:endParaRPr lang="en-US" dirty="0"/>
          </a:p>
        </p:txBody>
      </p:sp>
    </p:spTree>
    <p:extLst>
      <p:ext uri="{BB962C8B-B14F-4D97-AF65-F5344CB8AC3E}">
        <p14:creationId xmlns:p14="http://schemas.microsoft.com/office/powerpoint/2010/main" val="228790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u="sng" dirty="0" smtClean="0"/>
              <a:t>Talking Points</a:t>
            </a:r>
            <a:endParaRPr lang="en-US" sz="1100" dirty="0" smtClean="0"/>
          </a:p>
          <a:p>
            <a:pPr marL="0" indent="0">
              <a:buFont typeface="Arial"/>
              <a:buNone/>
            </a:pPr>
            <a:r>
              <a:rPr lang="en-US" sz="1100" dirty="0" smtClean="0"/>
              <a:t>Speed</a:t>
            </a:r>
            <a:r>
              <a:rPr lang="en-US" sz="1100" baseline="0" dirty="0" smtClean="0"/>
              <a:t> is a key element in oil spill response as an oil spill is an evolving event. A</a:t>
            </a:r>
            <a:r>
              <a:rPr lang="en-US" sz="1100" dirty="0" smtClean="0"/>
              <a:t>n hour lost early in the response equates</a:t>
            </a:r>
            <a:r>
              <a:rPr lang="en-US" sz="1100" baseline="0" dirty="0" smtClean="0"/>
              <a:t> to days lost later in the process, and a</a:t>
            </a:r>
            <a:r>
              <a:rPr lang="en-US" sz="1100" dirty="0" smtClean="0"/>
              <a:t> spill’s impact on our shared values is exponentially</a:t>
            </a:r>
            <a:r>
              <a:rPr lang="en-US" sz="1100" baseline="0" dirty="0" smtClean="0"/>
              <a:t> proportional to the amount of time wasted before a response commences. </a:t>
            </a:r>
          </a:p>
          <a:p>
            <a:pPr marL="0" indent="0">
              <a:buFont typeface="Arial"/>
              <a:buNone/>
            </a:pPr>
            <a:endParaRPr lang="en-US" sz="1100" baseline="0" dirty="0" smtClean="0"/>
          </a:p>
          <a:p>
            <a:pPr marL="0" indent="0">
              <a:buFont typeface="Arial"/>
              <a:buNone/>
            </a:pPr>
            <a:r>
              <a:rPr lang="en-US" sz="1100" baseline="0" dirty="0" smtClean="0"/>
              <a:t>In order to promote a fast and effective response and, therefore, protect our shared values, industry needs:</a:t>
            </a:r>
          </a:p>
          <a:p>
            <a:pPr marL="0" indent="0">
              <a:buFont typeface="Arial"/>
              <a:buNone/>
            </a:pPr>
            <a:endParaRPr lang="en-US" sz="500" baseline="0" dirty="0" smtClean="0"/>
          </a:p>
          <a:p>
            <a:pPr marL="171450" indent="-171450">
              <a:buFont typeface="Arial"/>
              <a:buChar char="•"/>
            </a:pPr>
            <a:r>
              <a:rPr lang="en-US" sz="1100" baseline="0" dirty="0" smtClean="0"/>
              <a:t>Objective information,</a:t>
            </a:r>
          </a:p>
          <a:p>
            <a:pPr marL="171450" indent="-171450">
              <a:buFont typeface="Arial"/>
              <a:buChar char="•"/>
            </a:pPr>
            <a:r>
              <a:rPr lang="en-US" sz="1100" baseline="0" dirty="0" smtClean="0"/>
              <a:t>Pre-approved response strategies,</a:t>
            </a:r>
          </a:p>
          <a:p>
            <a:pPr marL="171450" indent="-171450">
              <a:buFont typeface="Arial"/>
              <a:buChar char="•"/>
            </a:pPr>
            <a:r>
              <a:rPr lang="en-US" sz="1100" baseline="0" dirty="0" smtClean="0"/>
              <a:t>Apolitical decision-making, and</a:t>
            </a:r>
          </a:p>
          <a:p>
            <a:pPr marL="171450" indent="-171450">
              <a:buFont typeface="Arial"/>
              <a:buChar char="•"/>
            </a:pPr>
            <a:r>
              <a:rPr lang="en-US" sz="1100" baseline="0" dirty="0" smtClean="0"/>
              <a:t>The ability to mobilize response capabilities.</a:t>
            </a:r>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4</a:t>
            </a:fld>
            <a:endParaRPr lang="en-US" dirty="0"/>
          </a:p>
        </p:txBody>
      </p:sp>
    </p:spTree>
    <p:extLst>
      <p:ext uri="{BB962C8B-B14F-4D97-AF65-F5344CB8AC3E}">
        <p14:creationId xmlns:p14="http://schemas.microsoft.com/office/powerpoint/2010/main" val="87868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u="sng" dirty="0" smtClean="0"/>
              <a:t>Talking</a:t>
            </a:r>
            <a:r>
              <a:rPr lang="en-US" sz="1100" u="sng" baseline="0" dirty="0" smtClean="0"/>
              <a:t> Points</a:t>
            </a:r>
            <a:endParaRPr lang="en-US" sz="1100" dirty="0" smtClean="0"/>
          </a:p>
          <a:p>
            <a:pPr marL="0" indent="0">
              <a:buFont typeface="Arial"/>
              <a:buNone/>
            </a:pPr>
            <a:r>
              <a:rPr lang="en-US" sz="1100" baseline="0" dirty="0" smtClean="0"/>
              <a:t>Cooperation with governments and communities is a necessity for our Oil Spill Preparedness and Response framework to be optimally effective.</a:t>
            </a:r>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5</a:t>
            </a:fld>
            <a:endParaRPr lang="en-US" dirty="0"/>
          </a:p>
        </p:txBody>
      </p:sp>
    </p:spTree>
    <p:extLst>
      <p:ext uri="{BB962C8B-B14F-4D97-AF65-F5344CB8AC3E}">
        <p14:creationId xmlns:p14="http://schemas.microsoft.com/office/powerpoint/2010/main" val="231674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100" u="sng" dirty="0" smtClean="0"/>
              <a:t>Talking Points</a:t>
            </a:r>
            <a:endParaRPr lang="en-US" sz="1100" baseline="0" dirty="0" smtClean="0"/>
          </a:p>
          <a:p>
            <a:pPr marL="0" indent="0">
              <a:buFont typeface="Arial"/>
              <a:buNone/>
            </a:pPr>
            <a:r>
              <a:rPr lang="en-US" sz="1100" baseline="0" dirty="0" smtClean="0"/>
              <a:t>Our framework was developed with the belief that a successful response depends on well-trained personnel working to a well-developed response strategy that is adequately resourced and properly exercised.  </a:t>
            </a:r>
          </a:p>
          <a:p>
            <a:pPr marL="0" indent="0">
              <a:buFont typeface="Arial"/>
              <a:buNone/>
            </a:pPr>
            <a:endParaRPr lang="en-US" sz="1100" baseline="0" dirty="0" smtClean="0"/>
          </a:p>
          <a:p>
            <a:pPr marL="0" indent="0">
              <a:buFont typeface="Arial"/>
              <a:buNone/>
            </a:pPr>
            <a:r>
              <a:rPr lang="en-US" sz="1100" baseline="0" dirty="0" smtClean="0"/>
              <a:t>Our framework is comprised of defined, formal processes for efficient and effective preparation as well as rapid and successful response, should a spill occur. These two processes are built upon industry guiding principles, which support the protection of critical environmental and community assets. Also foundational to these processes are incident management, which organizes the response community, and stakeholder engagement, which promotes communication and transparency before, during, and after a spill.</a:t>
            </a:r>
          </a:p>
          <a:p>
            <a:pPr marL="0" indent="0">
              <a:buFont typeface="Arial"/>
              <a:buNone/>
            </a:pPr>
            <a:endParaRPr lang="en-US" sz="1100" dirty="0" smtClean="0"/>
          </a:p>
          <a:p>
            <a:pPr marL="0" indent="0">
              <a:buFont typeface="Arial"/>
              <a:buNone/>
            </a:pPr>
            <a:r>
              <a:rPr lang="en-US" sz="1100" dirty="0" smtClean="0"/>
              <a:t>While prevention</a:t>
            </a:r>
            <a:r>
              <a:rPr lang="en-US" sz="1100" baseline="0" dirty="0" smtClean="0"/>
              <a:t> and restoration are important operations and are linked to our Oil Spill Preparedness and Response framework, they are distinct and separate processes that will not be discussed in detail in this briefing. </a:t>
            </a:r>
            <a:endParaRPr lang="en-US" sz="1100" dirty="0"/>
          </a:p>
        </p:txBody>
      </p:sp>
      <p:sp>
        <p:nvSpPr>
          <p:cNvPr id="4" name="Slide Number Placeholder 3"/>
          <p:cNvSpPr>
            <a:spLocks noGrp="1"/>
          </p:cNvSpPr>
          <p:nvPr>
            <p:ph type="sldNum" sz="quarter" idx="10"/>
          </p:nvPr>
        </p:nvSpPr>
        <p:spPr/>
        <p:txBody>
          <a:bodyPr/>
          <a:lstStyle/>
          <a:p>
            <a:fld id="{6ED6CCDF-2ABE-7449-A934-A9BE1CF0529C}" type="slidenum">
              <a:rPr lang="en-US" smtClean="0"/>
              <a:pPr/>
              <a:t>6</a:t>
            </a:fld>
            <a:endParaRPr lang="en-US" dirty="0"/>
          </a:p>
        </p:txBody>
      </p:sp>
    </p:spTree>
    <p:extLst>
      <p:ext uri="{BB962C8B-B14F-4D97-AF65-F5344CB8AC3E}">
        <p14:creationId xmlns:p14="http://schemas.microsoft.com/office/powerpoint/2010/main" val="106512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100" b="0" u="sng" cap="none" dirty="0" smtClean="0">
                <a:solidFill>
                  <a:srgbClr val="000000"/>
                </a:solidFill>
              </a:rPr>
              <a:t>Talking</a:t>
            </a:r>
            <a:r>
              <a:rPr lang="en-US" sz="1100" b="0" u="sng" cap="none" baseline="0" dirty="0" smtClean="0">
                <a:solidFill>
                  <a:srgbClr val="000000"/>
                </a:solidFill>
              </a:rPr>
              <a:t> Points</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100" cap="none" dirty="0" smtClean="0">
                <a:solidFill>
                  <a:srgbClr val="000000"/>
                </a:solidFill>
              </a:rPr>
              <a:t>To achieve a rapid and effective</a:t>
            </a:r>
            <a:r>
              <a:rPr lang="en-US" sz="1100" cap="none" baseline="0" dirty="0" smtClean="0">
                <a:solidFill>
                  <a:srgbClr val="000000"/>
                </a:solidFill>
              </a:rPr>
              <a:t> </a:t>
            </a:r>
            <a:r>
              <a:rPr lang="en-US" sz="1100" cap="none" dirty="0" smtClean="0">
                <a:solidFill>
                  <a:srgbClr val="000000"/>
                </a:solidFill>
              </a:rPr>
              <a:t>response, there are several guiding principles that industry follows. These principles are meant to support the protection of our most critical environmental and community assets.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100"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100" cap="none" dirty="0" smtClean="0">
                <a:solidFill>
                  <a:srgbClr val="000000"/>
                </a:solidFill>
              </a:rPr>
              <a:t>Our guiding principles include: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500" cap="none" dirty="0" smtClean="0">
              <a:solidFill>
                <a:srgbClr val="000000"/>
              </a:solidFill>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We prioritize the safety and the health of people,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We stop the source of a spill as quickly as possible,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We minimize environmental and community impact,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We minimize oil getting to shore in offshore scenarios, and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t>We minimize oil getting into the water in onshore scenarios.</a:t>
            </a:r>
          </a:p>
          <a:p>
            <a:pPr marL="171450" lvl="0" indent="-171450">
              <a:buFont typeface="Arial"/>
              <a:buChar char="•"/>
            </a:pPr>
            <a:endParaRPr lang="en-US" sz="1100" dirty="0" smtClean="0"/>
          </a:p>
          <a:p>
            <a:pPr marL="0" lvl="0" indent="0">
              <a:buFont typeface="Arial"/>
              <a:buNone/>
            </a:pPr>
            <a:endParaRPr lang="en-US" sz="1100" b="0" baseline="0" dirty="0" smtClean="0">
              <a:solidFill>
                <a:srgbClr val="000000"/>
              </a:solidFill>
            </a:endParaRPr>
          </a:p>
          <a:p>
            <a:pPr marL="0" lvl="0" indent="0">
              <a:buFont typeface="Arial"/>
              <a:buNone/>
            </a:pPr>
            <a:endParaRPr lang="en-US" sz="1100" b="0" baseline="0" dirty="0" smtClean="0">
              <a:solidFill>
                <a:srgbClr val="000000"/>
              </a:solidFill>
            </a:endParaRPr>
          </a:p>
        </p:txBody>
      </p:sp>
      <p:sp>
        <p:nvSpPr>
          <p:cNvPr id="4" name="Slide Number Placeholder 3"/>
          <p:cNvSpPr>
            <a:spLocks noGrp="1"/>
          </p:cNvSpPr>
          <p:nvPr>
            <p:ph type="sldNum" sz="quarter" idx="10"/>
          </p:nvPr>
        </p:nvSpPr>
        <p:spPr/>
        <p:txBody>
          <a:bodyPr/>
          <a:lstStyle/>
          <a:p>
            <a:fld id="{6ED6CCDF-2ABE-7449-A934-A9BE1CF0529C}" type="slidenum">
              <a:rPr lang="en-US" smtClean="0"/>
              <a:pPr/>
              <a:t>7</a:t>
            </a:fld>
            <a:endParaRPr lang="en-US" dirty="0"/>
          </a:p>
        </p:txBody>
      </p:sp>
    </p:spTree>
    <p:extLst>
      <p:ext uri="{BB962C8B-B14F-4D97-AF65-F5344CB8AC3E}">
        <p14:creationId xmlns:p14="http://schemas.microsoft.com/office/powerpoint/2010/main" val="95682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100" u="sng" dirty="0" smtClean="0"/>
              <a:t>Talking</a:t>
            </a:r>
            <a:r>
              <a:rPr lang="en-US" sz="1100" u="sng" baseline="0" dirty="0" smtClean="0"/>
              <a:t> Points</a:t>
            </a:r>
            <a:endParaRPr lang="en-US" sz="1100" dirty="0" smtClean="0"/>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100" dirty="0" smtClean="0"/>
              <a:t>Engaging with governments</a:t>
            </a:r>
            <a:r>
              <a:rPr lang="en-US" sz="1100" baseline="0" dirty="0" smtClean="0"/>
              <a:t> and communities is vital during the preparedness and response processes and encourages communication and transparency across all parties. This engagement communicates the lengths industry goes to prepare for the unlikely event of a spill and the policies and procedures in place in order to effectively respond. In communicating these steps taken with all stakeholders, industry adheres to the mantra of “inform, consult, and listen”.</a:t>
            </a:r>
          </a:p>
          <a:p>
            <a:pPr marL="0" marR="0" lvl="1" indent="0" algn="l" defTabSz="457200" rtl="0" eaLnBrk="1" fontAlgn="auto" latinLnBrk="0" hangingPunct="1">
              <a:lnSpc>
                <a:spcPct val="100000"/>
              </a:lnSpc>
              <a:spcBef>
                <a:spcPts val="0"/>
              </a:spcBef>
              <a:spcAft>
                <a:spcPts val="0"/>
              </a:spcAft>
              <a:buClrTx/>
              <a:buSzTx/>
              <a:buFont typeface="Arial"/>
              <a:buNone/>
              <a:tabLst/>
              <a:defRPr/>
            </a:pPr>
            <a:endParaRPr lang="en-US" sz="1100" baseline="0" dirty="0" smtClean="0"/>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100" dirty="0" smtClean="0"/>
              <a:t>Three-way communication</a:t>
            </a:r>
            <a:r>
              <a:rPr lang="en-US" sz="1100" baseline="0" dirty="0" smtClean="0"/>
              <a:t> includes established points of contact for industry, government, and the community. Understanding of stakeholder priorities and a shared view of the </a:t>
            </a:r>
            <a:r>
              <a:rPr lang="en-US" sz="1100" baseline="0" smtClean="0"/>
              <a:t>situation ensure </a:t>
            </a:r>
            <a:r>
              <a:rPr lang="en-US" sz="1100" baseline="0" dirty="0" smtClean="0"/>
              <a:t>that all parties are operating from the same perspective. Transparency of decision-making means all parties are privy to the choices being made, and collaboration within an incident management system ensures that stakeholder engagement is integrated into the management of response operations.</a:t>
            </a:r>
          </a:p>
          <a:p>
            <a:pPr marL="0" marR="0" lvl="1" indent="0" algn="l" defTabSz="457200" rtl="0" eaLnBrk="1" fontAlgn="auto" latinLnBrk="0" hangingPunct="1">
              <a:lnSpc>
                <a:spcPct val="100000"/>
              </a:lnSpc>
              <a:spcBef>
                <a:spcPts val="0"/>
              </a:spcBef>
              <a:spcAft>
                <a:spcPts val="0"/>
              </a:spcAft>
              <a:buClrTx/>
              <a:buSzTx/>
              <a:buFont typeface="Arial"/>
              <a:buNone/>
              <a:tabLst/>
              <a:defRPr/>
            </a:pPr>
            <a:endParaRPr lang="en-US" sz="1100" dirty="0" smtClean="0"/>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100" dirty="0" smtClean="0"/>
              <a:t>For stakeholder</a:t>
            </a:r>
            <a:r>
              <a:rPr lang="en-US" sz="1100" baseline="0" dirty="0" smtClean="0"/>
              <a:t> engagement to be successful, a</a:t>
            </a:r>
            <a:r>
              <a:rPr lang="en-US" sz="1100" dirty="0" smtClean="0"/>
              <a:t> consistent industry message is key.</a:t>
            </a:r>
          </a:p>
        </p:txBody>
      </p:sp>
      <p:sp>
        <p:nvSpPr>
          <p:cNvPr id="4" name="Slide Number Placeholder 3"/>
          <p:cNvSpPr>
            <a:spLocks noGrp="1"/>
          </p:cNvSpPr>
          <p:nvPr>
            <p:ph type="sldNum" sz="quarter" idx="10"/>
          </p:nvPr>
        </p:nvSpPr>
        <p:spPr/>
        <p:txBody>
          <a:bodyPr/>
          <a:lstStyle/>
          <a:p>
            <a:fld id="{6ED6CCDF-2ABE-7449-A934-A9BE1CF0529C}" type="slidenum">
              <a:rPr lang="en-US" smtClean="0"/>
              <a:pPr/>
              <a:t>8</a:t>
            </a:fld>
            <a:endParaRPr lang="en-US" dirty="0"/>
          </a:p>
        </p:txBody>
      </p:sp>
    </p:spTree>
    <p:extLst>
      <p:ext uri="{BB962C8B-B14F-4D97-AF65-F5344CB8AC3E}">
        <p14:creationId xmlns:p14="http://schemas.microsoft.com/office/powerpoint/2010/main" val="144737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402999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378198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309292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5A080-A575-8546-BAF0-F6168961F89B}" type="slidenum">
              <a:rPr lang="en-US" smtClean="0"/>
              <a:pPr/>
              <a:t>‹#›</a:t>
            </a:fld>
            <a:endParaRPr lang="en-US" dirty="0"/>
          </a:p>
        </p:txBody>
      </p:sp>
      <p:cxnSp>
        <p:nvCxnSpPr>
          <p:cNvPr id="14" name="Straight Connector 13"/>
          <p:cNvCxnSpPr/>
          <p:nvPr userDrawn="1"/>
        </p:nvCxnSpPr>
        <p:spPr>
          <a:xfrm>
            <a:off x="4458590" y="2086624"/>
            <a:ext cx="0" cy="4297680"/>
          </a:xfrm>
          <a:prstGeom prst="line">
            <a:avLst/>
          </a:prstGeom>
          <a:ln w="3175" cmpd="sng">
            <a:solidFill>
              <a:srgbClr val="B8CE91"/>
            </a:solidFill>
          </a:ln>
        </p:spPr>
        <p:style>
          <a:lnRef idx="1">
            <a:schemeClr val="dk1"/>
          </a:lnRef>
          <a:fillRef idx="0">
            <a:schemeClr val="dk1"/>
          </a:fillRef>
          <a:effectRef idx="0">
            <a:schemeClr val="dk1"/>
          </a:effectRef>
          <a:fontRef idx="minor">
            <a:schemeClr val="tx1"/>
          </a:fontRef>
        </p:style>
      </p:cxnSp>
      <p:sp>
        <p:nvSpPr>
          <p:cNvPr id="17" name="Text Placeholder 16"/>
          <p:cNvSpPr>
            <a:spLocks noGrp="1"/>
          </p:cNvSpPr>
          <p:nvPr>
            <p:ph type="body" sz="quarter" idx="11"/>
          </p:nvPr>
        </p:nvSpPr>
        <p:spPr>
          <a:xfrm>
            <a:off x="381000" y="2479612"/>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2"/>
          </p:nvPr>
        </p:nvSpPr>
        <p:spPr>
          <a:xfrm>
            <a:off x="457200" y="2103138"/>
            <a:ext cx="3922713" cy="369332"/>
          </a:xfrm>
          <a:prstGeom prst="rect">
            <a:avLst/>
          </a:prstGeom>
          <a:solidFill>
            <a:srgbClr val="B8CE91"/>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sp>
        <p:nvSpPr>
          <p:cNvPr id="20" name="Text Placeholder 16"/>
          <p:cNvSpPr>
            <a:spLocks noGrp="1"/>
          </p:cNvSpPr>
          <p:nvPr>
            <p:ph type="body" sz="quarter" idx="13"/>
          </p:nvPr>
        </p:nvSpPr>
        <p:spPr>
          <a:xfrm>
            <a:off x="4692839" y="2479612"/>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8"/>
          <p:cNvSpPr>
            <a:spLocks noGrp="1"/>
          </p:cNvSpPr>
          <p:nvPr>
            <p:ph type="body" sz="quarter" idx="14"/>
          </p:nvPr>
        </p:nvSpPr>
        <p:spPr>
          <a:xfrm>
            <a:off x="4769039" y="2103138"/>
            <a:ext cx="3922713" cy="369332"/>
          </a:xfrm>
          <a:prstGeom prst="rect">
            <a:avLst/>
          </a:prstGeom>
          <a:solidFill>
            <a:srgbClr val="B8CE91"/>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sp>
        <p:nvSpPr>
          <p:cNvPr id="22" name="Text Placeholder 16"/>
          <p:cNvSpPr>
            <a:spLocks noGrp="1"/>
          </p:cNvSpPr>
          <p:nvPr>
            <p:ph type="body" sz="quarter" idx="15"/>
          </p:nvPr>
        </p:nvSpPr>
        <p:spPr>
          <a:xfrm>
            <a:off x="381000" y="4314365"/>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18"/>
          <p:cNvSpPr>
            <a:spLocks noGrp="1"/>
          </p:cNvSpPr>
          <p:nvPr>
            <p:ph type="body" sz="quarter" idx="16"/>
          </p:nvPr>
        </p:nvSpPr>
        <p:spPr>
          <a:xfrm>
            <a:off x="457200" y="3937891"/>
            <a:ext cx="3922713" cy="369332"/>
          </a:xfrm>
          <a:prstGeom prst="rect">
            <a:avLst/>
          </a:prstGeom>
          <a:solidFill>
            <a:srgbClr val="B8CE91"/>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sp>
        <p:nvSpPr>
          <p:cNvPr id="24" name="Text Placeholder 16"/>
          <p:cNvSpPr>
            <a:spLocks noGrp="1"/>
          </p:cNvSpPr>
          <p:nvPr>
            <p:ph type="body" sz="quarter" idx="17"/>
          </p:nvPr>
        </p:nvSpPr>
        <p:spPr>
          <a:xfrm>
            <a:off x="4692839" y="4314365"/>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18"/>
          <p:cNvSpPr>
            <a:spLocks noGrp="1"/>
          </p:cNvSpPr>
          <p:nvPr>
            <p:ph type="body" sz="quarter" idx="18"/>
          </p:nvPr>
        </p:nvSpPr>
        <p:spPr>
          <a:xfrm>
            <a:off x="4769039" y="3937891"/>
            <a:ext cx="3922713" cy="369332"/>
          </a:xfrm>
          <a:prstGeom prst="rect">
            <a:avLst/>
          </a:prstGeom>
          <a:solidFill>
            <a:srgbClr val="B8CE91"/>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cxnSp>
        <p:nvCxnSpPr>
          <p:cNvPr id="26" name="Straight Connector 25"/>
          <p:cNvCxnSpPr/>
          <p:nvPr userDrawn="1"/>
        </p:nvCxnSpPr>
        <p:spPr>
          <a:xfrm>
            <a:off x="381000" y="2092739"/>
            <a:ext cx="0" cy="4291565"/>
          </a:xfrm>
          <a:prstGeom prst="line">
            <a:avLst/>
          </a:prstGeom>
          <a:ln w="3175" cmpd="sng">
            <a:solidFill>
              <a:srgbClr val="B8CE91"/>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userDrawn="1"/>
        </p:nvCxnSpPr>
        <p:spPr>
          <a:xfrm>
            <a:off x="8767952" y="2086624"/>
            <a:ext cx="0" cy="4297680"/>
          </a:xfrm>
          <a:prstGeom prst="line">
            <a:avLst/>
          </a:prstGeom>
          <a:ln w="3175" cmpd="sng">
            <a:solidFill>
              <a:srgbClr val="B8CE9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userDrawn="1"/>
        </p:nvCxnSpPr>
        <p:spPr>
          <a:xfrm>
            <a:off x="4689655" y="2086624"/>
            <a:ext cx="0" cy="4297680"/>
          </a:xfrm>
          <a:prstGeom prst="line">
            <a:avLst/>
          </a:prstGeom>
          <a:ln w="3175" cmpd="sng">
            <a:solidFill>
              <a:srgbClr val="B8CE9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5486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5A080-A575-8546-BAF0-F6168961F89B}" type="slidenum">
              <a:rPr lang="en-US" smtClean="0"/>
              <a:pPr/>
              <a:t>‹#›</a:t>
            </a:fld>
            <a:endParaRPr lang="en-US" dirty="0"/>
          </a:p>
        </p:txBody>
      </p:sp>
      <p:cxnSp>
        <p:nvCxnSpPr>
          <p:cNvPr id="14" name="Straight Connector 13"/>
          <p:cNvCxnSpPr/>
          <p:nvPr userDrawn="1"/>
        </p:nvCxnSpPr>
        <p:spPr>
          <a:xfrm>
            <a:off x="4458590" y="2086624"/>
            <a:ext cx="0" cy="4297680"/>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sp>
        <p:nvSpPr>
          <p:cNvPr id="17" name="Text Placeholder 16"/>
          <p:cNvSpPr>
            <a:spLocks noGrp="1"/>
          </p:cNvSpPr>
          <p:nvPr>
            <p:ph type="body" sz="quarter" idx="11"/>
          </p:nvPr>
        </p:nvSpPr>
        <p:spPr>
          <a:xfrm>
            <a:off x="381000" y="2479612"/>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8"/>
          <p:cNvSpPr>
            <a:spLocks noGrp="1"/>
          </p:cNvSpPr>
          <p:nvPr>
            <p:ph type="body" sz="quarter" idx="12"/>
          </p:nvPr>
        </p:nvSpPr>
        <p:spPr>
          <a:xfrm>
            <a:off x="457200" y="2103138"/>
            <a:ext cx="3922713" cy="369332"/>
          </a:xfrm>
          <a:prstGeom prst="rect">
            <a:avLst/>
          </a:prstGeom>
          <a:solidFill>
            <a:srgbClr val="2F4767"/>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sp>
        <p:nvSpPr>
          <p:cNvPr id="20" name="Text Placeholder 16"/>
          <p:cNvSpPr>
            <a:spLocks noGrp="1"/>
          </p:cNvSpPr>
          <p:nvPr>
            <p:ph type="body" sz="quarter" idx="13"/>
          </p:nvPr>
        </p:nvSpPr>
        <p:spPr>
          <a:xfrm>
            <a:off x="4692839" y="2479612"/>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8"/>
          <p:cNvSpPr>
            <a:spLocks noGrp="1"/>
          </p:cNvSpPr>
          <p:nvPr>
            <p:ph type="body" sz="quarter" idx="14"/>
          </p:nvPr>
        </p:nvSpPr>
        <p:spPr>
          <a:xfrm>
            <a:off x="4769039" y="2103138"/>
            <a:ext cx="3922713" cy="369332"/>
          </a:xfrm>
          <a:prstGeom prst="rect">
            <a:avLst/>
          </a:prstGeom>
          <a:solidFill>
            <a:srgbClr val="2F4767"/>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sp>
        <p:nvSpPr>
          <p:cNvPr id="22" name="Text Placeholder 16"/>
          <p:cNvSpPr>
            <a:spLocks noGrp="1"/>
          </p:cNvSpPr>
          <p:nvPr>
            <p:ph type="body" sz="quarter" idx="15"/>
          </p:nvPr>
        </p:nvSpPr>
        <p:spPr>
          <a:xfrm>
            <a:off x="381000" y="4314365"/>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18"/>
          <p:cNvSpPr>
            <a:spLocks noGrp="1"/>
          </p:cNvSpPr>
          <p:nvPr>
            <p:ph type="body" sz="quarter" idx="16"/>
          </p:nvPr>
        </p:nvSpPr>
        <p:spPr>
          <a:xfrm>
            <a:off x="457200" y="3937891"/>
            <a:ext cx="3922713" cy="369332"/>
          </a:xfrm>
          <a:prstGeom prst="rect">
            <a:avLst/>
          </a:prstGeom>
          <a:solidFill>
            <a:srgbClr val="2F4767"/>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sp>
        <p:nvSpPr>
          <p:cNvPr id="24" name="Text Placeholder 16"/>
          <p:cNvSpPr>
            <a:spLocks noGrp="1"/>
          </p:cNvSpPr>
          <p:nvPr>
            <p:ph type="body" sz="quarter" idx="17"/>
          </p:nvPr>
        </p:nvSpPr>
        <p:spPr>
          <a:xfrm>
            <a:off x="4692839" y="4314365"/>
            <a:ext cx="3998913" cy="595312"/>
          </a:xfrm>
          <a:prstGeom prst="rect">
            <a:avLst/>
          </a:prstGeom>
        </p:spPr>
        <p:txBody>
          <a:bodyPr vert="horz"/>
          <a:lstStyle>
            <a:lvl1pPr marL="283464" indent="-283464">
              <a:buNone/>
              <a:defRPr lang="en-US" sz="1400" kern="1200" cap="small" dirty="0" smtClean="0">
                <a:solidFill>
                  <a:srgbClr val="2F4767"/>
                </a:solidFill>
                <a:latin typeface="+mn-lt"/>
                <a:ea typeface="+mn-ea"/>
                <a:cs typeface="+mn-cs"/>
              </a:defRPr>
            </a:lvl1pPr>
            <a:lvl2pPr marL="283464" indent="-283464">
              <a:buFont typeface="Arial"/>
              <a:buChar char="•"/>
              <a:defRPr lang="en-US" sz="1400" kern="1200" cap="small" dirty="0" smtClean="0">
                <a:solidFill>
                  <a:srgbClr val="2F4767"/>
                </a:solidFill>
                <a:latin typeface="+mn-lt"/>
                <a:ea typeface="+mn-ea"/>
                <a:cs typeface="+mn-cs"/>
              </a:defRPr>
            </a:lvl2pPr>
            <a:lvl3pPr marL="283464" indent="-283464">
              <a:defRPr lang="en-US" sz="1400" kern="1200" cap="small" dirty="0" smtClean="0">
                <a:solidFill>
                  <a:srgbClr val="2F4767"/>
                </a:solidFill>
                <a:latin typeface="+mn-lt"/>
                <a:ea typeface="+mn-ea"/>
                <a:cs typeface="+mn-cs"/>
              </a:defRPr>
            </a:lvl3pPr>
            <a:lvl4pPr marL="283464" indent="-283464">
              <a:defRPr lang="en-US" sz="1400" kern="1200" cap="small" dirty="0" smtClean="0">
                <a:solidFill>
                  <a:srgbClr val="2F4767"/>
                </a:solidFill>
                <a:latin typeface="+mn-lt"/>
                <a:ea typeface="+mn-ea"/>
                <a:cs typeface="+mn-cs"/>
              </a:defRPr>
            </a:lvl4pPr>
            <a:lvl5pPr marL="283464" indent="-283464">
              <a:defRPr lang="en-US" sz="1400" kern="1200" cap="small" dirty="0">
                <a:solidFill>
                  <a:srgbClr val="2F476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18"/>
          <p:cNvSpPr>
            <a:spLocks noGrp="1"/>
          </p:cNvSpPr>
          <p:nvPr>
            <p:ph type="body" sz="quarter" idx="18"/>
          </p:nvPr>
        </p:nvSpPr>
        <p:spPr>
          <a:xfrm>
            <a:off x="4769039" y="3937891"/>
            <a:ext cx="3922713" cy="369332"/>
          </a:xfrm>
          <a:prstGeom prst="rect">
            <a:avLst/>
          </a:prstGeom>
          <a:solidFill>
            <a:srgbClr val="2F4767"/>
          </a:solidFill>
          <a:ln>
            <a:noFill/>
          </a:ln>
          <a:effectLst/>
        </p:spPr>
        <p:txBody>
          <a:bodyPr wrap="square">
            <a:spAutoFit/>
          </a:bodyPr>
          <a:lstStyle>
            <a:lvl1pPr marL="0" indent="0">
              <a:buNone/>
              <a:defRPr lang="en-US" sz="1800" cap="small"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r>
              <a:rPr lang="en-US" dirty="0" smtClean="0"/>
              <a:t>Click to edit Master text styles</a:t>
            </a:r>
          </a:p>
        </p:txBody>
      </p:sp>
      <p:cxnSp>
        <p:nvCxnSpPr>
          <p:cNvPr id="26" name="Straight Connector 25"/>
          <p:cNvCxnSpPr/>
          <p:nvPr userDrawn="1"/>
        </p:nvCxnSpPr>
        <p:spPr>
          <a:xfrm>
            <a:off x="381000" y="2092739"/>
            <a:ext cx="0" cy="4291565"/>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userDrawn="1"/>
        </p:nvCxnSpPr>
        <p:spPr>
          <a:xfrm>
            <a:off x="8767952" y="2086624"/>
            <a:ext cx="0" cy="4297680"/>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userDrawn="1"/>
        </p:nvCxnSpPr>
        <p:spPr>
          <a:xfrm>
            <a:off x="4689655" y="2086624"/>
            <a:ext cx="0" cy="4297680"/>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248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314456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425350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304427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2465961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2647251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307199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4013170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368509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376091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3789610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515672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05A080-A575-8546-BAF0-F6168961F89B}" type="slidenum">
              <a:rPr lang="en-US" smtClean="0"/>
              <a:t>‹#›</a:t>
            </a:fld>
            <a:endParaRPr lang="en-US" dirty="0"/>
          </a:p>
        </p:txBody>
      </p:sp>
    </p:spTree>
    <p:extLst>
      <p:ext uri="{BB962C8B-B14F-4D97-AF65-F5344CB8AC3E}">
        <p14:creationId xmlns:p14="http://schemas.microsoft.com/office/powerpoint/2010/main" val="198663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41236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261221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0"/>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65403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8"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253139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186673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26018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spTree>
    <p:extLst>
      <p:ext uri="{BB962C8B-B14F-4D97-AF65-F5344CB8AC3E}">
        <p14:creationId xmlns:p14="http://schemas.microsoft.com/office/powerpoint/2010/main" val="135298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640745"/>
            <a:ext cx="9153144" cy="204411"/>
          </a:xfrm>
          <a:prstGeom prst="rect">
            <a:avLst/>
          </a:prstGeom>
          <a:solidFill>
            <a:srgbClr val="324A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4"/>
          </p:nvPr>
        </p:nvSpPr>
        <p:spPr>
          <a:xfrm>
            <a:off x="6894096" y="6538332"/>
            <a:ext cx="2133600" cy="212725"/>
          </a:xfrm>
          <a:prstGeom prst="rect">
            <a:avLst/>
          </a:prstGeom>
        </p:spPr>
        <p:txBody>
          <a:bodyPr/>
          <a:lstStyle>
            <a:lvl1pPr algn="r">
              <a:defRPr sz="1200">
                <a:solidFill>
                  <a:srgbClr val="7F7F7F"/>
                </a:solidFill>
              </a:defRPr>
            </a:lvl1pPr>
          </a:lstStyle>
          <a:p>
            <a:fld id="{2905A080-A575-8546-BAF0-F6168961F89B}" type="slidenum">
              <a:rPr lang="en-US" smtClean="0"/>
              <a:pPr/>
              <a:t>‹#›</a:t>
            </a:fld>
            <a:endParaRPr lang="en-US" dirty="0"/>
          </a:p>
        </p:txBody>
      </p:sp>
      <p:pic>
        <p:nvPicPr>
          <p:cNvPr id="8" name="Picture 7"/>
          <p:cNvPicPr>
            <a:picLocks noChangeAspect="1"/>
          </p:cNvPicPr>
          <p:nvPr userDrawn="1"/>
        </p:nvPicPr>
        <p:blipFill>
          <a:blip r:embed="rId15"/>
          <a:stretch>
            <a:fillRect/>
          </a:stretch>
        </p:blipFill>
        <p:spPr>
          <a:xfrm>
            <a:off x="1553893" y="495300"/>
            <a:ext cx="502920" cy="502920"/>
          </a:xfrm>
          <a:prstGeom prst="rect">
            <a:avLst/>
          </a:prstGeom>
        </p:spPr>
      </p:pic>
      <p:pic>
        <p:nvPicPr>
          <p:cNvPr id="9" name="Picture 8"/>
          <p:cNvPicPr>
            <a:picLocks noChangeAspect="1"/>
          </p:cNvPicPr>
          <p:nvPr userDrawn="1"/>
        </p:nvPicPr>
        <p:blipFill>
          <a:blip r:embed="rId16"/>
          <a:stretch>
            <a:fillRect/>
          </a:stretch>
        </p:blipFill>
        <p:spPr>
          <a:xfrm>
            <a:off x="945734" y="495300"/>
            <a:ext cx="502920" cy="502920"/>
          </a:xfrm>
          <a:prstGeom prst="rect">
            <a:avLst/>
          </a:prstGeom>
        </p:spPr>
      </p:pic>
      <p:pic>
        <p:nvPicPr>
          <p:cNvPr id="10" name="Picture 9"/>
          <p:cNvPicPr>
            <a:picLocks noChangeAspect="1"/>
          </p:cNvPicPr>
          <p:nvPr userDrawn="1"/>
        </p:nvPicPr>
        <p:blipFill>
          <a:blip r:embed="rId17"/>
          <a:stretch>
            <a:fillRect/>
          </a:stretch>
        </p:blipFill>
        <p:spPr>
          <a:xfrm>
            <a:off x="337576" y="495300"/>
            <a:ext cx="502920" cy="502920"/>
          </a:xfrm>
          <a:prstGeom prst="rect">
            <a:avLst/>
          </a:prstGeom>
        </p:spPr>
      </p:pic>
    </p:spTree>
    <p:extLst>
      <p:ext uri="{BB962C8B-B14F-4D97-AF65-F5344CB8AC3E}">
        <p14:creationId xmlns:p14="http://schemas.microsoft.com/office/powerpoint/2010/main" val="9603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5A080-A575-8546-BAF0-F6168961F89B}" type="slidenum">
              <a:rPr lang="en-US" smtClean="0"/>
              <a:t>‹#›</a:t>
            </a:fld>
            <a:endParaRPr lang="en-US" dirty="0"/>
          </a:p>
        </p:txBody>
      </p:sp>
    </p:spTree>
    <p:extLst>
      <p:ext uri="{BB962C8B-B14F-4D97-AF65-F5344CB8AC3E}">
        <p14:creationId xmlns:p14="http://schemas.microsoft.com/office/powerpoint/2010/main" val="376498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0.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0.emf"/><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0.jpe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PR cover-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 y="47435"/>
            <a:ext cx="9189721" cy="6810565"/>
          </a:xfrm>
          <a:prstGeom prst="rect">
            <a:avLst/>
          </a:prstGeom>
        </p:spPr>
      </p:pic>
    </p:spTree>
    <p:extLst>
      <p:ext uri="{BB962C8B-B14F-4D97-AF65-F5344CB8AC3E}">
        <p14:creationId xmlns:p14="http://schemas.microsoft.com/office/powerpoint/2010/main" val="17320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458" y="2267635"/>
            <a:ext cx="4702148" cy="276999"/>
          </a:xfrm>
          <a:prstGeom prst="rect">
            <a:avLst/>
          </a:prstGeom>
          <a:solidFill>
            <a:srgbClr val="B8CE91"/>
          </a:solidFill>
          <a:ln w="12700" cmpd="sng">
            <a:solidFill>
              <a:srgbClr val="B8CE9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85459" y="2539952"/>
            <a:ext cx="4702147" cy="3556047"/>
          </a:xfrm>
          <a:prstGeom prst="rect">
            <a:avLst/>
          </a:prstGeom>
          <a:solidFill>
            <a:schemeClr val="bg1"/>
          </a:solidFill>
          <a:ln w="12700" cmpd="sng">
            <a:solidFill>
              <a:srgbClr val="B8CE9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Incident Management</a:t>
            </a:r>
          </a:p>
        </p:txBody>
      </p:sp>
      <p:sp>
        <p:nvSpPr>
          <p:cNvPr id="5" name="TextBox 4"/>
          <p:cNvSpPr txBox="1"/>
          <p:nvPr/>
        </p:nvSpPr>
        <p:spPr>
          <a:xfrm>
            <a:off x="228600" y="1097280"/>
            <a:ext cx="8686800" cy="769441"/>
          </a:xfrm>
          <a:prstGeom prst="rect">
            <a:avLst/>
          </a:prstGeom>
          <a:noFill/>
        </p:spPr>
        <p:txBody>
          <a:bodyPr wrap="square" rtlCol="0">
            <a:spAutoFit/>
          </a:bodyPr>
          <a:lstStyle/>
          <a:p>
            <a:pPr marL="0" lvl="1" algn="ctr"/>
            <a:r>
              <a:rPr lang="en-US" sz="2200" cap="small" dirty="0" smtClean="0">
                <a:solidFill>
                  <a:srgbClr val="2F4767"/>
                </a:solidFill>
                <a:cs typeface="Tahoma"/>
              </a:rPr>
              <a:t>An </a:t>
            </a:r>
            <a:r>
              <a:rPr lang="en-US" sz="2200" cap="small" dirty="0" smtClean="0">
                <a:solidFill>
                  <a:srgbClr val="2F4767"/>
                </a:solidFill>
              </a:rPr>
              <a:t>incident </a:t>
            </a:r>
            <a:r>
              <a:rPr lang="en-US" sz="2200" cap="small" dirty="0">
                <a:solidFill>
                  <a:srgbClr val="2F4767"/>
                </a:solidFill>
              </a:rPr>
              <a:t>management system </a:t>
            </a:r>
            <a:r>
              <a:rPr lang="en-US" sz="2200" cap="small" dirty="0" smtClean="0">
                <a:solidFill>
                  <a:srgbClr val="2F4767"/>
                </a:solidFill>
              </a:rPr>
              <a:t>organizes the response community to work together, make decisions, and respond rapidly and effectively.</a:t>
            </a:r>
            <a:endParaRPr lang="en-US" sz="2200" cap="small" dirty="0">
              <a:solidFill>
                <a:srgbClr val="2F4767"/>
              </a:solidFill>
            </a:endParaRPr>
          </a:p>
        </p:txBody>
      </p:sp>
      <p:sp>
        <p:nvSpPr>
          <p:cNvPr id="7" name="Content Placeholder 2"/>
          <p:cNvSpPr>
            <a:spLocks noGrp="1"/>
          </p:cNvSpPr>
          <p:nvPr>
            <p:ph idx="1"/>
          </p:nvPr>
        </p:nvSpPr>
        <p:spPr>
          <a:xfrm>
            <a:off x="5082672" y="2243750"/>
            <a:ext cx="4038600" cy="2099650"/>
          </a:xfrm>
          <a:ln>
            <a:noFill/>
          </a:ln>
        </p:spPr>
        <p:txBody>
          <a:bodyPr/>
          <a:lstStyle/>
          <a:p>
            <a:pPr marL="0" lvl="1" indent="0">
              <a:buNone/>
            </a:pPr>
            <a:r>
              <a:rPr lang="en-US" sz="1800" cap="small" dirty="0" smtClean="0">
                <a:solidFill>
                  <a:srgbClr val="2F4767"/>
                </a:solidFill>
              </a:rPr>
              <a:t>An incident </a:t>
            </a:r>
            <a:r>
              <a:rPr lang="en-US" sz="1800" cap="small" dirty="0">
                <a:solidFill>
                  <a:srgbClr val="2F4767"/>
                </a:solidFill>
              </a:rPr>
              <a:t>m</a:t>
            </a:r>
            <a:r>
              <a:rPr lang="en-US" sz="1800" cap="small" dirty="0" smtClean="0">
                <a:solidFill>
                  <a:srgbClr val="2F4767"/>
                </a:solidFill>
              </a:rPr>
              <a:t>anagement system provides:</a:t>
            </a:r>
            <a:endParaRPr lang="en-US" sz="1800" cap="small" dirty="0">
              <a:solidFill>
                <a:srgbClr val="2F4767"/>
              </a:solidFill>
            </a:endParaRPr>
          </a:p>
          <a:p>
            <a:pPr marL="342900" lvl="1" indent="-342900">
              <a:buFont typeface="Arial"/>
              <a:buChar char="•"/>
            </a:pPr>
            <a:r>
              <a:rPr lang="en-US" sz="1800" cap="small" dirty="0">
                <a:solidFill>
                  <a:srgbClr val="2F4767"/>
                </a:solidFill>
              </a:rPr>
              <a:t>O</a:t>
            </a:r>
            <a:r>
              <a:rPr lang="en-US" sz="1800" cap="small" dirty="0" smtClean="0">
                <a:solidFill>
                  <a:srgbClr val="2F4767"/>
                </a:solidFill>
              </a:rPr>
              <a:t>rganizational structure</a:t>
            </a:r>
          </a:p>
          <a:p>
            <a:pPr marL="342900" lvl="1" indent="-342900">
              <a:buFont typeface="Arial"/>
              <a:buChar char="•"/>
            </a:pPr>
            <a:r>
              <a:rPr lang="en-US" sz="1800" cap="small" dirty="0" smtClean="0">
                <a:solidFill>
                  <a:srgbClr val="2F4767"/>
                </a:solidFill>
              </a:rPr>
              <a:t>Defined roles and responsibilities</a:t>
            </a:r>
          </a:p>
          <a:p>
            <a:pPr marL="342900" lvl="1" indent="-342900">
              <a:buFont typeface="Arial"/>
              <a:buChar char="•"/>
            </a:pPr>
            <a:r>
              <a:rPr lang="en-US" sz="1800" cap="small" dirty="0" smtClean="0">
                <a:solidFill>
                  <a:srgbClr val="2F4767"/>
                </a:solidFill>
              </a:rPr>
              <a:t>Clear decision-making and response processes</a:t>
            </a:r>
          </a:p>
          <a:p>
            <a:pPr marL="342900" lvl="1" indent="-342900">
              <a:buFont typeface="Arial"/>
              <a:buChar char="•"/>
            </a:pPr>
            <a:r>
              <a:rPr lang="en-US" sz="1800" cap="small" dirty="0" smtClean="0">
                <a:solidFill>
                  <a:srgbClr val="2F4767"/>
                </a:solidFill>
              </a:rPr>
              <a:t>Communication between responders and impacted communities</a:t>
            </a:r>
          </a:p>
          <a:p>
            <a:pPr marL="342900" lvl="1" indent="-342900">
              <a:buFont typeface="Arial"/>
              <a:buChar char="•"/>
            </a:pPr>
            <a:r>
              <a:rPr lang="en-US" sz="1800" cap="small" dirty="0" smtClean="0">
                <a:solidFill>
                  <a:srgbClr val="2F4767"/>
                </a:solidFill>
              </a:rPr>
              <a:t>Common understanding and situational awareness</a:t>
            </a:r>
          </a:p>
          <a:p>
            <a:pPr marL="342900" lvl="1" indent="-342900">
              <a:buFont typeface="Arial"/>
              <a:buChar char="•"/>
            </a:pPr>
            <a:r>
              <a:rPr lang="en-US" sz="1800" cap="small" dirty="0" smtClean="0">
                <a:solidFill>
                  <a:srgbClr val="2F4767"/>
                </a:solidFill>
              </a:rPr>
              <a:t>Implementation of response</a:t>
            </a:r>
            <a:endParaRPr lang="en-US" sz="2000" cap="small" dirty="0">
              <a:solidFill>
                <a:srgbClr val="2F4767"/>
              </a:solidFill>
            </a:endParaRPr>
          </a:p>
        </p:txBody>
      </p:sp>
      <p:sp>
        <p:nvSpPr>
          <p:cNvPr id="10" name="Rectangle 9"/>
          <p:cNvSpPr/>
          <p:nvPr/>
        </p:nvSpPr>
        <p:spPr>
          <a:xfrm>
            <a:off x="285459" y="2221468"/>
            <a:ext cx="4702147" cy="369332"/>
          </a:xfrm>
          <a:prstGeom prst="rect">
            <a:avLst/>
          </a:prstGeom>
        </p:spPr>
        <p:txBody>
          <a:bodyPr wrap="square">
            <a:spAutoFit/>
          </a:bodyPr>
          <a:lstStyle/>
          <a:p>
            <a:pPr marL="0" lvl="1" algn="ctr"/>
            <a:r>
              <a:rPr lang="en-US" b="1" cap="small" dirty="0" smtClean="0">
                <a:solidFill>
                  <a:srgbClr val="2F4767"/>
                </a:solidFill>
              </a:rPr>
              <a:t>Typical Incident Management Structure</a:t>
            </a:r>
            <a:endParaRPr lang="en-US" cap="small" dirty="0">
              <a:solidFill>
                <a:srgbClr val="2F4767"/>
              </a:solidFill>
            </a:endParaRPr>
          </a:p>
        </p:txBody>
      </p:sp>
      <p:grpSp>
        <p:nvGrpSpPr>
          <p:cNvPr id="12" name="Group 11"/>
          <p:cNvGrpSpPr/>
          <p:nvPr/>
        </p:nvGrpSpPr>
        <p:grpSpPr>
          <a:xfrm>
            <a:off x="463828" y="2816434"/>
            <a:ext cx="4335829" cy="2734323"/>
            <a:chOff x="4278043" y="2934784"/>
            <a:chExt cx="4335829" cy="2734323"/>
          </a:xfrm>
        </p:grpSpPr>
        <p:pic>
          <p:nvPicPr>
            <p:cNvPr id="21" name="Picture 20"/>
            <p:cNvPicPr>
              <a:picLocks noChangeAspect="1"/>
            </p:cNvPicPr>
            <p:nvPr/>
          </p:nvPicPr>
          <p:blipFill>
            <a:blip r:embed="rId3">
              <a:duotone>
                <a:schemeClr val="accent3">
                  <a:shade val="45000"/>
                  <a:satMod val="135000"/>
                </a:schemeClr>
                <a:prstClr val="white"/>
              </a:duotone>
            </a:blip>
            <a:stretch>
              <a:fillRect/>
            </a:stretch>
          </p:blipFill>
          <p:spPr>
            <a:xfrm>
              <a:off x="5908926" y="2934784"/>
              <a:ext cx="1057436" cy="1057436"/>
            </a:xfrm>
            <a:prstGeom prst="rect">
              <a:avLst/>
            </a:prstGeom>
            <a:effectLst>
              <a:outerShdw blurRad="50800" dist="38100" dir="2700000" algn="tl" rotWithShape="0">
                <a:prstClr val="black">
                  <a:alpha val="40000"/>
                </a:prstClr>
              </a:outerShdw>
            </a:effectLst>
          </p:spPr>
        </p:pic>
        <p:sp>
          <p:nvSpPr>
            <p:cNvPr id="22" name="Rectangle 21"/>
            <p:cNvSpPr/>
            <p:nvPr/>
          </p:nvSpPr>
          <p:spPr>
            <a:xfrm>
              <a:off x="5908926" y="3239590"/>
              <a:ext cx="1057436" cy="415498"/>
            </a:xfrm>
            <a:prstGeom prst="rect">
              <a:avLst/>
            </a:prstGeom>
          </p:spPr>
          <p:txBody>
            <a:bodyPr wrap="square">
              <a:spAutoFit/>
            </a:bodyPr>
            <a:lstStyle/>
            <a:p>
              <a:pPr marL="0" lvl="1" algn="ctr"/>
              <a:r>
                <a:rPr lang="en-US" sz="1050" cap="small" dirty="0" smtClean="0">
                  <a:solidFill>
                    <a:srgbClr val="2F4767"/>
                  </a:solidFill>
                </a:rPr>
                <a:t>Incident </a:t>
              </a:r>
              <a:r>
                <a:rPr lang="en-US" sz="1050" cap="small" dirty="0">
                  <a:solidFill>
                    <a:srgbClr val="2F4767"/>
                  </a:solidFill>
                </a:rPr>
                <a:t>Command</a:t>
              </a:r>
            </a:p>
          </p:txBody>
        </p:sp>
        <p:grpSp>
          <p:nvGrpSpPr>
            <p:cNvPr id="37" name="Group 36"/>
            <p:cNvGrpSpPr/>
            <p:nvPr/>
          </p:nvGrpSpPr>
          <p:grpSpPr>
            <a:xfrm>
              <a:off x="4278043" y="4854325"/>
              <a:ext cx="4335829" cy="814782"/>
              <a:chOff x="2453085" y="5617518"/>
              <a:chExt cx="3829067" cy="719552"/>
            </a:xfrm>
          </p:grpSpPr>
          <p:grpSp>
            <p:nvGrpSpPr>
              <p:cNvPr id="32" name="Group 31"/>
              <p:cNvGrpSpPr/>
              <p:nvPr/>
            </p:nvGrpSpPr>
            <p:grpSpPr>
              <a:xfrm>
                <a:off x="2453085" y="5617518"/>
                <a:ext cx="719552" cy="719552"/>
                <a:chOff x="2331764" y="5588033"/>
                <a:chExt cx="719552" cy="719552"/>
              </a:xfrm>
            </p:grpSpPr>
            <p:pic>
              <p:nvPicPr>
                <p:cNvPr id="23" name="Picture 22"/>
                <p:cNvPicPr>
                  <a:picLocks noChangeAspect="1"/>
                </p:cNvPicPr>
                <p:nvPr/>
              </p:nvPicPr>
              <p:blipFill>
                <a:blip r:embed="rId3">
                  <a:duotone>
                    <a:schemeClr val="accent3">
                      <a:shade val="45000"/>
                      <a:satMod val="135000"/>
                    </a:schemeClr>
                    <a:prstClr val="white"/>
                  </a:duotone>
                </a:blip>
                <a:stretch>
                  <a:fillRect/>
                </a:stretch>
              </p:blipFill>
              <p:spPr>
                <a:xfrm>
                  <a:off x="2331764" y="5588033"/>
                  <a:ext cx="719552" cy="719552"/>
                </a:xfrm>
                <a:prstGeom prst="rect">
                  <a:avLst/>
                </a:prstGeom>
                <a:effectLst>
                  <a:outerShdw blurRad="50800" dist="38100" dir="2700000" algn="tl" rotWithShape="0">
                    <a:prstClr val="black">
                      <a:alpha val="40000"/>
                    </a:prstClr>
                  </a:outerShdw>
                </a:effectLst>
              </p:spPr>
            </p:pic>
            <p:sp>
              <p:nvSpPr>
                <p:cNvPr id="27" name="Rectangle 26"/>
                <p:cNvSpPr/>
                <p:nvPr/>
              </p:nvSpPr>
              <p:spPr>
                <a:xfrm>
                  <a:off x="2331764" y="5824699"/>
                  <a:ext cx="719552" cy="231034"/>
                </a:xfrm>
                <a:prstGeom prst="rect">
                  <a:avLst/>
                </a:prstGeom>
              </p:spPr>
              <p:txBody>
                <a:bodyPr wrap="square">
                  <a:spAutoFit/>
                </a:bodyPr>
                <a:lstStyle/>
                <a:p>
                  <a:pPr marL="0" lvl="1" algn="ctr"/>
                  <a:r>
                    <a:rPr lang="en-US" sz="1050" cap="small" dirty="0" smtClean="0">
                      <a:solidFill>
                        <a:srgbClr val="2F4767"/>
                      </a:solidFill>
                    </a:rPr>
                    <a:t>Planning</a:t>
                  </a:r>
                  <a:endParaRPr lang="en-US" sz="1050" cap="small" dirty="0">
                    <a:solidFill>
                      <a:srgbClr val="2F4767"/>
                    </a:solidFill>
                  </a:endParaRPr>
                </a:p>
              </p:txBody>
            </p:sp>
          </p:grpSp>
          <p:grpSp>
            <p:nvGrpSpPr>
              <p:cNvPr id="33" name="Group 32"/>
              <p:cNvGrpSpPr/>
              <p:nvPr/>
            </p:nvGrpSpPr>
            <p:grpSpPr>
              <a:xfrm>
                <a:off x="3499381" y="5617518"/>
                <a:ext cx="719552" cy="719552"/>
                <a:chOff x="3488405" y="5647004"/>
                <a:chExt cx="719552" cy="719552"/>
              </a:xfrm>
            </p:grpSpPr>
            <p:pic>
              <p:nvPicPr>
                <p:cNvPr id="24" name="Picture 23"/>
                <p:cNvPicPr>
                  <a:picLocks noChangeAspect="1"/>
                </p:cNvPicPr>
                <p:nvPr/>
              </p:nvPicPr>
              <p:blipFill>
                <a:blip r:embed="rId3">
                  <a:duotone>
                    <a:schemeClr val="accent3">
                      <a:shade val="45000"/>
                      <a:satMod val="135000"/>
                    </a:schemeClr>
                    <a:prstClr val="white"/>
                  </a:duotone>
                </a:blip>
                <a:stretch>
                  <a:fillRect/>
                </a:stretch>
              </p:blipFill>
              <p:spPr>
                <a:xfrm>
                  <a:off x="3488405" y="5647004"/>
                  <a:ext cx="719552" cy="719552"/>
                </a:xfrm>
                <a:prstGeom prst="rect">
                  <a:avLst/>
                </a:prstGeom>
                <a:effectLst>
                  <a:outerShdw blurRad="50800" dist="38100" dir="2700000" algn="tl" rotWithShape="0">
                    <a:prstClr val="black">
                      <a:alpha val="40000"/>
                    </a:prstClr>
                  </a:outerShdw>
                </a:effectLst>
              </p:spPr>
            </p:pic>
            <p:sp>
              <p:nvSpPr>
                <p:cNvPr id="28" name="Rectangle 27"/>
                <p:cNvSpPr/>
                <p:nvPr/>
              </p:nvSpPr>
              <p:spPr>
                <a:xfrm>
                  <a:off x="3506160" y="5883670"/>
                  <a:ext cx="701797" cy="224239"/>
                </a:xfrm>
                <a:prstGeom prst="rect">
                  <a:avLst/>
                </a:prstGeom>
              </p:spPr>
              <p:txBody>
                <a:bodyPr wrap="square">
                  <a:spAutoFit/>
                </a:bodyPr>
                <a:lstStyle/>
                <a:p>
                  <a:pPr marL="0" lvl="1" algn="ctr"/>
                  <a:r>
                    <a:rPr lang="en-US" sz="1050" cap="small" dirty="0" smtClean="0">
                      <a:solidFill>
                        <a:srgbClr val="2F4767"/>
                      </a:solidFill>
                    </a:rPr>
                    <a:t>Operations</a:t>
                  </a:r>
                  <a:endParaRPr lang="en-US" sz="1050" cap="small" dirty="0">
                    <a:solidFill>
                      <a:srgbClr val="2F4767"/>
                    </a:solidFill>
                  </a:endParaRPr>
                </a:p>
              </p:txBody>
            </p:sp>
          </p:grpSp>
          <p:grpSp>
            <p:nvGrpSpPr>
              <p:cNvPr id="34" name="Group 33"/>
              <p:cNvGrpSpPr/>
              <p:nvPr/>
            </p:nvGrpSpPr>
            <p:grpSpPr>
              <a:xfrm>
                <a:off x="4530991" y="5617518"/>
                <a:ext cx="719552" cy="719552"/>
                <a:chOff x="4669568" y="5647004"/>
                <a:chExt cx="719552" cy="719552"/>
              </a:xfrm>
            </p:grpSpPr>
            <p:pic>
              <p:nvPicPr>
                <p:cNvPr id="25" name="Picture 24"/>
                <p:cNvPicPr>
                  <a:picLocks noChangeAspect="1"/>
                </p:cNvPicPr>
                <p:nvPr/>
              </p:nvPicPr>
              <p:blipFill>
                <a:blip r:embed="rId3">
                  <a:duotone>
                    <a:schemeClr val="accent3">
                      <a:shade val="45000"/>
                      <a:satMod val="135000"/>
                    </a:schemeClr>
                    <a:prstClr val="white"/>
                  </a:duotone>
                </a:blip>
                <a:stretch>
                  <a:fillRect/>
                </a:stretch>
              </p:blipFill>
              <p:spPr>
                <a:xfrm>
                  <a:off x="4669568" y="5647004"/>
                  <a:ext cx="719552" cy="719552"/>
                </a:xfrm>
                <a:prstGeom prst="rect">
                  <a:avLst/>
                </a:prstGeom>
                <a:effectLst>
                  <a:outerShdw blurRad="50800" dist="38100" dir="2700000" algn="tl" rotWithShape="0">
                    <a:prstClr val="black">
                      <a:alpha val="40000"/>
                    </a:prstClr>
                  </a:outerShdw>
                </a:effectLst>
              </p:spPr>
            </p:pic>
            <p:sp>
              <p:nvSpPr>
                <p:cNvPr id="30" name="Rectangle 29"/>
                <p:cNvSpPr/>
                <p:nvPr/>
              </p:nvSpPr>
              <p:spPr>
                <a:xfrm>
                  <a:off x="4669568" y="5883670"/>
                  <a:ext cx="719552" cy="231034"/>
                </a:xfrm>
                <a:prstGeom prst="rect">
                  <a:avLst/>
                </a:prstGeom>
              </p:spPr>
              <p:txBody>
                <a:bodyPr wrap="square">
                  <a:spAutoFit/>
                </a:bodyPr>
                <a:lstStyle/>
                <a:p>
                  <a:pPr algn="ctr"/>
                  <a:r>
                    <a:rPr lang="en-US" sz="1050" cap="small" dirty="0">
                      <a:solidFill>
                        <a:srgbClr val="2F4767"/>
                      </a:solidFill>
                    </a:rPr>
                    <a:t>Logistics</a:t>
                  </a:r>
                  <a:endParaRPr lang="en-US" sz="2000" dirty="0">
                    <a:solidFill>
                      <a:srgbClr val="2F4767"/>
                    </a:solidFill>
                  </a:endParaRPr>
                </a:p>
              </p:txBody>
            </p:sp>
          </p:grpSp>
          <p:grpSp>
            <p:nvGrpSpPr>
              <p:cNvPr id="35" name="Group 34"/>
              <p:cNvGrpSpPr/>
              <p:nvPr/>
            </p:nvGrpSpPr>
            <p:grpSpPr>
              <a:xfrm>
                <a:off x="5562600" y="5617518"/>
                <a:ext cx="719552" cy="719552"/>
                <a:chOff x="5768282" y="5647004"/>
                <a:chExt cx="719552" cy="719552"/>
              </a:xfrm>
            </p:grpSpPr>
            <p:pic>
              <p:nvPicPr>
                <p:cNvPr id="26" name="Picture 25"/>
                <p:cNvPicPr>
                  <a:picLocks noChangeAspect="1"/>
                </p:cNvPicPr>
                <p:nvPr/>
              </p:nvPicPr>
              <p:blipFill>
                <a:blip r:embed="rId3">
                  <a:duotone>
                    <a:schemeClr val="accent3">
                      <a:shade val="45000"/>
                      <a:satMod val="135000"/>
                    </a:schemeClr>
                    <a:prstClr val="white"/>
                  </a:duotone>
                </a:blip>
                <a:stretch>
                  <a:fillRect/>
                </a:stretch>
              </p:blipFill>
              <p:spPr>
                <a:xfrm>
                  <a:off x="5768282" y="5647004"/>
                  <a:ext cx="719552" cy="719552"/>
                </a:xfrm>
                <a:prstGeom prst="rect">
                  <a:avLst/>
                </a:prstGeom>
                <a:effectLst>
                  <a:outerShdw blurRad="50800" dist="38100" dir="2700000" algn="tl" rotWithShape="0">
                    <a:prstClr val="black">
                      <a:alpha val="40000"/>
                    </a:prstClr>
                  </a:outerShdw>
                </a:effectLst>
              </p:spPr>
            </p:pic>
            <p:sp>
              <p:nvSpPr>
                <p:cNvPr id="31" name="Rectangle 30"/>
                <p:cNvSpPr/>
                <p:nvPr/>
              </p:nvSpPr>
              <p:spPr>
                <a:xfrm>
                  <a:off x="5784592" y="5806725"/>
                  <a:ext cx="686933" cy="366935"/>
                </a:xfrm>
                <a:prstGeom prst="rect">
                  <a:avLst/>
                </a:prstGeom>
              </p:spPr>
              <p:txBody>
                <a:bodyPr wrap="square">
                  <a:spAutoFit/>
                </a:bodyPr>
                <a:lstStyle/>
                <a:p>
                  <a:pPr marL="0" lvl="1" algn="ctr"/>
                  <a:r>
                    <a:rPr lang="en-US" sz="1050" cap="small" dirty="0" smtClean="0">
                      <a:solidFill>
                        <a:srgbClr val="2F4767"/>
                      </a:solidFill>
                    </a:rPr>
                    <a:t>Finance</a:t>
                  </a:r>
                  <a:r>
                    <a:rPr lang="en-US" sz="1050" cap="small" dirty="0">
                      <a:solidFill>
                        <a:srgbClr val="2F4767"/>
                      </a:solidFill>
                    </a:rPr>
                    <a:t> </a:t>
                  </a:r>
                  <a:r>
                    <a:rPr lang="en-US" sz="1050" cap="small" dirty="0" smtClean="0">
                      <a:solidFill>
                        <a:srgbClr val="2F4767"/>
                      </a:solidFill>
                    </a:rPr>
                    <a:t>and Admin</a:t>
                  </a:r>
                  <a:endParaRPr lang="en-US" sz="1050" cap="small" dirty="0">
                    <a:solidFill>
                      <a:srgbClr val="2F4767"/>
                    </a:solidFill>
                  </a:endParaRPr>
                </a:p>
              </p:txBody>
            </p:sp>
          </p:grpSp>
        </p:grpSp>
        <p:cxnSp>
          <p:nvCxnSpPr>
            <p:cNvPr id="41" name="Elbow Connector 40"/>
            <p:cNvCxnSpPr>
              <a:stCxn id="21" idx="2"/>
              <a:endCxn id="23" idx="0"/>
            </p:cNvCxnSpPr>
            <p:nvPr/>
          </p:nvCxnSpPr>
          <p:spPr>
            <a:xfrm rot="5400000">
              <a:off x="5130487" y="3547167"/>
              <a:ext cx="862105" cy="1752210"/>
            </a:xfrm>
            <a:prstGeom prst="bentConnector3">
              <a:avLst/>
            </a:prstGeom>
            <a:ln w="28575" cmpd="sng">
              <a:solidFill>
                <a:srgbClr val="2F4767"/>
              </a:solidFill>
            </a:ln>
          </p:spPr>
          <p:style>
            <a:lnRef idx="1">
              <a:schemeClr val="dk1"/>
            </a:lnRef>
            <a:fillRef idx="0">
              <a:schemeClr val="dk1"/>
            </a:fillRef>
            <a:effectRef idx="0">
              <a:schemeClr val="dk1"/>
            </a:effectRef>
            <a:fontRef idx="minor">
              <a:schemeClr val="tx1"/>
            </a:fontRef>
          </p:style>
        </p:cxnSp>
        <p:cxnSp>
          <p:nvCxnSpPr>
            <p:cNvPr id="43" name="Elbow Connector 42"/>
            <p:cNvCxnSpPr>
              <a:stCxn id="21" idx="2"/>
              <a:endCxn id="24" idx="0"/>
            </p:cNvCxnSpPr>
            <p:nvPr/>
          </p:nvCxnSpPr>
          <p:spPr>
            <a:xfrm rot="5400000">
              <a:off x="5722872" y="4139552"/>
              <a:ext cx="862105" cy="567441"/>
            </a:xfrm>
            <a:prstGeom prst="bentConnector3">
              <a:avLst/>
            </a:prstGeom>
            <a:ln w="28575" cmpd="sng">
              <a:solidFill>
                <a:srgbClr val="2F4767"/>
              </a:solidFill>
            </a:ln>
          </p:spPr>
          <p:style>
            <a:lnRef idx="1">
              <a:schemeClr val="dk1"/>
            </a:lnRef>
            <a:fillRef idx="0">
              <a:schemeClr val="dk1"/>
            </a:fillRef>
            <a:effectRef idx="0">
              <a:schemeClr val="dk1"/>
            </a:effectRef>
            <a:fontRef idx="minor">
              <a:schemeClr val="tx1"/>
            </a:fontRef>
          </p:style>
        </p:cxnSp>
        <p:cxnSp>
          <p:nvCxnSpPr>
            <p:cNvPr id="45" name="Elbow Connector 44"/>
            <p:cNvCxnSpPr>
              <a:stCxn id="21" idx="2"/>
              <a:endCxn id="25" idx="0"/>
            </p:cNvCxnSpPr>
            <p:nvPr/>
          </p:nvCxnSpPr>
          <p:spPr>
            <a:xfrm rot="16200000" flipH="1">
              <a:off x="6306941" y="4122922"/>
              <a:ext cx="862105" cy="600699"/>
            </a:xfrm>
            <a:prstGeom prst="bentConnector3">
              <a:avLst/>
            </a:prstGeom>
            <a:ln w="28575" cmpd="sng">
              <a:solidFill>
                <a:srgbClr val="2F4767"/>
              </a:solidFill>
            </a:ln>
          </p:spPr>
          <p:style>
            <a:lnRef idx="1">
              <a:schemeClr val="dk1"/>
            </a:lnRef>
            <a:fillRef idx="0">
              <a:schemeClr val="dk1"/>
            </a:fillRef>
            <a:effectRef idx="0">
              <a:schemeClr val="dk1"/>
            </a:effectRef>
            <a:fontRef idx="minor">
              <a:schemeClr val="tx1"/>
            </a:fontRef>
          </p:style>
        </p:cxnSp>
        <p:cxnSp>
          <p:nvCxnSpPr>
            <p:cNvPr id="47" name="Elbow Connector 46"/>
            <p:cNvCxnSpPr>
              <a:stCxn id="21" idx="2"/>
              <a:endCxn id="26" idx="0"/>
            </p:cNvCxnSpPr>
            <p:nvPr/>
          </p:nvCxnSpPr>
          <p:spPr>
            <a:xfrm rot="16200000" flipH="1">
              <a:off x="6891010" y="3538853"/>
              <a:ext cx="862105" cy="1768837"/>
            </a:xfrm>
            <a:prstGeom prst="bentConnector3">
              <a:avLst/>
            </a:prstGeom>
            <a:ln w="28575" cmpd="sng">
              <a:solidFill>
                <a:srgbClr val="2F4767"/>
              </a:solidFill>
            </a:ln>
          </p:spPr>
          <p:style>
            <a:lnRef idx="1">
              <a:schemeClr val="dk1"/>
            </a:lnRef>
            <a:fillRef idx="0">
              <a:schemeClr val="dk1"/>
            </a:fillRef>
            <a:effectRef idx="0">
              <a:schemeClr val="dk1"/>
            </a:effectRef>
            <a:fontRef idx="minor">
              <a:schemeClr val="tx1"/>
            </a:fontRef>
          </p:style>
        </p:cxnSp>
        <p:pic>
          <p:nvPicPr>
            <p:cNvPr id="29" name="Picture 28"/>
            <p:cNvPicPr>
              <a:picLocks noChangeAspect="1"/>
            </p:cNvPicPr>
            <p:nvPr/>
          </p:nvPicPr>
          <p:blipFill>
            <a:blip r:embed="rId3">
              <a:duotone>
                <a:schemeClr val="accent3">
                  <a:shade val="45000"/>
                  <a:satMod val="135000"/>
                </a:schemeClr>
                <a:prstClr val="white"/>
              </a:duotone>
            </a:blip>
            <a:stretch>
              <a:fillRect/>
            </a:stretch>
          </p:blipFill>
          <p:spPr>
            <a:xfrm>
              <a:off x="7162800" y="3056112"/>
              <a:ext cx="814782" cy="814782"/>
            </a:xfrm>
            <a:prstGeom prst="rect">
              <a:avLst/>
            </a:prstGeom>
            <a:effectLst>
              <a:outerShdw blurRad="50800" dist="38100" dir="2700000" algn="tl" rotWithShape="0">
                <a:prstClr val="black">
                  <a:alpha val="40000"/>
                </a:prstClr>
              </a:outerShdw>
            </a:effectLst>
          </p:spPr>
        </p:pic>
        <p:cxnSp>
          <p:nvCxnSpPr>
            <p:cNvPr id="38" name="Elbow Connector 37"/>
            <p:cNvCxnSpPr>
              <a:stCxn id="29" idx="1"/>
              <a:endCxn id="21" idx="3"/>
            </p:cNvCxnSpPr>
            <p:nvPr/>
          </p:nvCxnSpPr>
          <p:spPr>
            <a:xfrm flipH="1" flipV="1">
              <a:off x="6966362" y="3463502"/>
              <a:ext cx="196438" cy="1"/>
            </a:xfrm>
            <a:prstGeom prst="straightConnector1">
              <a:avLst/>
            </a:prstGeom>
            <a:ln w="28575" cmpd="sng">
              <a:solidFill>
                <a:srgbClr val="2F4767"/>
              </a:solidFill>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7115199" y="3166350"/>
              <a:ext cx="918614" cy="577081"/>
            </a:xfrm>
            <a:prstGeom prst="rect">
              <a:avLst/>
            </a:prstGeom>
          </p:spPr>
          <p:txBody>
            <a:bodyPr wrap="square">
              <a:spAutoFit/>
            </a:bodyPr>
            <a:lstStyle/>
            <a:p>
              <a:pPr marL="0" lvl="1" algn="ctr"/>
              <a:r>
                <a:rPr lang="en-US" sz="1050" cap="small" dirty="0" smtClean="0">
                  <a:solidFill>
                    <a:srgbClr val="2F4767"/>
                  </a:solidFill>
                </a:rPr>
                <a:t>External Stakeholder Liaison</a:t>
              </a:r>
              <a:endParaRPr lang="en-US" sz="1050" cap="small" dirty="0">
                <a:solidFill>
                  <a:srgbClr val="2F4767"/>
                </a:solidFill>
              </a:endParaRPr>
            </a:p>
          </p:txBody>
        </p:sp>
      </p:grpSp>
    </p:spTree>
    <p:extLst>
      <p:ext uri="{BB962C8B-B14F-4D97-AF65-F5344CB8AC3E}">
        <p14:creationId xmlns:p14="http://schemas.microsoft.com/office/powerpoint/2010/main" val="1121766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Preparing for Response</a:t>
            </a:r>
          </a:p>
        </p:txBody>
      </p:sp>
      <p:sp>
        <p:nvSpPr>
          <p:cNvPr id="6" name="TextBox 5"/>
          <p:cNvSpPr txBox="1"/>
          <p:nvPr/>
        </p:nvSpPr>
        <p:spPr>
          <a:xfrm>
            <a:off x="622300" y="1097280"/>
            <a:ext cx="7899400" cy="769441"/>
          </a:xfrm>
          <a:prstGeom prst="rect">
            <a:avLst/>
          </a:prstGeom>
          <a:noFill/>
        </p:spPr>
        <p:txBody>
          <a:bodyPr wrap="square" rtlCol="0">
            <a:spAutoFit/>
          </a:bodyPr>
          <a:lstStyle/>
          <a:p>
            <a:pPr algn="ctr"/>
            <a:r>
              <a:rPr lang="en-US" sz="2200" cap="small" dirty="0" smtClean="0">
                <a:solidFill>
                  <a:srgbClr val="2F4767"/>
                </a:solidFill>
                <a:cs typeface="Tahoma"/>
              </a:rPr>
              <a:t>Our detailed contingency planning and preparedness process is made up of the following core components:</a:t>
            </a:r>
            <a:endParaRPr lang="en-US" sz="2200" dirty="0">
              <a:solidFill>
                <a:srgbClr val="2F4767"/>
              </a:solidFill>
              <a:cs typeface="Tahoma"/>
            </a:endParaRPr>
          </a:p>
        </p:txBody>
      </p:sp>
      <p:sp>
        <p:nvSpPr>
          <p:cNvPr id="15" name="TextBox 14"/>
          <p:cNvSpPr txBox="1"/>
          <p:nvPr/>
        </p:nvSpPr>
        <p:spPr>
          <a:xfrm>
            <a:off x="570819" y="2516939"/>
            <a:ext cx="1371600" cy="466344"/>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a:solidFill>
                  <a:srgbClr val="324A6B"/>
                </a:solidFill>
                <a:latin typeface="Calibri"/>
                <a:cs typeface="Calibri"/>
              </a:rPr>
              <a:t>Identify </a:t>
            </a:r>
            <a:r>
              <a:rPr lang="en-US" sz="1200" cap="small" dirty="0" smtClean="0">
                <a:solidFill>
                  <a:srgbClr val="324A6B"/>
                </a:solidFill>
                <a:latin typeface="Calibri"/>
                <a:cs typeface="Calibri"/>
              </a:rPr>
              <a:t>Potential </a:t>
            </a:r>
          </a:p>
          <a:p>
            <a:pPr algn="ctr"/>
            <a:r>
              <a:rPr lang="en-US" sz="1200" cap="small" dirty="0" smtClean="0">
                <a:solidFill>
                  <a:srgbClr val="324A6B"/>
                </a:solidFill>
                <a:latin typeface="Calibri"/>
                <a:cs typeface="Calibri"/>
              </a:rPr>
              <a:t>Events</a:t>
            </a:r>
            <a:endParaRPr lang="en-US" sz="1200" cap="small" dirty="0">
              <a:solidFill>
                <a:srgbClr val="324A6B"/>
              </a:solidFill>
              <a:latin typeface="Calibri"/>
              <a:cs typeface="Calibri"/>
            </a:endParaRPr>
          </a:p>
        </p:txBody>
      </p:sp>
      <p:sp>
        <p:nvSpPr>
          <p:cNvPr id="16" name="TextBox 15"/>
          <p:cNvSpPr txBox="1"/>
          <p:nvPr/>
        </p:nvSpPr>
        <p:spPr>
          <a:xfrm>
            <a:off x="2781072" y="2514600"/>
            <a:ext cx="1371600" cy="466344"/>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a:solidFill>
                  <a:srgbClr val="324A6B"/>
                </a:solidFill>
                <a:latin typeface="Calibri"/>
                <a:cs typeface="Calibri"/>
              </a:rPr>
              <a:t>Plan Scenarios</a:t>
            </a:r>
          </a:p>
        </p:txBody>
      </p:sp>
      <p:sp>
        <p:nvSpPr>
          <p:cNvPr id="17" name="TextBox 16"/>
          <p:cNvSpPr txBox="1"/>
          <p:nvPr/>
        </p:nvSpPr>
        <p:spPr>
          <a:xfrm>
            <a:off x="4991325" y="2516939"/>
            <a:ext cx="1371600" cy="466344"/>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a:solidFill>
                  <a:srgbClr val="324A6B"/>
                </a:solidFill>
                <a:latin typeface="Calibri"/>
                <a:cs typeface="Calibri"/>
              </a:rPr>
              <a:t>Develop </a:t>
            </a:r>
            <a:r>
              <a:rPr lang="en-US" sz="1200" cap="small" dirty="0" smtClean="0">
                <a:solidFill>
                  <a:srgbClr val="324A6B"/>
                </a:solidFill>
                <a:latin typeface="Calibri"/>
                <a:cs typeface="Calibri"/>
              </a:rPr>
              <a:t>Response</a:t>
            </a:r>
          </a:p>
          <a:p>
            <a:pPr algn="ctr"/>
            <a:r>
              <a:rPr lang="en-US" sz="1200" cap="small" dirty="0" smtClean="0">
                <a:solidFill>
                  <a:srgbClr val="324A6B"/>
                </a:solidFill>
                <a:latin typeface="Calibri"/>
                <a:cs typeface="Calibri"/>
              </a:rPr>
              <a:t> </a:t>
            </a:r>
            <a:r>
              <a:rPr lang="en-US" sz="1200" cap="small" dirty="0">
                <a:solidFill>
                  <a:srgbClr val="324A6B"/>
                </a:solidFill>
                <a:latin typeface="Calibri"/>
                <a:cs typeface="Calibri"/>
              </a:rPr>
              <a:t>Strategies</a:t>
            </a:r>
          </a:p>
        </p:txBody>
      </p:sp>
      <p:sp>
        <p:nvSpPr>
          <p:cNvPr id="18" name="TextBox 17"/>
          <p:cNvSpPr txBox="1"/>
          <p:nvPr/>
        </p:nvSpPr>
        <p:spPr>
          <a:xfrm>
            <a:off x="7201580" y="2514600"/>
            <a:ext cx="1371600" cy="466344"/>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a:solidFill>
                  <a:srgbClr val="324A6B"/>
                </a:solidFill>
                <a:latin typeface="Calibri"/>
                <a:cs typeface="Calibri"/>
              </a:rPr>
              <a:t>Provision Resources</a:t>
            </a:r>
          </a:p>
        </p:txBody>
      </p:sp>
      <p:sp>
        <p:nvSpPr>
          <p:cNvPr id="22" name="Right Arrow 21"/>
          <p:cNvSpPr/>
          <p:nvPr/>
        </p:nvSpPr>
        <p:spPr>
          <a:xfrm>
            <a:off x="2153641" y="2557272"/>
            <a:ext cx="416209"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ight Arrow 22"/>
          <p:cNvSpPr/>
          <p:nvPr/>
        </p:nvSpPr>
        <p:spPr>
          <a:xfrm>
            <a:off x="4363894" y="2557272"/>
            <a:ext cx="416209"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ight Arrow 23"/>
          <p:cNvSpPr/>
          <p:nvPr/>
        </p:nvSpPr>
        <p:spPr>
          <a:xfrm>
            <a:off x="6574147" y="2557272"/>
            <a:ext cx="416209"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 name="Group 6"/>
          <p:cNvGrpSpPr/>
          <p:nvPr/>
        </p:nvGrpSpPr>
        <p:grpSpPr>
          <a:xfrm>
            <a:off x="4789403" y="3177558"/>
            <a:ext cx="1775449" cy="1775442"/>
            <a:chOff x="4495800" y="3177558"/>
            <a:chExt cx="1775449" cy="1775442"/>
          </a:xfrm>
        </p:grpSpPr>
        <p:sp>
          <p:nvSpPr>
            <p:cNvPr id="25" name="Oval 24"/>
            <p:cNvSpPr/>
            <p:nvPr/>
          </p:nvSpPr>
          <p:spPr>
            <a:xfrm>
              <a:off x="4495800"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9" name="Picture 8"/>
            <p:cNvPicPr>
              <a:picLocks noChangeAspect="1"/>
            </p:cNvPicPr>
            <p:nvPr/>
          </p:nvPicPr>
          <p:blipFill>
            <a:blip r:embed="rId3"/>
            <a:stretch>
              <a:fillRect/>
            </a:stretch>
          </p:blipFill>
          <p:spPr>
            <a:xfrm>
              <a:off x="4926324" y="3444947"/>
              <a:ext cx="914400" cy="1240664"/>
            </a:xfrm>
            <a:prstGeom prst="rect">
              <a:avLst/>
            </a:prstGeom>
          </p:spPr>
        </p:pic>
      </p:grpSp>
      <p:grpSp>
        <p:nvGrpSpPr>
          <p:cNvPr id="11" name="Group 10"/>
          <p:cNvGrpSpPr/>
          <p:nvPr/>
        </p:nvGrpSpPr>
        <p:grpSpPr>
          <a:xfrm>
            <a:off x="368895" y="3177558"/>
            <a:ext cx="1775449" cy="1775442"/>
            <a:chOff x="150091" y="3177558"/>
            <a:chExt cx="1775449" cy="1775442"/>
          </a:xfrm>
        </p:grpSpPr>
        <p:sp>
          <p:nvSpPr>
            <p:cNvPr id="20" name="Oval 19"/>
            <p:cNvSpPr/>
            <p:nvPr/>
          </p:nvSpPr>
          <p:spPr>
            <a:xfrm>
              <a:off x="150091"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2" name="Picture 1"/>
            <p:cNvPicPr>
              <a:picLocks noChangeAspect="1"/>
            </p:cNvPicPr>
            <p:nvPr/>
          </p:nvPicPr>
          <p:blipFill>
            <a:blip r:embed="rId4"/>
            <a:stretch>
              <a:fillRect/>
            </a:stretch>
          </p:blipFill>
          <p:spPr>
            <a:xfrm>
              <a:off x="270542" y="3484207"/>
              <a:ext cx="1534546" cy="1162145"/>
            </a:xfrm>
            <a:prstGeom prst="rect">
              <a:avLst/>
            </a:prstGeom>
          </p:spPr>
        </p:pic>
      </p:grpSp>
      <p:grpSp>
        <p:nvGrpSpPr>
          <p:cNvPr id="8" name="Group 7"/>
          <p:cNvGrpSpPr/>
          <p:nvPr/>
        </p:nvGrpSpPr>
        <p:grpSpPr>
          <a:xfrm>
            <a:off x="2579149" y="3177558"/>
            <a:ext cx="1775449" cy="1775442"/>
            <a:chOff x="2286000" y="3177558"/>
            <a:chExt cx="1775449" cy="1775442"/>
          </a:xfrm>
        </p:grpSpPr>
        <p:sp>
          <p:nvSpPr>
            <p:cNvPr id="21" name="Oval 20"/>
            <p:cNvSpPr/>
            <p:nvPr/>
          </p:nvSpPr>
          <p:spPr>
            <a:xfrm>
              <a:off x="2286000"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10" name="Picture 9"/>
            <p:cNvPicPr>
              <a:picLocks noChangeAspect="1"/>
            </p:cNvPicPr>
            <p:nvPr/>
          </p:nvPicPr>
          <p:blipFill>
            <a:blip r:embed="rId5"/>
            <a:stretch>
              <a:fillRect/>
            </a:stretch>
          </p:blipFill>
          <p:spPr>
            <a:xfrm>
              <a:off x="2470230" y="3597582"/>
              <a:ext cx="1406988" cy="935394"/>
            </a:xfrm>
            <a:prstGeom prst="rect">
              <a:avLst/>
            </a:prstGeom>
          </p:spPr>
        </p:pic>
      </p:grpSp>
      <p:sp>
        <p:nvSpPr>
          <p:cNvPr id="26" name="Oval 25"/>
          <p:cNvSpPr/>
          <p:nvPr/>
        </p:nvSpPr>
        <p:spPr>
          <a:xfrm>
            <a:off x="6999656"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sp>
        <p:nvSpPr>
          <p:cNvPr id="19" name="TextBox 18"/>
          <p:cNvSpPr txBox="1"/>
          <p:nvPr/>
        </p:nvSpPr>
        <p:spPr>
          <a:xfrm>
            <a:off x="228600" y="5254079"/>
            <a:ext cx="8686800" cy="769441"/>
          </a:xfrm>
          <a:prstGeom prst="rect">
            <a:avLst/>
          </a:prstGeom>
          <a:noFill/>
        </p:spPr>
        <p:txBody>
          <a:bodyPr wrap="square" rtlCol="0">
            <a:spAutoFit/>
          </a:bodyPr>
          <a:lstStyle/>
          <a:p>
            <a:pPr algn="ctr"/>
            <a:r>
              <a:rPr lang="en-US" sz="2200" cap="small" dirty="0" smtClean="0">
                <a:solidFill>
                  <a:srgbClr val="2F4767"/>
                </a:solidFill>
                <a:cs typeface="Tahoma"/>
              </a:rPr>
              <a:t>This is a scalable process that can apply to one facility or multiple operations across an entire geographic region.</a:t>
            </a:r>
            <a:endParaRPr lang="en-US" sz="2200" dirty="0">
              <a:solidFill>
                <a:srgbClr val="2F4767"/>
              </a:solidFill>
              <a:cs typeface="Tahoma"/>
            </a:endParaRPr>
          </a:p>
        </p:txBody>
      </p:sp>
      <p:pic>
        <p:nvPicPr>
          <p:cNvPr id="28" name="Picture 27"/>
          <p:cNvPicPr>
            <a:picLocks noChangeAspect="1"/>
          </p:cNvPicPr>
          <p:nvPr/>
        </p:nvPicPr>
        <p:blipFill>
          <a:blip r:embed="rId6"/>
          <a:stretch>
            <a:fillRect/>
          </a:stretch>
        </p:blipFill>
        <p:spPr>
          <a:xfrm>
            <a:off x="7379791" y="3416680"/>
            <a:ext cx="1142178" cy="1233699"/>
          </a:xfrm>
          <a:prstGeom prst="rect">
            <a:avLst/>
          </a:prstGeom>
        </p:spPr>
      </p:pic>
    </p:spTree>
    <p:extLst>
      <p:ext uri="{BB962C8B-B14F-4D97-AF65-F5344CB8AC3E}">
        <p14:creationId xmlns:p14="http://schemas.microsoft.com/office/powerpoint/2010/main" val="1984864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Responding to an Incident</a:t>
            </a:r>
          </a:p>
        </p:txBody>
      </p:sp>
      <p:sp>
        <p:nvSpPr>
          <p:cNvPr id="25" name="TextBox 24"/>
          <p:cNvSpPr txBox="1"/>
          <p:nvPr/>
        </p:nvSpPr>
        <p:spPr>
          <a:xfrm>
            <a:off x="804654" y="1097280"/>
            <a:ext cx="7534693" cy="1107996"/>
          </a:xfrm>
          <a:prstGeom prst="rect">
            <a:avLst/>
          </a:prstGeom>
          <a:noFill/>
        </p:spPr>
        <p:txBody>
          <a:bodyPr wrap="square" rtlCol="0">
            <a:spAutoFit/>
          </a:bodyPr>
          <a:lstStyle/>
          <a:p>
            <a:pPr algn="ctr"/>
            <a:r>
              <a:rPr lang="en-US" sz="2200" cap="small" dirty="0" smtClean="0">
                <a:solidFill>
                  <a:srgbClr val="2F4767"/>
                </a:solidFill>
                <a:cs typeface="Tahoma"/>
              </a:rPr>
              <a:t>Through the following process, industry mobilizes resources according to a formal, pre-planned strategy and adapts the response as the event unfolds:</a:t>
            </a:r>
            <a:endParaRPr lang="en-US" sz="2200" dirty="0">
              <a:solidFill>
                <a:srgbClr val="2F4767"/>
              </a:solidFill>
              <a:cs typeface="Tahoma"/>
            </a:endParaRPr>
          </a:p>
        </p:txBody>
      </p:sp>
      <p:pic>
        <p:nvPicPr>
          <p:cNvPr id="3" name="Picture 2" descr="selection-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509" y="3569753"/>
            <a:ext cx="1444752" cy="1433971"/>
          </a:xfrm>
          <a:prstGeom prst="rect">
            <a:avLst/>
          </a:prstGeom>
        </p:spPr>
      </p:pic>
      <p:pic>
        <p:nvPicPr>
          <p:cNvPr id="30" name="Picture 29" descr="response icons-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6" y="3567453"/>
            <a:ext cx="1444752" cy="1433971"/>
          </a:xfrm>
          <a:prstGeom prst="rect">
            <a:avLst/>
          </a:prstGeom>
        </p:spPr>
      </p:pic>
      <p:pic>
        <p:nvPicPr>
          <p:cNvPr id="29" name="Picture 28" descr="response icons-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279" y="3569753"/>
            <a:ext cx="1444752" cy="1433971"/>
          </a:xfrm>
          <a:prstGeom prst="rect">
            <a:avLst/>
          </a:prstGeom>
        </p:spPr>
      </p:pic>
      <p:pic>
        <p:nvPicPr>
          <p:cNvPr id="18" name="Picture 17" descr="response icons-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702" y="3569753"/>
            <a:ext cx="1444752" cy="1433971"/>
          </a:xfrm>
          <a:prstGeom prst="rect">
            <a:avLst/>
          </a:prstGeom>
        </p:spPr>
      </p:pic>
      <p:sp>
        <p:nvSpPr>
          <p:cNvPr id="17" name="TextBox 16"/>
          <p:cNvSpPr txBox="1"/>
          <p:nvPr/>
        </p:nvSpPr>
        <p:spPr>
          <a:xfrm>
            <a:off x="7763294" y="3095367"/>
            <a:ext cx="1252723" cy="374903"/>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a:solidFill>
                  <a:srgbClr val="324A6B"/>
                </a:solidFill>
                <a:latin typeface="Calibri"/>
                <a:cs typeface="Calibri"/>
              </a:rPr>
              <a:t>Ongoing </a:t>
            </a:r>
            <a:r>
              <a:rPr lang="en-US" sz="1200" cap="small" dirty="0" smtClean="0">
                <a:solidFill>
                  <a:srgbClr val="324A6B"/>
                </a:solidFill>
                <a:latin typeface="Calibri"/>
                <a:cs typeface="Calibri"/>
              </a:rPr>
              <a:t>Response</a:t>
            </a:r>
            <a:endParaRPr lang="en-US" sz="1200" cap="small" dirty="0">
              <a:solidFill>
                <a:srgbClr val="324A6B"/>
              </a:solidFill>
              <a:latin typeface="Calibri"/>
              <a:cs typeface="Calibri"/>
            </a:endParaRPr>
          </a:p>
        </p:txBody>
      </p:sp>
      <p:sp>
        <p:nvSpPr>
          <p:cNvPr id="22" name="Right Arrow 21"/>
          <p:cNvSpPr/>
          <p:nvPr/>
        </p:nvSpPr>
        <p:spPr>
          <a:xfrm>
            <a:off x="7534598" y="3142610"/>
            <a:ext cx="185926" cy="280416"/>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6239103" y="3095367"/>
            <a:ext cx="1252723" cy="374903"/>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a:solidFill>
                  <a:srgbClr val="324A6B"/>
                </a:solidFill>
                <a:latin typeface="Calibri"/>
                <a:cs typeface="Calibri"/>
              </a:rPr>
              <a:t>Adjust for </a:t>
            </a:r>
            <a:r>
              <a:rPr lang="en-US" sz="1200" cap="small" dirty="0" smtClean="0">
                <a:solidFill>
                  <a:srgbClr val="324A6B"/>
                </a:solidFill>
                <a:latin typeface="Calibri"/>
                <a:cs typeface="Calibri"/>
              </a:rPr>
              <a:t>Realities</a:t>
            </a:r>
            <a:endParaRPr lang="en-US" sz="1200" cap="small" dirty="0">
              <a:solidFill>
                <a:srgbClr val="324A6B"/>
              </a:solidFill>
              <a:latin typeface="Calibri"/>
              <a:cs typeface="Calibri"/>
            </a:endParaRPr>
          </a:p>
        </p:txBody>
      </p:sp>
      <p:sp>
        <p:nvSpPr>
          <p:cNvPr id="21" name="Right Arrow 20"/>
          <p:cNvSpPr/>
          <p:nvPr/>
        </p:nvSpPr>
        <p:spPr>
          <a:xfrm>
            <a:off x="6010405" y="3142610"/>
            <a:ext cx="185926" cy="280416"/>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TextBox 14"/>
          <p:cNvSpPr txBox="1"/>
          <p:nvPr/>
        </p:nvSpPr>
        <p:spPr>
          <a:xfrm>
            <a:off x="4714910" y="3095367"/>
            <a:ext cx="1252723" cy="374903"/>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en-US" sz="1200" cap="small" dirty="0" smtClean="0">
                <a:solidFill>
                  <a:srgbClr val="324A6B"/>
                </a:solidFill>
                <a:latin typeface="Calibri"/>
                <a:cs typeface="Calibri"/>
              </a:rPr>
              <a:t>Cascade Resources</a:t>
            </a:r>
            <a:endParaRPr lang="en-US" sz="1200" cap="small" dirty="0">
              <a:solidFill>
                <a:srgbClr val="324A6B"/>
              </a:solidFill>
              <a:latin typeface="Calibri"/>
              <a:cs typeface="Calibri"/>
            </a:endParaRPr>
          </a:p>
        </p:txBody>
      </p:sp>
      <p:sp>
        <p:nvSpPr>
          <p:cNvPr id="20" name="Right Arrow 19"/>
          <p:cNvSpPr/>
          <p:nvPr/>
        </p:nvSpPr>
        <p:spPr>
          <a:xfrm>
            <a:off x="4486212" y="3142610"/>
            <a:ext cx="185926" cy="280416"/>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TextBox 13"/>
          <p:cNvSpPr txBox="1"/>
          <p:nvPr/>
        </p:nvSpPr>
        <p:spPr>
          <a:xfrm>
            <a:off x="3190717" y="3095367"/>
            <a:ext cx="1252723" cy="374903"/>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nchor="ctr" anchorCtr="1">
            <a:noAutofit/>
          </a:bodyPr>
          <a:lstStyle/>
          <a:p>
            <a:pPr algn="ctr"/>
            <a:r>
              <a:rPr lang="cs-CZ" sz="1200" cap="small" dirty="0">
                <a:solidFill>
                  <a:srgbClr val="324A6B"/>
                </a:solidFill>
                <a:latin typeface="Calibri"/>
                <a:cs typeface="Calibri"/>
              </a:rPr>
              <a:t>Organize Response</a:t>
            </a:r>
          </a:p>
        </p:txBody>
      </p:sp>
      <p:sp>
        <p:nvSpPr>
          <p:cNvPr id="19" name="Right Arrow 18"/>
          <p:cNvSpPr/>
          <p:nvPr/>
        </p:nvSpPr>
        <p:spPr>
          <a:xfrm>
            <a:off x="2962019" y="3142610"/>
            <a:ext cx="185926" cy="280416"/>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TextBox 12"/>
          <p:cNvSpPr txBox="1"/>
          <p:nvPr/>
        </p:nvSpPr>
        <p:spPr>
          <a:xfrm>
            <a:off x="1666524" y="3095367"/>
            <a:ext cx="1252723" cy="374903"/>
          </a:xfrm>
          <a:prstGeom prst="rect">
            <a:avLst/>
          </a:prstGeom>
          <a:solidFill>
            <a:srgbClr val="EEEFEF"/>
          </a:solidFill>
          <a:ln>
            <a:noFill/>
          </a:ln>
          <a:effectLst>
            <a:outerShdw blurRad="50800" dist="38100" dir="5400000" algn="t" rotWithShape="0">
              <a:prstClr val="black">
                <a:alpha val="40000"/>
              </a:prstClr>
            </a:outerShdw>
          </a:effectLst>
        </p:spPr>
        <p:txBody>
          <a:bodyPr wrap="square" rtlCol="0" anchor="ctr" anchorCtr="1">
            <a:noAutofit/>
          </a:bodyPr>
          <a:lstStyle/>
          <a:p>
            <a:pPr algn="ctr"/>
            <a:endParaRPr lang="hu-HU" sz="1200" cap="small" dirty="0">
              <a:solidFill>
                <a:srgbClr val="2F4767"/>
              </a:solidFill>
              <a:latin typeface="Calibri"/>
              <a:cs typeface="Calibri"/>
            </a:endParaRPr>
          </a:p>
        </p:txBody>
      </p:sp>
      <p:sp>
        <p:nvSpPr>
          <p:cNvPr id="12" name="TextBox 11"/>
          <p:cNvSpPr txBox="1"/>
          <p:nvPr/>
        </p:nvSpPr>
        <p:spPr>
          <a:xfrm>
            <a:off x="142331" y="3095367"/>
            <a:ext cx="1252723" cy="374903"/>
          </a:xfrm>
          <a:prstGeom prst="rect">
            <a:avLst/>
          </a:prstGeom>
          <a:solidFill>
            <a:srgbClr val="EEEFEF"/>
          </a:solidFill>
          <a:ln>
            <a:noFill/>
          </a:ln>
          <a:effectLst>
            <a:outerShdw blurRad="50800" dist="38100" dir="5400000" algn="t" rotWithShape="0">
              <a:prstClr val="black">
                <a:alpha val="40000"/>
              </a:prstClr>
            </a:outerShdw>
          </a:effectLst>
        </p:spPr>
        <p:txBody>
          <a:bodyPr wrap="square" rtlCol="0" anchor="ctr" anchorCtr="1">
            <a:noAutofit/>
          </a:bodyPr>
          <a:lstStyle>
            <a:defPPr>
              <a:defRPr lang="en-US"/>
            </a:defPPr>
            <a:lvl1pPr algn="ctr">
              <a:defRPr sz="900" cap="small">
                <a:solidFill>
                  <a:srgbClr val="324A6B"/>
                </a:solidFill>
                <a:latin typeface="Tahoma"/>
                <a:cs typeface="Tahoma"/>
              </a:defRPr>
            </a:lvl1pPr>
          </a:lstStyle>
          <a:p>
            <a:r>
              <a:rPr lang="en-US" sz="1200" dirty="0">
                <a:solidFill>
                  <a:srgbClr val="2F4767"/>
                </a:solidFill>
                <a:latin typeface="Calibri"/>
                <a:cs typeface="Calibri"/>
              </a:rPr>
              <a:t>Initial Deployment</a:t>
            </a:r>
          </a:p>
        </p:txBody>
      </p:sp>
      <p:sp>
        <p:nvSpPr>
          <p:cNvPr id="27" name="Right Arrow 26"/>
          <p:cNvSpPr/>
          <p:nvPr/>
        </p:nvSpPr>
        <p:spPr>
          <a:xfrm>
            <a:off x="1437826" y="3142610"/>
            <a:ext cx="185926" cy="280416"/>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Picture 9" descr="cloud-5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3088" y="3569753"/>
            <a:ext cx="1444752" cy="143397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8895" y="3569754"/>
            <a:ext cx="1444751" cy="1433970"/>
          </a:xfrm>
          <a:prstGeom prst="rect">
            <a:avLst/>
          </a:prstGeom>
        </p:spPr>
      </p:pic>
      <p:sp>
        <p:nvSpPr>
          <p:cNvPr id="6" name="TextBox 5"/>
          <p:cNvSpPr txBox="1"/>
          <p:nvPr/>
        </p:nvSpPr>
        <p:spPr>
          <a:xfrm>
            <a:off x="1655740" y="3056041"/>
            <a:ext cx="1282963" cy="461665"/>
          </a:xfrm>
          <a:prstGeom prst="rect">
            <a:avLst/>
          </a:prstGeom>
          <a:noFill/>
        </p:spPr>
        <p:txBody>
          <a:bodyPr wrap="square" rtlCol="0">
            <a:spAutoFit/>
          </a:bodyPr>
          <a:lstStyle/>
          <a:p>
            <a:pPr algn="ctr"/>
            <a:r>
              <a:rPr lang="hu-HU" sz="1200" cap="small" dirty="0">
                <a:solidFill>
                  <a:srgbClr val="2F4767"/>
                </a:solidFill>
                <a:cs typeface="Calibri"/>
              </a:rPr>
              <a:t>Confirm Response </a:t>
            </a:r>
            <a:r>
              <a:rPr lang="hu-HU" sz="1200" cap="small" dirty="0" smtClean="0">
                <a:solidFill>
                  <a:srgbClr val="2F4767"/>
                </a:solidFill>
                <a:cs typeface="Calibri"/>
              </a:rPr>
              <a:t>Strategy</a:t>
            </a:r>
            <a:endParaRPr lang="hu-HU" sz="1200" cap="small" dirty="0">
              <a:solidFill>
                <a:srgbClr val="2F4767"/>
              </a:solidFill>
              <a:cs typeface="Calibri"/>
            </a:endParaRPr>
          </a:p>
        </p:txBody>
      </p:sp>
    </p:spTree>
    <p:extLst>
      <p:ext uri="{BB962C8B-B14F-4D97-AF65-F5344CB8AC3E}">
        <p14:creationId xmlns:p14="http://schemas.microsoft.com/office/powerpoint/2010/main" val="267475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Restoring Impacted Areas  </a:t>
            </a:r>
          </a:p>
        </p:txBody>
      </p:sp>
      <p:sp>
        <p:nvSpPr>
          <p:cNvPr id="36" name="TextBox 35"/>
          <p:cNvSpPr txBox="1"/>
          <p:nvPr/>
        </p:nvSpPr>
        <p:spPr>
          <a:xfrm>
            <a:off x="332269" y="2209800"/>
            <a:ext cx="3782531" cy="2800766"/>
          </a:xfrm>
          <a:prstGeom prst="rect">
            <a:avLst/>
          </a:prstGeom>
          <a:noFill/>
        </p:spPr>
        <p:txBody>
          <a:bodyPr wrap="square" rtlCol="0">
            <a:spAutoFit/>
          </a:bodyPr>
          <a:lstStyle/>
          <a:p>
            <a:pPr marL="0" lvl="1"/>
            <a:r>
              <a:rPr lang="en-US" sz="2200" cap="small" dirty="0" smtClean="0">
                <a:solidFill>
                  <a:srgbClr val="2F4767"/>
                </a:solidFill>
              </a:rPr>
              <a:t>Restoration consists of environmental </a:t>
            </a:r>
            <a:r>
              <a:rPr lang="en-US" sz="2200" cap="small" dirty="0">
                <a:solidFill>
                  <a:srgbClr val="2F4767"/>
                </a:solidFill>
              </a:rPr>
              <a:t>and community rehabilitation to </a:t>
            </a:r>
            <a:r>
              <a:rPr lang="en-US" sz="2200" cap="small" dirty="0" smtClean="0">
                <a:solidFill>
                  <a:srgbClr val="2F4767"/>
                </a:solidFill>
              </a:rPr>
              <a:t>agreed-upon </a:t>
            </a:r>
            <a:r>
              <a:rPr lang="en-US" sz="2200" cap="small" dirty="0">
                <a:solidFill>
                  <a:srgbClr val="2F4767"/>
                </a:solidFill>
              </a:rPr>
              <a:t>endpoints. </a:t>
            </a:r>
            <a:endParaRPr lang="en-US" sz="2200" cap="small" dirty="0" smtClean="0">
              <a:solidFill>
                <a:srgbClr val="2F4767"/>
              </a:solidFill>
            </a:endParaRPr>
          </a:p>
          <a:p>
            <a:pPr marL="0" lvl="1"/>
            <a:endParaRPr lang="en-US" sz="2200" cap="small" dirty="0">
              <a:solidFill>
                <a:srgbClr val="2F4767"/>
              </a:solidFill>
            </a:endParaRPr>
          </a:p>
          <a:p>
            <a:pPr marL="0" lvl="1"/>
            <a:r>
              <a:rPr lang="en-US" sz="2200" cap="small" dirty="0" smtClean="0">
                <a:solidFill>
                  <a:srgbClr val="2F4767"/>
                </a:solidFill>
              </a:rPr>
              <a:t>The </a:t>
            </a:r>
            <a:r>
              <a:rPr lang="en-US" sz="2200" cap="small" dirty="0">
                <a:solidFill>
                  <a:srgbClr val="2F4767"/>
                </a:solidFill>
              </a:rPr>
              <a:t>goal of restoration is to return the impacted area to </a:t>
            </a:r>
            <a:endParaRPr lang="en-US" sz="2200" cap="small" dirty="0" smtClean="0">
              <a:solidFill>
                <a:srgbClr val="2F4767"/>
              </a:solidFill>
            </a:endParaRPr>
          </a:p>
          <a:p>
            <a:pPr marL="0" lvl="1"/>
            <a:r>
              <a:rPr lang="en-US" sz="2200" cap="small" dirty="0" smtClean="0">
                <a:solidFill>
                  <a:srgbClr val="2F4767"/>
                </a:solidFill>
              </a:rPr>
              <a:t>pre</a:t>
            </a:r>
            <a:r>
              <a:rPr lang="en-US" sz="2200" cap="small" dirty="0">
                <a:solidFill>
                  <a:srgbClr val="2F4767"/>
                </a:solidFill>
              </a:rPr>
              <a:t>-spill use. </a:t>
            </a:r>
          </a:p>
        </p:txBody>
      </p:sp>
      <p:pic>
        <p:nvPicPr>
          <p:cNvPr id="2" name="Picture 1"/>
          <p:cNvPicPr>
            <a:picLocks noChangeAspect="1"/>
          </p:cNvPicPr>
          <p:nvPr/>
        </p:nvPicPr>
        <p:blipFill>
          <a:blip r:embed="rId3"/>
          <a:stretch>
            <a:fillRect/>
          </a:stretch>
        </p:blipFill>
        <p:spPr>
          <a:xfrm>
            <a:off x="2971800" y="1981200"/>
            <a:ext cx="5638800" cy="3513624"/>
          </a:xfrm>
          <a:prstGeom prst="rect">
            <a:avLst/>
          </a:prstGeom>
        </p:spPr>
      </p:pic>
    </p:spTree>
    <p:extLst>
      <p:ext uri="{BB962C8B-B14F-4D97-AF65-F5344CB8AC3E}">
        <p14:creationId xmlns:p14="http://schemas.microsoft.com/office/powerpoint/2010/main" val="234683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9474" y="2445271"/>
            <a:ext cx="8225053" cy="1223894"/>
          </a:xfrm>
          <a:prstGeom prst="rect">
            <a:avLst/>
          </a:prstGeom>
          <a:solidFill>
            <a:schemeClr val="bg1"/>
          </a:solidFill>
          <a:ln w="12700" cmpd="sng">
            <a:solidFill>
              <a:srgbClr val="B8CE9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0" y="54864"/>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cap="small" dirty="0" smtClean="0">
                <a:solidFill>
                  <a:srgbClr val="36496A"/>
                </a:solidFill>
                <a:latin typeface="+mn-lt"/>
                <a:ea typeface="+mn-ea"/>
                <a:cs typeface="Tahoma"/>
              </a:rPr>
              <a:t>Request of Stakeholders</a:t>
            </a:r>
            <a:endParaRPr lang="en-US" sz="2400" b="1" cap="small" dirty="0">
              <a:solidFill>
                <a:srgbClr val="36496A"/>
              </a:solidFill>
              <a:latin typeface="+mn-lt"/>
              <a:ea typeface="+mn-ea"/>
              <a:cs typeface="Tahoma"/>
            </a:endParaRPr>
          </a:p>
        </p:txBody>
      </p:sp>
      <p:sp>
        <p:nvSpPr>
          <p:cNvPr id="7" name="Content Placeholder 2"/>
          <p:cNvSpPr>
            <a:spLocks noGrp="1"/>
          </p:cNvSpPr>
          <p:nvPr>
            <p:ph idx="1"/>
          </p:nvPr>
        </p:nvSpPr>
        <p:spPr>
          <a:xfrm>
            <a:off x="2438400" y="2842844"/>
            <a:ext cx="5943600" cy="428749"/>
          </a:xfrm>
        </p:spPr>
        <p:txBody>
          <a:bodyPr/>
          <a:lstStyle/>
          <a:p>
            <a:pPr marL="0" lvl="1" indent="0">
              <a:buNone/>
            </a:pPr>
            <a:r>
              <a:rPr lang="en-US" sz="1800" cap="small" dirty="0" smtClean="0">
                <a:solidFill>
                  <a:srgbClr val="2F4767"/>
                </a:solidFill>
              </a:rPr>
              <a:t>Pre-approve response strategies</a:t>
            </a:r>
          </a:p>
          <a:p>
            <a:pPr marL="457200" lvl="1" indent="0">
              <a:buNone/>
            </a:pPr>
            <a:endParaRPr lang="en-US" sz="1800" cap="small" dirty="0" smtClean="0">
              <a:solidFill>
                <a:srgbClr val="2F4767"/>
              </a:solidFill>
            </a:endParaRPr>
          </a:p>
        </p:txBody>
      </p:sp>
      <p:sp>
        <p:nvSpPr>
          <p:cNvPr id="27" name="Title 1"/>
          <p:cNvSpPr txBox="1">
            <a:spLocks/>
          </p:cNvSpPr>
          <p:nvPr/>
        </p:nvSpPr>
        <p:spPr>
          <a:xfrm>
            <a:off x="228600" y="1097280"/>
            <a:ext cx="8686800" cy="9387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cap="small" dirty="0" smtClean="0">
                <a:solidFill>
                  <a:srgbClr val="2F4767"/>
                </a:solidFill>
                <a:cs typeface="Tahoma"/>
              </a:rPr>
              <a:t>For successful implementation of the Oil Spill Preparedness and Response framework – and to effectively protect our shared values – we request the following of government and community stakeholders:</a:t>
            </a:r>
            <a:endParaRPr lang="en-US" sz="2200" dirty="0">
              <a:solidFill>
                <a:srgbClr val="2F4767"/>
              </a:solidFill>
              <a:cs typeface="Tahoma"/>
            </a:endParaRPr>
          </a:p>
        </p:txBody>
      </p:sp>
      <p:sp>
        <p:nvSpPr>
          <p:cNvPr id="13" name="Rectangle 12"/>
          <p:cNvSpPr/>
          <p:nvPr/>
        </p:nvSpPr>
        <p:spPr>
          <a:xfrm>
            <a:off x="459474" y="3849624"/>
            <a:ext cx="8225053" cy="1223894"/>
          </a:xfrm>
          <a:prstGeom prst="rect">
            <a:avLst/>
          </a:prstGeom>
          <a:solidFill>
            <a:schemeClr val="bg1"/>
          </a:solidFill>
          <a:ln w="12700" cmpd="sng">
            <a:solidFill>
              <a:srgbClr val="B8CE9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2438399" y="4276905"/>
            <a:ext cx="6246127" cy="369332"/>
          </a:xfrm>
          <a:prstGeom prst="rect">
            <a:avLst/>
          </a:prstGeom>
        </p:spPr>
        <p:txBody>
          <a:bodyPr wrap="square">
            <a:spAutoFit/>
          </a:bodyPr>
          <a:lstStyle/>
          <a:p>
            <a:pPr marL="0" lvl="1"/>
            <a:r>
              <a:rPr lang="en-US" cap="small" dirty="0" smtClean="0">
                <a:solidFill>
                  <a:srgbClr val="2F4767"/>
                </a:solidFill>
              </a:rPr>
              <a:t>Help overcome barriers </a:t>
            </a:r>
            <a:r>
              <a:rPr lang="en-US" cap="small" dirty="0">
                <a:solidFill>
                  <a:srgbClr val="2F4767"/>
                </a:solidFill>
              </a:rPr>
              <a:t>during a </a:t>
            </a:r>
            <a:r>
              <a:rPr lang="en-US" cap="small" dirty="0" smtClean="0">
                <a:solidFill>
                  <a:srgbClr val="2F4767"/>
                </a:solidFill>
              </a:rPr>
              <a:t>response</a:t>
            </a:r>
            <a:endParaRPr lang="en-US" cap="small" dirty="0">
              <a:solidFill>
                <a:srgbClr val="2F4767"/>
              </a:solidFill>
            </a:endParaRPr>
          </a:p>
        </p:txBody>
      </p:sp>
      <p:sp>
        <p:nvSpPr>
          <p:cNvPr id="12" name="Rectangle 11"/>
          <p:cNvSpPr/>
          <p:nvPr/>
        </p:nvSpPr>
        <p:spPr>
          <a:xfrm>
            <a:off x="457200" y="5257800"/>
            <a:ext cx="8225053" cy="1223894"/>
          </a:xfrm>
          <a:prstGeom prst="rect">
            <a:avLst/>
          </a:prstGeom>
          <a:solidFill>
            <a:schemeClr val="bg1"/>
          </a:solidFill>
          <a:ln w="12700" cmpd="sng">
            <a:solidFill>
              <a:srgbClr val="B8CE9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3"/>
          <a:stretch>
            <a:fillRect/>
          </a:stretch>
        </p:blipFill>
        <p:spPr>
          <a:xfrm>
            <a:off x="1064525" y="5328219"/>
            <a:ext cx="1083057" cy="1083057"/>
          </a:xfrm>
          <a:prstGeom prst="rect">
            <a:avLst/>
          </a:prstGeom>
        </p:spPr>
      </p:pic>
      <p:sp>
        <p:nvSpPr>
          <p:cNvPr id="36" name="Rectangle 35"/>
          <p:cNvSpPr/>
          <p:nvPr/>
        </p:nvSpPr>
        <p:spPr>
          <a:xfrm>
            <a:off x="2436125" y="5685081"/>
            <a:ext cx="6246127" cy="369332"/>
          </a:xfrm>
          <a:prstGeom prst="rect">
            <a:avLst/>
          </a:prstGeom>
        </p:spPr>
        <p:txBody>
          <a:bodyPr wrap="square">
            <a:spAutoFit/>
          </a:bodyPr>
          <a:lstStyle/>
          <a:p>
            <a:pPr marL="0" lvl="1"/>
            <a:r>
              <a:rPr lang="en-US" cap="small" dirty="0" smtClean="0">
                <a:solidFill>
                  <a:srgbClr val="2F4767"/>
                </a:solidFill>
              </a:rPr>
              <a:t>Leverage industry expertise as we work together</a:t>
            </a:r>
            <a:endParaRPr lang="en-US" cap="small" dirty="0">
              <a:solidFill>
                <a:srgbClr val="2F4767"/>
              </a:solidFill>
            </a:endParaRPr>
          </a:p>
        </p:txBody>
      </p:sp>
      <p:pic>
        <p:nvPicPr>
          <p:cNvPr id="9" name="Picture 8"/>
          <p:cNvPicPr>
            <a:picLocks noChangeAspect="1"/>
          </p:cNvPicPr>
          <p:nvPr/>
        </p:nvPicPr>
        <p:blipFill>
          <a:blip r:embed="rId4"/>
          <a:stretch>
            <a:fillRect/>
          </a:stretch>
        </p:blipFill>
        <p:spPr>
          <a:xfrm>
            <a:off x="1066799" y="3917503"/>
            <a:ext cx="1088136" cy="1088136"/>
          </a:xfrm>
          <a:prstGeom prst="rect">
            <a:avLst/>
          </a:prstGeom>
        </p:spPr>
      </p:pic>
      <p:pic>
        <p:nvPicPr>
          <p:cNvPr id="6" name="Picture 5"/>
          <p:cNvPicPr>
            <a:picLocks noChangeAspect="1"/>
          </p:cNvPicPr>
          <p:nvPr/>
        </p:nvPicPr>
        <p:blipFill>
          <a:blip r:embed="rId5"/>
          <a:stretch>
            <a:fillRect/>
          </a:stretch>
        </p:blipFill>
        <p:spPr>
          <a:xfrm>
            <a:off x="1066799" y="2513150"/>
            <a:ext cx="1088136" cy="1088136"/>
          </a:xfrm>
          <a:prstGeom prst="rect">
            <a:avLst/>
          </a:prstGeom>
        </p:spPr>
      </p:pic>
    </p:spTree>
    <p:extLst>
      <p:ext uri="{BB962C8B-B14F-4D97-AF65-F5344CB8AC3E}">
        <p14:creationId xmlns:p14="http://schemas.microsoft.com/office/powerpoint/2010/main" val="148760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cap="small" dirty="0" smtClean="0">
                <a:solidFill>
                  <a:srgbClr val="36496A"/>
                </a:solidFill>
                <a:latin typeface="+mn-lt"/>
                <a:ea typeface="+mn-ea"/>
                <a:cs typeface="Tahoma"/>
              </a:rPr>
              <a:t>Summary </a:t>
            </a:r>
            <a:endParaRPr lang="en-US" sz="2400" b="1" cap="small" dirty="0">
              <a:solidFill>
                <a:srgbClr val="36496A"/>
              </a:solidFill>
              <a:latin typeface="+mn-lt"/>
              <a:ea typeface="+mn-ea"/>
              <a:cs typeface="Tahoma"/>
            </a:endParaRPr>
          </a:p>
        </p:txBody>
      </p:sp>
      <p:sp>
        <p:nvSpPr>
          <p:cNvPr id="6" name="Title 1"/>
          <p:cNvSpPr txBox="1">
            <a:spLocks/>
          </p:cNvSpPr>
          <p:nvPr/>
        </p:nvSpPr>
        <p:spPr>
          <a:xfrm>
            <a:off x="378069" y="1097280"/>
            <a:ext cx="8387862" cy="9387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cap="small" dirty="0">
                <a:solidFill>
                  <a:srgbClr val="2F4767"/>
                </a:solidFill>
                <a:cs typeface="Tahoma"/>
              </a:rPr>
              <a:t>T</a:t>
            </a:r>
            <a:r>
              <a:rPr lang="en-US" sz="2200" cap="small" dirty="0" smtClean="0">
                <a:solidFill>
                  <a:srgbClr val="2F4767"/>
                </a:solidFill>
                <a:cs typeface="Tahoma"/>
              </a:rPr>
              <a:t>he </a:t>
            </a:r>
            <a:r>
              <a:rPr lang="en-US" sz="2200" cap="small" dirty="0">
                <a:solidFill>
                  <a:srgbClr val="2F4767"/>
                </a:solidFill>
                <a:cs typeface="Tahoma"/>
              </a:rPr>
              <a:t>Oil Spill Preparedness and Response </a:t>
            </a:r>
            <a:r>
              <a:rPr lang="en-US" sz="2200" cap="small" dirty="0" smtClean="0">
                <a:solidFill>
                  <a:srgbClr val="2F4767"/>
                </a:solidFill>
                <a:cs typeface="Tahoma"/>
              </a:rPr>
              <a:t>framework </a:t>
            </a:r>
            <a:r>
              <a:rPr lang="en-US" sz="2200" cap="small" dirty="0">
                <a:solidFill>
                  <a:srgbClr val="2F4767"/>
                </a:solidFill>
                <a:cs typeface="Tahoma"/>
              </a:rPr>
              <a:t>allows </a:t>
            </a:r>
            <a:r>
              <a:rPr lang="en-US" sz="2200" cap="small" dirty="0" smtClean="0">
                <a:solidFill>
                  <a:srgbClr val="2F4767"/>
                </a:solidFill>
                <a:cs typeface="Tahoma"/>
              </a:rPr>
              <a:t>the response community to </a:t>
            </a:r>
            <a:r>
              <a:rPr lang="en-US" sz="2200" cap="small" dirty="0">
                <a:solidFill>
                  <a:srgbClr val="2F4767"/>
                </a:solidFill>
                <a:cs typeface="Tahoma"/>
              </a:rPr>
              <a:t>appropriately plan for and </a:t>
            </a:r>
            <a:r>
              <a:rPr lang="en-US" sz="2200" cap="small" dirty="0" smtClean="0">
                <a:solidFill>
                  <a:srgbClr val="2F4767"/>
                </a:solidFill>
                <a:cs typeface="Tahoma"/>
              </a:rPr>
              <a:t>rapidly respond to minimize the spread of spilled oil and the resulting impacts </a:t>
            </a:r>
            <a:r>
              <a:rPr lang="en-US" sz="2200" cap="small" dirty="0">
                <a:solidFill>
                  <a:srgbClr val="2F4767"/>
                </a:solidFill>
                <a:cs typeface="Tahoma"/>
              </a:rPr>
              <a:t>on our shared values.</a:t>
            </a:r>
          </a:p>
        </p:txBody>
      </p:sp>
      <p:pic>
        <p:nvPicPr>
          <p:cNvPr id="13" name="Picture 12" descr="shared values-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9796"/>
            <a:ext cx="9144000" cy="3638204"/>
          </a:xfrm>
          <a:prstGeom prst="rect">
            <a:avLst/>
          </a:prstGeom>
        </p:spPr>
      </p:pic>
      <p:sp>
        <p:nvSpPr>
          <p:cNvPr id="14" name="Oval 13"/>
          <p:cNvSpPr/>
          <p:nvPr/>
        </p:nvSpPr>
        <p:spPr>
          <a:xfrm>
            <a:off x="5694680" y="4018280"/>
            <a:ext cx="1087120" cy="108712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399160" y="3083951"/>
            <a:ext cx="1415772"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p>
            <a:pPr algn="ctr"/>
            <a:r>
              <a:rPr lang="en-US" sz="1200" cap="small" dirty="0" smtClean="0">
                <a:solidFill>
                  <a:srgbClr val="324A6B"/>
                </a:solidFill>
                <a:latin typeface="Calibri"/>
                <a:cs typeface="Calibri"/>
              </a:rPr>
              <a:t>Sensitive</a:t>
            </a:r>
            <a:r>
              <a:rPr lang="en-US" sz="1200" cap="small" dirty="0">
                <a:solidFill>
                  <a:srgbClr val="324A6B"/>
                </a:solidFill>
                <a:latin typeface="Calibri"/>
                <a:cs typeface="Calibri"/>
              </a:rPr>
              <a:t> </a:t>
            </a:r>
            <a:r>
              <a:rPr lang="en-US" sz="1200" cap="small" dirty="0" smtClean="0">
                <a:solidFill>
                  <a:srgbClr val="324A6B"/>
                </a:solidFill>
                <a:latin typeface="Calibri"/>
                <a:cs typeface="Calibri"/>
              </a:rPr>
              <a:t>Ecosystems</a:t>
            </a:r>
          </a:p>
        </p:txBody>
      </p:sp>
      <p:sp>
        <p:nvSpPr>
          <p:cNvPr id="16" name="TextBox 15"/>
          <p:cNvSpPr txBox="1"/>
          <p:nvPr/>
        </p:nvSpPr>
        <p:spPr>
          <a:xfrm>
            <a:off x="2217885" y="3083951"/>
            <a:ext cx="1173967"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a:latin typeface="Calibri"/>
                <a:cs typeface="Calibri"/>
              </a:rPr>
              <a:t>Local Businesses</a:t>
            </a:r>
          </a:p>
        </p:txBody>
      </p:sp>
      <p:sp>
        <p:nvSpPr>
          <p:cNvPr id="17" name="TextBox 16"/>
          <p:cNvSpPr txBox="1"/>
          <p:nvPr/>
        </p:nvSpPr>
        <p:spPr>
          <a:xfrm>
            <a:off x="5552231" y="3083951"/>
            <a:ext cx="1398773"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a:latin typeface="Calibri"/>
                <a:cs typeface="Calibri"/>
              </a:rPr>
              <a:t>Tourism/Recreation</a:t>
            </a:r>
          </a:p>
        </p:txBody>
      </p:sp>
      <p:cxnSp>
        <p:nvCxnSpPr>
          <p:cNvPr id="18" name="Straight Connector 17"/>
          <p:cNvCxnSpPr>
            <a:stCxn id="17" idx="2"/>
            <a:endCxn id="14" idx="0"/>
          </p:cNvCxnSpPr>
          <p:nvPr/>
        </p:nvCxnSpPr>
        <p:spPr>
          <a:xfrm flipH="1">
            <a:off x="6238240" y="3360950"/>
            <a:ext cx="13378" cy="65733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2"/>
          </p:cNvCxnSpPr>
          <p:nvPr/>
        </p:nvCxnSpPr>
        <p:spPr>
          <a:xfrm flipH="1">
            <a:off x="2590801" y="3360950"/>
            <a:ext cx="214068" cy="56081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5" idx="2"/>
            <a:endCxn id="28" idx="0"/>
          </p:cNvCxnSpPr>
          <p:nvPr/>
        </p:nvCxnSpPr>
        <p:spPr>
          <a:xfrm>
            <a:off x="1107046" y="3360950"/>
            <a:ext cx="11570" cy="2305282"/>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16645" y="3083951"/>
            <a:ext cx="1274971"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a:latin typeface="Calibri"/>
                <a:cs typeface="Calibri"/>
              </a:rPr>
              <a:t>Health and Safety</a:t>
            </a:r>
          </a:p>
        </p:txBody>
      </p:sp>
      <p:cxnSp>
        <p:nvCxnSpPr>
          <p:cNvPr id="24" name="Straight Connector 23"/>
          <p:cNvCxnSpPr>
            <a:stCxn id="25" idx="2"/>
          </p:cNvCxnSpPr>
          <p:nvPr/>
        </p:nvCxnSpPr>
        <p:spPr>
          <a:xfrm flipH="1">
            <a:off x="7620001" y="3360950"/>
            <a:ext cx="409299" cy="182065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275767" y="3083951"/>
            <a:ext cx="1507066"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smtClean="0">
                <a:latin typeface="Calibri"/>
                <a:cs typeface="Calibri"/>
              </a:rPr>
              <a:t>Community </a:t>
            </a:r>
            <a:r>
              <a:rPr lang="en-US" dirty="0">
                <a:latin typeface="Calibri"/>
                <a:cs typeface="Calibri"/>
              </a:rPr>
              <a:t>Industries</a:t>
            </a:r>
          </a:p>
        </p:txBody>
      </p:sp>
      <p:cxnSp>
        <p:nvCxnSpPr>
          <p:cNvPr id="26" name="Straight Connector 25"/>
          <p:cNvCxnSpPr>
            <a:stCxn id="22" idx="2"/>
          </p:cNvCxnSpPr>
          <p:nvPr/>
        </p:nvCxnSpPr>
        <p:spPr>
          <a:xfrm>
            <a:off x="4454131" y="3360950"/>
            <a:ext cx="117869" cy="65733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4170680" y="4018280"/>
            <a:ext cx="1087120" cy="108712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560832" y="5666232"/>
            <a:ext cx="1115568" cy="1115568"/>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837680" y="5105400"/>
            <a:ext cx="1087120" cy="108712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940560" y="3921760"/>
            <a:ext cx="1107440" cy="110744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980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cap="small" dirty="0" smtClean="0">
                <a:solidFill>
                  <a:srgbClr val="36496A"/>
                </a:solidFill>
                <a:latin typeface="+mn-lt"/>
                <a:ea typeface="+mn-ea"/>
                <a:cs typeface="Tahoma"/>
              </a:rPr>
              <a:t>Appendix</a:t>
            </a:r>
            <a:endParaRPr lang="en-US" sz="2400" b="1" cap="small" dirty="0">
              <a:solidFill>
                <a:srgbClr val="36496A"/>
              </a:solidFill>
              <a:latin typeface="+mn-lt"/>
              <a:ea typeface="+mn-ea"/>
              <a:cs typeface="Tahoma"/>
            </a:endParaRPr>
          </a:p>
        </p:txBody>
      </p:sp>
    </p:spTree>
    <p:extLst>
      <p:ext uri="{BB962C8B-B14F-4D97-AF65-F5344CB8AC3E}">
        <p14:creationId xmlns:p14="http://schemas.microsoft.com/office/powerpoint/2010/main" val="381232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latin typeface="+mj-lt"/>
                <a:cs typeface="Tahoma"/>
              </a:rPr>
              <a:t>Our Oil Spill Preparedness Process</a:t>
            </a:r>
          </a:p>
        </p:txBody>
      </p:sp>
      <p:grpSp>
        <p:nvGrpSpPr>
          <p:cNvPr id="35" name="Group 34"/>
          <p:cNvGrpSpPr>
            <a:grpSpLocks noChangeAspect="1"/>
          </p:cNvGrpSpPr>
          <p:nvPr/>
        </p:nvGrpSpPr>
        <p:grpSpPr>
          <a:xfrm>
            <a:off x="6618892" y="3169692"/>
            <a:ext cx="1325885" cy="1325880"/>
            <a:chOff x="6669070" y="7292358"/>
            <a:chExt cx="1775449" cy="1775442"/>
          </a:xfrm>
        </p:grpSpPr>
        <p:sp>
          <p:nvSpPr>
            <p:cNvPr id="36" name="Oval 35"/>
            <p:cNvSpPr/>
            <p:nvPr/>
          </p:nvSpPr>
          <p:spPr>
            <a:xfrm>
              <a:off x="6669070" y="72923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47" name="Picture 46"/>
            <p:cNvPicPr>
              <a:picLocks noChangeAspect="1"/>
            </p:cNvPicPr>
            <p:nvPr/>
          </p:nvPicPr>
          <p:blipFill>
            <a:blip r:embed="rId3"/>
            <a:stretch>
              <a:fillRect/>
            </a:stretch>
          </p:blipFill>
          <p:spPr>
            <a:xfrm>
              <a:off x="7026705" y="7574259"/>
              <a:ext cx="1121755" cy="1211640"/>
            </a:xfrm>
            <a:prstGeom prst="rect">
              <a:avLst/>
            </a:prstGeom>
          </p:spPr>
        </p:pic>
      </p:grpSp>
      <p:grpSp>
        <p:nvGrpSpPr>
          <p:cNvPr id="56" name="Group 55"/>
          <p:cNvGrpSpPr>
            <a:grpSpLocks noChangeAspect="1"/>
          </p:cNvGrpSpPr>
          <p:nvPr/>
        </p:nvGrpSpPr>
        <p:grpSpPr>
          <a:xfrm>
            <a:off x="4807873" y="3169692"/>
            <a:ext cx="1325885" cy="1325880"/>
            <a:chOff x="4495800" y="3177558"/>
            <a:chExt cx="1775449" cy="1775442"/>
          </a:xfrm>
        </p:grpSpPr>
        <p:sp>
          <p:nvSpPr>
            <p:cNvPr id="58" name="Oval 57"/>
            <p:cNvSpPr/>
            <p:nvPr/>
          </p:nvSpPr>
          <p:spPr>
            <a:xfrm>
              <a:off x="4495800"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59" name="Picture 58"/>
            <p:cNvPicPr>
              <a:picLocks noChangeAspect="1"/>
            </p:cNvPicPr>
            <p:nvPr/>
          </p:nvPicPr>
          <p:blipFill>
            <a:blip r:embed="rId4"/>
            <a:stretch>
              <a:fillRect/>
            </a:stretch>
          </p:blipFill>
          <p:spPr>
            <a:xfrm>
              <a:off x="4926324" y="3444947"/>
              <a:ext cx="914400" cy="1240664"/>
            </a:xfrm>
            <a:prstGeom prst="rect">
              <a:avLst/>
            </a:prstGeom>
          </p:spPr>
        </p:pic>
      </p:grpSp>
      <p:grpSp>
        <p:nvGrpSpPr>
          <p:cNvPr id="61" name="Group 60"/>
          <p:cNvGrpSpPr>
            <a:grpSpLocks noChangeAspect="1"/>
          </p:cNvGrpSpPr>
          <p:nvPr/>
        </p:nvGrpSpPr>
        <p:grpSpPr>
          <a:xfrm>
            <a:off x="2996852" y="3169692"/>
            <a:ext cx="1325885" cy="1325880"/>
            <a:chOff x="2286000" y="3177558"/>
            <a:chExt cx="1775449" cy="1775442"/>
          </a:xfrm>
        </p:grpSpPr>
        <p:sp>
          <p:nvSpPr>
            <p:cNvPr id="63" name="Oval 62"/>
            <p:cNvSpPr/>
            <p:nvPr/>
          </p:nvSpPr>
          <p:spPr>
            <a:xfrm>
              <a:off x="2286000"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64" name="Picture 63"/>
            <p:cNvPicPr>
              <a:picLocks noChangeAspect="1"/>
            </p:cNvPicPr>
            <p:nvPr/>
          </p:nvPicPr>
          <p:blipFill>
            <a:blip r:embed="rId5"/>
            <a:stretch>
              <a:fillRect/>
            </a:stretch>
          </p:blipFill>
          <p:spPr>
            <a:xfrm>
              <a:off x="2470230" y="3597582"/>
              <a:ext cx="1406988" cy="935394"/>
            </a:xfrm>
            <a:prstGeom prst="rect">
              <a:avLst/>
            </a:prstGeom>
          </p:spPr>
        </p:pic>
      </p:grpSp>
      <p:grpSp>
        <p:nvGrpSpPr>
          <p:cNvPr id="65" name="Group 64"/>
          <p:cNvGrpSpPr>
            <a:grpSpLocks noChangeAspect="1"/>
          </p:cNvGrpSpPr>
          <p:nvPr/>
        </p:nvGrpSpPr>
        <p:grpSpPr>
          <a:xfrm>
            <a:off x="1185831" y="3169693"/>
            <a:ext cx="1325885" cy="1325880"/>
            <a:chOff x="150091" y="3177557"/>
            <a:chExt cx="1775448" cy="1775441"/>
          </a:xfrm>
        </p:grpSpPr>
        <p:sp>
          <p:nvSpPr>
            <p:cNvPr id="66" name="Oval 65"/>
            <p:cNvSpPr/>
            <p:nvPr/>
          </p:nvSpPr>
          <p:spPr>
            <a:xfrm>
              <a:off x="150091" y="3177557"/>
              <a:ext cx="1775448" cy="1775441"/>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67" name="Picture 66"/>
            <p:cNvPicPr>
              <a:picLocks noChangeAspect="1"/>
            </p:cNvPicPr>
            <p:nvPr/>
          </p:nvPicPr>
          <p:blipFill>
            <a:blip r:embed="rId6"/>
            <a:stretch>
              <a:fillRect/>
            </a:stretch>
          </p:blipFill>
          <p:spPr>
            <a:xfrm>
              <a:off x="270541" y="3484207"/>
              <a:ext cx="1534545" cy="1162145"/>
            </a:xfrm>
            <a:prstGeom prst="rect">
              <a:avLst/>
            </a:prstGeom>
          </p:spPr>
        </p:pic>
      </p:grpSp>
      <p:grpSp>
        <p:nvGrpSpPr>
          <p:cNvPr id="68" name="Group 67"/>
          <p:cNvGrpSpPr/>
          <p:nvPr/>
        </p:nvGrpSpPr>
        <p:grpSpPr>
          <a:xfrm>
            <a:off x="275683" y="1170379"/>
            <a:ext cx="8572316" cy="519007"/>
            <a:chOff x="275683" y="1170379"/>
            <a:chExt cx="8572316" cy="519007"/>
          </a:xfrm>
        </p:grpSpPr>
        <p:sp>
          <p:nvSpPr>
            <p:cNvPr id="69" name="Round Same Side Corner Rectangle 68"/>
            <p:cNvSpPr/>
            <p:nvPr/>
          </p:nvSpPr>
          <p:spPr>
            <a:xfrm>
              <a:off x="275683" y="1170379"/>
              <a:ext cx="8572316" cy="519007"/>
            </a:xfrm>
            <a:prstGeom prst="round2SameRect">
              <a:avLst/>
            </a:prstGeom>
            <a:solidFill>
              <a:srgbClr val="B8CE9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TextBox 69"/>
            <p:cNvSpPr txBox="1"/>
            <p:nvPr/>
          </p:nvSpPr>
          <p:spPr>
            <a:xfrm>
              <a:off x="275683" y="1214439"/>
              <a:ext cx="8572316" cy="430887"/>
            </a:xfrm>
            <a:prstGeom prst="rect">
              <a:avLst/>
            </a:prstGeom>
            <a:solidFill>
              <a:srgbClr val="B8CE91"/>
            </a:solidFill>
            <a:ln>
              <a:noFill/>
            </a:ln>
          </p:spPr>
          <p:txBody>
            <a:bodyPr wrap="square" rtlCol="0">
              <a:spAutoFit/>
            </a:bodyPr>
            <a:lstStyle/>
            <a:p>
              <a:pPr algn="ctr"/>
              <a:r>
                <a:rPr lang="en-US" sz="2200" b="1" cap="small" dirty="0" smtClean="0">
                  <a:solidFill>
                    <a:srgbClr val="FFFFFF"/>
                  </a:solidFill>
                  <a:cs typeface="Tahoma"/>
                </a:rPr>
                <a:t>Preparedness</a:t>
              </a:r>
              <a:endParaRPr lang="en-US" sz="2200" b="1" cap="small" dirty="0">
                <a:solidFill>
                  <a:srgbClr val="FFFFFF"/>
                </a:solidFill>
                <a:cs typeface="Tahoma"/>
              </a:endParaRPr>
            </a:p>
          </p:txBody>
        </p:sp>
      </p:grpSp>
      <p:grpSp>
        <p:nvGrpSpPr>
          <p:cNvPr id="71" name="Group 70"/>
          <p:cNvGrpSpPr/>
          <p:nvPr/>
        </p:nvGrpSpPr>
        <p:grpSpPr>
          <a:xfrm>
            <a:off x="2933783" y="1968878"/>
            <a:ext cx="3385914" cy="827432"/>
            <a:chOff x="2633886" y="2280034"/>
            <a:chExt cx="3385914" cy="827432"/>
          </a:xfrm>
        </p:grpSpPr>
        <p:sp>
          <p:nvSpPr>
            <p:cNvPr id="72" name="Rectangle 71"/>
            <p:cNvSpPr/>
            <p:nvPr/>
          </p:nvSpPr>
          <p:spPr>
            <a:xfrm>
              <a:off x="3566668" y="2539862"/>
              <a:ext cx="2453132" cy="307777"/>
            </a:xfrm>
            <a:prstGeom prst="rect">
              <a:avLst/>
            </a:prstGeom>
            <a:ln>
              <a:noFill/>
            </a:ln>
          </p:spPr>
          <p:txBody>
            <a:bodyPr wrap="square">
              <a:spAutoFit/>
            </a:bodyPr>
            <a:lstStyle/>
            <a:p>
              <a:r>
                <a:rPr lang="en-US" sz="1400" b="1" cap="small" dirty="0" smtClean="0">
                  <a:solidFill>
                    <a:srgbClr val="36496A"/>
                  </a:solidFill>
                  <a:cs typeface="Tahoma"/>
                </a:rPr>
                <a:t>Perform Training and Exercises</a:t>
              </a:r>
              <a:endParaRPr lang="en-US" sz="1400" b="1" cap="small" dirty="0">
                <a:solidFill>
                  <a:srgbClr val="36496A"/>
                </a:solidFill>
                <a:cs typeface="Tahoma"/>
              </a:endParaRPr>
            </a:p>
          </p:txBody>
        </p:sp>
        <p:grpSp>
          <p:nvGrpSpPr>
            <p:cNvPr id="73" name="Group 72"/>
            <p:cNvGrpSpPr/>
            <p:nvPr/>
          </p:nvGrpSpPr>
          <p:grpSpPr>
            <a:xfrm>
              <a:off x="2633886" y="2280034"/>
              <a:ext cx="827435" cy="827432"/>
              <a:chOff x="7521794" y="2755422"/>
              <a:chExt cx="1326205" cy="1326200"/>
            </a:xfrm>
          </p:grpSpPr>
          <p:sp>
            <p:nvSpPr>
              <p:cNvPr id="74" name="Oval 73"/>
              <p:cNvSpPr/>
              <p:nvPr/>
            </p:nvSpPr>
            <p:spPr>
              <a:xfrm>
                <a:off x="7521794" y="2755422"/>
                <a:ext cx="1326205" cy="1326200"/>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75" name="Picture 74"/>
              <p:cNvPicPr>
                <a:picLocks noChangeAspect="1"/>
              </p:cNvPicPr>
              <p:nvPr/>
            </p:nvPicPr>
            <p:blipFill>
              <a:blip r:embed="rId7"/>
              <a:stretch>
                <a:fillRect/>
              </a:stretch>
            </p:blipFill>
            <p:spPr>
              <a:xfrm>
                <a:off x="7727696" y="3043872"/>
                <a:ext cx="914400" cy="749300"/>
              </a:xfrm>
              <a:prstGeom prst="rect">
                <a:avLst/>
              </a:prstGeom>
            </p:spPr>
          </p:pic>
        </p:grpSp>
      </p:grpSp>
      <p:cxnSp>
        <p:nvCxnSpPr>
          <p:cNvPr id="76" name="Straight Arrow Connector 75"/>
          <p:cNvCxnSpPr/>
          <p:nvPr/>
        </p:nvCxnSpPr>
        <p:spPr>
          <a:xfrm flipH="1">
            <a:off x="383274" y="2382594"/>
            <a:ext cx="235992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6400801" y="2382594"/>
            <a:ext cx="235992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676401" y="5551787"/>
            <a:ext cx="5791200" cy="307777"/>
          </a:xfrm>
          <a:prstGeom prst="rect">
            <a:avLst/>
          </a:prstGeom>
        </p:spPr>
        <p:txBody>
          <a:bodyPr wrap="square">
            <a:spAutoFit/>
          </a:bodyPr>
          <a:lstStyle/>
          <a:p>
            <a:pPr lvl="0" algn="ctr"/>
            <a:r>
              <a:rPr lang="en-US" sz="1400" b="1" cap="small" dirty="0" smtClean="0">
                <a:solidFill>
                  <a:srgbClr val="2F4767"/>
                </a:solidFill>
              </a:rPr>
              <a:t>Stakeholder Engagement </a:t>
            </a:r>
            <a:r>
              <a:rPr lang="en-US" sz="1400" b="1" cap="small" dirty="0">
                <a:solidFill>
                  <a:srgbClr val="2F4767"/>
                </a:solidFill>
              </a:rPr>
              <a:t>with </a:t>
            </a:r>
            <a:r>
              <a:rPr lang="en-US" sz="1400" b="1" cap="small" dirty="0" smtClean="0">
                <a:solidFill>
                  <a:srgbClr val="2F4767"/>
                </a:solidFill>
              </a:rPr>
              <a:t>Governments, </a:t>
            </a:r>
            <a:r>
              <a:rPr lang="en-US" sz="1400" b="1" cap="small" dirty="0">
                <a:solidFill>
                  <a:srgbClr val="2F4767"/>
                </a:solidFill>
              </a:rPr>
              <a:t>Communities, and </a:t>
            </a:r>
            <a:r>
              <a:rPr lang="en-US" sz="1400" b="1" cap="small" dirty="0" smtClean="0">
                <a:solidFill>
                  <a:srgbClr val="2F4767"/>
                </a:solidFill>
              </a:rPr>
              <a:t>Industry </a:t>
            </a:r>
            <a:endParaRPr lang="en-US" sz="1400" b="1" cap="small" dirty="0">
              <a:solidFill>
                <a:srgbClr val="2F4767"/>
              </a:solidFill>
            </a:endParaRPr>
          </a:p>
        </p:txBody>
      </p:sp>
      <p:cxnSp>
        <p:nvCxnSpPr>
          <p:cNvPr id="79" name="Straight Arrow Connector 78"/>
          <p:cNvCxnSpPr/>
          <p:nvPr/>
        </p:nvCxnSpPr>
        <p:spPr>
          <a:xfrm flipH="1">
            <a:off x="383274" y="5702747"/>
            <a:ext cx="148830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1033272" y="4605270"/>
            <a:ext cx="1627632" cy="523220"/>
          </a:xfrm>
          <a:prstGeom prst="rect">
            <a:avLst/>
          </a:prstGeom>
          <a:ln>
            <a:noFill/>
          </a:ln>
        </p:spPr>
        <p:txBody>
          <a:bodyPr wrap="square">
            <a:spAutoFit/>
          </a:bodyPr>
          <a:lstStyle/>
          <a:p>
            <a:pPr algn="ctr"/>
            <a:r>
              <a:rPr lang="en-US" sz="1400" b="1" cap="small" dirty="0" smtClean="0">
                <a:solidFill>
                  <a:srgbClr val="36496A"/>
                </a:solidFill>
                <a:cs typeface="Tahoma"/>
              </a:rPr>
              <a:t>Identify Potential Events</a:t>
            </a:r>
            <a:endParaRPr lang="en-US" sz="1400" b="1" cap="small" dirty="0">
              <a:solidFill>
                <a:srgbClr val="36496A"/>
              </a:solidFill>
              <a:cs typeface="Tahoma"/>
            </a:endParaRPr>
          </a:p>
        </p:txBody>
      </p:sp>
      <p:sp>
        <p:nvSpPr>
          <p:cNvPr id="81" name="Rectangle 80"/>
          <p:cNvSpPr/>
          <p:nvPr/>
        </p:nvSpPr>
        <p:spPr>
          <a:xfrm>
            <a:off x="2849880" y="4605270"/>
            <a:ext cx="1627632" cy="427169"/>
          </a:xfrm>
          <a:prstGeom prst="rect">
            <a:avLst/>
          </a:prstGeom>
          <a:ln>
            <a:noFill/>
          </a:ln>
        </p:spPr>
        <p:txBody>
          <a:bodyPr wrap="square">
            <a:spAutoFit/>
          </a:bodyPr>
          <a:lstStyle/>
          <a:p>
            <a:pPr algn="ctr"/>
            <a:r>
              <a:rPr lang="en-US" sz="1400" b="1" cap="small" dirty="0" smtClean="0">
                <a:solidFill>
                  <a:srgbClr val="36496A"/>
                </a:solidFill>
                <a:cs typeface="Tahoma"/>
              </a:rPr>
              <a:t>Plan Scenarios</a:t>
            </a:r>
            <a:endParaRPr lang="en-US" sz="1400" b="1" cap="small" dirty="0">
              <a:solidFill>
                <a:srgbClr val="36496A"/>
              </a:solidFill>
              <a:cs typeface="Tahoma"/>
            </a:endParaRPr>
          </a:p>
        </p:txBody>
      </p:sp>
      <p:sp>
        <p:nvSpPr>
          <p:cNvPr id="82" name="Rectangle 81"/>
          <p:cNvSpPr/>
          <p:nvPr/>
        </p:nvSpPr>
        <p:spPr>
          <a:xfrm>
            <a:off x="4666488" y="4605270"/>
            <a:ext cx="1627632" cy="523220"/>
          </a:xfrm>
          <a:prstGeom prst="rect">
            <a:avLst/>
          </a:prstGeom>
          <a:ln>
            <a:noFill/>
          </a:ln>
        </p:spPr>
        <p:txBody>
          <a:bodyPr wrap="square">
            <a:spAutoFit/>
          </a:bodyPr>
          <a:lstStyle/>
          <a:p>
            <a:pPr algn="ctr"/>
            <a:r>
              <a:rPr lang="en-US" sz="1400" b="1" cap="small" dirty="0" smtClean="0">
                <a:solidFill>
                  <a:srgbClr val="36496A"/>
                </a:solidFill>
                <a:cs typeface="Tahoma"/>
              </a:rPr>
              <a:t>Develop Response Strategies</a:t>
            </a:r>
            <a:endParaRPr lang="en-US" sz="1400" b="1" cap="small" dirty="0">
              <a:solidFill>
                <a:srgbClr val="36496A"/>
              </a:solidFill>
              <a:cs typeface="Tahoma"/>
            </a:endParaRPr>
          </a:p>
        </p:txBody>
      </p:sp>
      <p:sp>
        <p:nvSpPr>
          <p:cNvPr id="84" name="Rectangle 83"/>
          <p:cNvSpPr/>
          <p:nvPr/>
        </p:nvSpPr>
        <p:spPr>
          <a:xfrm>
            <a:off x="6483096" y="4608241"/>
            <a:ext cx="1627632" cy="307777"/>
          </a:xfrm>
          <a:prstGeom prst="rect">
            <a:avLst/>
          </a:prstGeom>
          <a:ln>
            <a:noFill/>
          </a:ln>
        </p:spPr>
        <p:txBody>
          <a:bodyPr wrap="square">
            <a:spAutoFit/>
          </a:bodyPr>
          <a:lstStyle/>
          <a:p>
            <a:pPr algn="ctr"/>
            <a:r>
              <a:rPr lang="en-US" sz="1400" b="1" cap="small" dirty="0" smtClean="0">
                <a:solidFill>
                  <a:srgbClr val="36496A"/>
                </a:solidFill>
                <a:cs typeface="Tahoma"/>
              </a:rPr>
              <a:t>Provision Resources</a:t>
            </a:r>
            <a:endParaRPr lang="en-US" sz="1400" b="1" cap="small" dirty="0">
              <a:solidFill>
                <a:srgbClr val="36496A"/>
              </a:solidFill>
              <a:cs typeface="Tahoma"/>
            </a:endParaRPr>
          </a:p>
        </p:txBody>
      </p:sp>
      <p:sp>
        <p:nvSpPr>
          <p:cNvPr id="85" name="Right Arrow 84"/>
          <p:cNvSpPr/>
          <p:nvPr/>
        </p:nvSpPr>
        <p:spPr>
          <a:xfrm>
            <a:off x="2595373" y="3642292"/>
            <a:ext cx="304800"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6" name="Right Arrow 85"/>
          <p:cNvSpPr/>
          <p:nvPr/>
        </p:nvSpPr>
        <p:spPr>
          <a:xfrm>
            <a:off x="4406902" y="3642292"/>
            <a:ext cx="304800"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7" name="Right Arrow 86"/>
          <p:cNvSpPr/>
          <p:nvPr/>
        </p:nvSpPr>
        <p:spPr>
          <a:xfrm>
            <a:off x="6218430" y="3642292"/>
            <a:ext cx="304800"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8" name="Straight Arrow Connector 87"/>
          <p:cNvCxnSpPr/>
          <p:nvPr/>
        </p:nvCxnSpPr>
        <p:spPr>
          <a:xfrm>
            <a:off x="7272422" y="5708967"/>
            <a:ext cx="1488305"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844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324273" y="1014422"/>
            <a:ext cx="2349839" cy="585214"/>
            <a:chOff x="469561" y="3278876"/>
            <a:chExt cx="2349839" cy="585214"/>
          </a:xfrm>
        </p:grpSpPr>
        <p:grpSp>
          <p:nvGrpSpPr>
            <p:cNvPr id="11" name="Group 10"/>
            <p:cNvGrpSpPr/>
            <p:nvPr/>
          </p:nvGrpSpPr>
          <p:grpSpPr>
            <a:xfrm>
              <a:off x="1208128" y="3362925"/>
              <a:ext cx="417118" cy="417117"/>
              <a:chOff x="2087210" y="2755422"/>
              <a:chExt cx="1326205" cy="1326200"/>
            </a:xfrm>
          </p:grpSpPr>
          <p:sp>
            <p:nvSpPr>
              <p:cNvPr id="25" name="Oval 24"/>
              <p:cNvSpPr/>
              <p:nvPr/>
            </p:nvSpPr>
            <p:spPr>
              <a:xfrm>
                <a:off x="2087210" y="2755422"/>
                <a:ext cx="1326205" cy="1326200"/>
              </a:xfrm>
              <a:prstGeom prst="ellipse">
                <a:avLst/>
              </a:prstGeom>
              <a:solidFill>
                <a:schemeClr val="bg1"/>
              </a:solidFill>
              <a:ln w="1905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11" y="3109765"/>
                <a:ext cx="914400" cy="617515"/>
              </a:xfrm>
              <a:prstGeom prst="rect">
                <a:avLst/>
              </a:prstGeom>
            </p:spPr>
          </p:pic>
        </p:grpSp>
        <p:grpSp>
          <p:nvGrpSpPr>
            <p:cNvPr id="12" name="Group 11"/>
            <p:cNvGrpSpPr/>
            <p:nvPr/>
          </p:nvGrpSpPr>
          <p:grpSpPr>
            <a:xfrm>
              <a:off x="1777730" y="3362925"/>
              <a:ext cx="417118" cy="417117"/>
              <a:chOff x="3898738" y="2755422"/>
              <a:chExt cx="1326205" cy="1326200"/>
            </a:xfrm>
          </p:grpSpPr>
          <p:sp>
            <p:nvSpPr>
              <p:cNvPr id="23" name="Oval 22"/>
              <p:cNvSpPr/>
              <p:nvPr/>
            </p:nvSpPr>
            <p:spPr>
              <a:xfrm>
                <a:off x="3898738" y="2755422"/>
                <a:ext cx="1326205" cy="1326200"/>
              </a:xfrm>
              <a:prstGeom prst="ellipse">
                <a:avLst/>
              </a:prstGeom>
              <a:solidFill>
                <a:schemeClr val="bg1"/>
              </a:solidFill>
              <a:ln w="1905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217" y="2989690"/>
                <a:ext cx="643247" cy="857661"/>
              </a:xfrm>
              <a:prstGeom prst="rect">
                <a:avLst/>
              </a:prstGeom>
            </p:spPr>
          </p:pic>
        </p:grpSp>
        <p:sp>
          <p:nvSpPr>
            <p:cNvPr id="13" name="Right Arrow 12"/>
            <p:cNvSpPr/>
            <p:nvPr/>
          </p:nvSpPr>
          <p:spPr>
            <a:xfrm>
              <a:off x="1081955" y="3511567"/>
              <a:ext cx="95866" cy="119832"/>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ight Arrow 13"/>
            <p:cNvSpPr/>
            <p:nvPr/>
          </p:nvSpPr>
          <p:spPr>
            <a:xfrm>
              <a:off x="1651718" y="3511567"/>
              <a:ext cx="95866" cy="119832"/>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p:nvPr/>
          </p:nvSpPr>
          <p:spPr>
            <a:xfrm>
              <a:off x="2221480" y="3511567"/>
              <a:ext cx="95866" cy="119832"/>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6" name="Group 15"/>
            <p:cNvGrpSpPr/>
            <p:nvPr/>
          </p:nvGrpSpPr>
          <p:grpSpPr>
            <a:xfrm>
              <a:off x="2347333" y="3362925"/>
              <a:ext cx="417118" cy="417117"/>
              <a:chOff x="6618572" y="3169692"/>
              <a:chExt cx="1326205" cy="1326200"/>
            </a:xfrm>
          </p:grpSpPr>
          <p:sp>
            <p:nvSpPr>
              <p:cNvPr id="21" name="Oval 20"/>
              <p:cNvSpPr/>
              <p:nvPr/>
            </p:nvSpPr>
            <p:spPr>
              <a:xfrm>
                <a:off x="6618572" y="3169692"/>
                <a:ext cx="1326205" cy="1326200"/>
              </a:xfrm>
              <a:prstGeom prst="ellipse">
                <a:avLst/>
              </a:prstGeom>
              <a:solidFill>
                <a:schemeClr val="bg1"/>
              </a:solidFill>
              <a:ln w="1905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006" y="3427214"/>
                <a:ext cx="761999" cy="811156"/>
              </a:xfrm>
              <a:prstGeom prst="rect">
                <a:avLst/>
              </a:prstGeom>
            </p:spPr>
          </p:pic>
        </p:grpSp>
        <p:sp>
          <p:nvSpPr>
            <p:cNvPr id="17" name="Rectangle 16"/>
            <p:cNvSpPr/>
            <p:nvPr/>
          </p:nvSpPr>
          <p:spPr>
            <a:xfrm>
              <a:off x="1081955" y="3333273"/>
              <a:ext cx="1737445"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 name="Group 17"/>
            <p:cNvGrpSpPr/>
            <p:nvPr/>
          </p:nvGrpSpPr>
          <p:grpSpPr>
            <a:xfrm>
              <a:off x="469561" y="3278876"/>
              <a:ext cx="585216" cy="585214"/>
              <a:chOff x="469561" y="3278876"/>
              <a:chExt cx="585216" cy="585214"/>
            </a:xfrm>
          </p:grpSpPr>
          <p:sp>
            <p:nvSpPr>
              <p:cNvPr id="19" name="Oval 18"/>
              <p:cNvSpPr/>
              <p:nvPr/>
            </p:nvSpPr>
            <p:spPr>
              <a:xfrm>
                <a:off x="469561" y="3278876"/>
                <a:ext cx="585216" cy="585214"/>
              </a:xfrm>
              <a:prstGeom prst="ellipse">
                <a:avLst/>
              </a:prstGeom>
              <a:solidFill>
                <a:schemeClr val="bg1"/>
              </a:solidFill>
              <a:ln w="28575"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20" name="Picture 19"/>
              <p:cNvPicPr>
                <a:picLocks noChangeAspect="1"/>
              </p:cNvPicPr>
              <p:nvPr/>
            </p:nvPicPr>
            <p:blipFill>
              <a:blip r:embed="rId6"/>
              <a:stretch>
                <a:fillRect/>
              </a:stretch>
            </p:blipFill>
            <p:spPr>
              <a:xfrm>
                <a:off x="504614" y="3381121"/>
                <a:ext cx="505812" cy="383063"/>
              </a:xfrm>
              <a:prstGeom prst="rect">
                <a:avLst/>
              </a:prstGeom>
            </p:spPr>
          </p:pic>
        </p:grpSp>
      </p:grpSp>
      <p:sp>
        <p:nvSpPr>
          <p:cNvPr id="43" name="Rectangle 42"/>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Identify </a:t>
            </a:r>
            <a:r>
              <a:rPr lang="en-US" sz="3200" cap="small" dirty="0" smtClean="0">
                <a:solidFill>
                  <a:srgbClr val="2F4767"/>
                </a:solidFill>
                <a:cs typeface="Tahoma"/>
              </a:rPr>
              <a:t>Potential Events</a:t>
            </a:r>
            <a:endParaRPr lang="en-US" sz="3200" cap="small" dirty="0">
              <a:solidFill>
                <a:srgbClr val="2F4767"/>
              </a:solidFill>
              <a:cs typeface="Tahoma"/>
            </a:endParaRPr>
          </a:p>
        </p:txBody>
      </p:sp>
      <p:sp>
        <p:nvSpPr>
          <p:cNvPr id="39" name="TextBox 38"/>
          <p:cNvSpPr txBox="1"/>
          <p:nvPr/>
        </p:nvSpPr>
        <p:spPr>
          <a:xfrm>
            <a:off x="-24993"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Preparedness: Identify Potential Events</a:t>
            </a:r>
          </a:p>
        </p:txBody>
      </p:sp>
      <p:sp>
        <p:nvSpPr>
          <p:cNvPr id="2" name="Text Placeholder 1"/>
          <p:cNvSpPr>
            <a:spLocks noGrp="1"/>
          </p:cNvSpPr>
          <p:nvPr>
            <p:ph type="body" sz="quarter" idx="11"/>
          </p:nvPr>
        </p:nvSpPr>
        <p:spPr>
          <a:xfrm>
            <a:off x="381001" y="2479612"/>
            <a:ext cx="3870158" cy="595312"/>
          </a:xfrm>
        </p:spPr>
        <p:txBody>
          <a:bodyPr/>
          <a:lstStyle/>
          <a:p>
            <a:pPr marL="0" lvl="0" indent="0">
              <a:spcBef>
                <a:spcPts val="0"/>
              </a:spcBef>
            </a:pPr>
            <a:r>
              <a:rPr lang="en-US" dirty="0"/>
              <a:t>Responders identify potential events and their likelihood for the specific site, up to and including the credible worst case.</a:t>
            </a:r>
          </a:p>
          <a:p>
            <a:endParaRPr lang="en-US" dirty="0"/>
          </a:p>
        </p:txBody>
      </p:sp>
      <p:sp>
        <p:nvSpPr>
          <p:cNvPr id="3" name="Text Placeholder 2"/>
          <p:cNvSpPr>
            <a:spLocks noGrp="1"/>
          </p:cNvSpPr>
          <p:nvPr>
            <p:ph type="body" sz="quarter" idx="12"/>
          </p:nvPr>
        </p:nvSpPr>
        <p:spPr/>
        <p:txBody>
          <a:bodyPr/>
          <a:lstStyle/>
          <a:p>
            <a:pPr lvl="0">
              <a:spcBef>
                <a:spcPts val="0"/>
              </a:spcBef>
            </a:pPr>
            <a:r>
              <a:rPr lang="en-US" dirty="0">
                <a:solidFill>
                  <a:prstClr val="white"/>
                </a:solidFill>
              </a:rPr>
              <a:t>Identify Potential Events:</a:t>
            </a:r>
          </a:p>
        </p:txBody>
      </p:sp>
      <p:sp>
        <p:nvSpPr>
          <p:cNvPr id="4" name="Text Placeholder 3"/>
          <p:cNvSpPr>
            <a:spLocks noGrp="1"/>
          </p:cNvSpPr>
          <p:nvPr>
            <p:ph type="body" sz="quarter" idx="13"/>
          </p:nvPr>
        </p:nvSpPr>
        <p:spPr>
          <a:xfrm>
            <a:off x="4692840" y="2479612"/>
            <a:ext cx="3715898" cy="595312"/>
          </a:xfrm>
        </p:spPr>
        <p:txBody>
          <a:bodyPr/>
          <a:lstStyle/>
          <a:p>
            <a:pPr marL="0" lvl="0" indent="0">
              <a:spcBef>
                <a:spcPts val="0"/>
              </a:spcBef>
            </a:pPr>
            <a:r>
              <a:rPr lang="en-US" dirty="0"/>
              <a:t>Through the identification of potential events, responders may identify and implement further prevention measures that will reduce the chance of spills.</a:t>
            </a:r>
          </a:p>
          <a:p>
            <a:endParaRPr lang="en-US" dirty="0"/>
          </a:p>
        </p:txBody>
      </p:sp>
      <p:sp>
        <p:nvSpPr>
          <p:cNvPr id="6" name="Text Placeholder 5"/>
          <p:cNvSpPr>
            <a:spLocks noGrp="1"/>
          </p:cNvSpPr>
          <p:nvPr>
            <p:ph type="body" sz="quarter" idx="14"/>
          </p:nvPr>
        </p:nvSpPr>
        <p:spPr/>
        <p:txBody>
          <a:bodyPr/>
          <a:lstStyle/>
          <a:p>
            <a:pPr lvl="0">
              <a:spcBef>
                <a:spcPts val="0"/>
              </a:spcBef>
            </a:pPr>
            <a:r>
              <a:rPr lang="en-US" dirty="0">
                <a:solidFill>
                  <a:srgbClr val="FFFFFF"/>
                </a:solidFill>
              </a:rPr>
              <a:t>Improve Prevention:</a:t>
            </a:r>
          </a:p>
        </p:txBody>
      </p:sp>
      <p:sp>
        <p:nvSpPr>
          <p:cNvPr id="63" name="Rectangle 62"/>
          <p:cNvSpPr/>
          <p:nvPr/>
        </p:nvSpPr>
        <p:spPr>
          <a:xfrm>
            <a:off x="375369" y="1484988"/>
            <a:ext cx="8229600" cy="369332"/>
          </a:xfrm>
          <a:prstGeom prst="rect">
            <a:avLst/>
          </a:prstGeom>
        </p:spPr>
        <p:txBody>
          <a:bodyPr wrap="square">
            <a:spAutoFit/>
          </a:bodyPr>
          <a:lstStyle/>
          <a:p>
            <a:r>
              <a:rPr lang="en-US" cap="small" dirty="0">
                <a:solidFill>
                  <a:srgbClr val="2F4767"/>
                </a:solidFill>
              </a:rPr>
              <a:t>Responders define potential oil spill risks.</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7053" y="1001507"/>
            <a:ext cx="2371186" cy="621751"/>
          </a:xfrm>
          <a:prstGeom prst="rect">
            <a:avLst/>
          </a:prstGeom>
        </p:spPr>
      </p:pic>
    </p:spTree>
    <p:extLst>
      <p:ext uri="{BB962C8B-B14F-4D97-AF65-F5344CB8AC3E}">
        <p14:creationId xmlns:p14="http://schemas.microsoft.com/office/powerpoint/2010/main" val="299444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Plan Scenarios</a:t>
            </a:r>
          </a:p>
        </p:txBody>
      </p:sp>
      <p:sp>
        <p:nvSpPr>
          <p:cNvPr id="39" name="TextBox 38"/>
          <p:cNvSpPr txBox="1"/>
          <p:nvPr/>
        </p:nvSpPr>
        <p:spPr>
          <a:xfrm>
            <a:off x="-24993"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Preparedness: Plan Scenarios</a:t>
            </a:r>
          </a:p>
        </p:txBody>
      </p:sp>
      <p:sp>
        <p:nvSpPr>
          <p:cNvPr id="2" name="Text Placeholder 1"/>
          <p:cNvSpPr>
            <a:spLocks noGrp="1"/>
          </p:cNvSpPr>
          <p:nvPr>
            <p:ph type="body" sz="quarter" idx="11"/>
          </p:nvPr>
        </p:nvSpPr>
        <p:spPr/>
        <p:txBody>
          <a:bodyPr/>
          <a:lstStyle/>
          <a:p>
            <a:pPr marL="0" lvl="0" indent="0">
              <a:spcBef>
                <a:spcPts val="0"/>
              </a:spcBef>
            </a:pPr>
            <a:r>
              <a:rPr lang="en-US" dirty="0"/>
              <a:t>Responders select </a:t>
            </a:r>
            <a:r>
              <a:rPr lang="en-US" dirty="0" smtClean="0"/>
              <a:t>the </a:t>
            </a:r>
            <a:r>
              <a:rPr lang="en-US" dirty="0"/>
              <a:t>events that encompass the full range of impact and response challenges for the specific </a:t>
            </a:r>
            <a:r>
              <a:rPr lang="en-US" dirty="0" smtClean="0"/>
              <a:t>site</a:t>
            </a:r>
            <a:r>
              <a:rPr lang="en-US" dirty="0"/>
              <a:t> </a:t>
            </a:r>
            <a:r>
              <a:rPr lang="en-US" dirty="0" smtClean="0"/>
              <a:t>in order to develop planning scenarios. </a:t>
            </a:r>
            <a:endParaRPr lang="en-US" dirty="0"/>
          </a:p>
        </p:txBody>
      </p:sp>
      <p:sp>
        <p:nvSpPr>
          <p:cNvPr id="3" name="Text Placeholder 2"/>
          <p:cNvSpPr>
            <a:spLocks noGrp="1"/>
          </p:cNvSpPr>
          <p:nvPr>
            <p:ph type="body" sz="quarter" idx="12"/>
          </p:nvPr>
        </p:nvSpPr>
        <p:spPr/>
        <p:txBody>
          <a:bodyPr/>
          <a:lstStyle/>
          <a:p>
            <a:pPr lvl="0">
              <a:spcBef>
                <a:spcPts val="0"/>
              </a:spcBef>
            </a:pPr>
            <a:r>
              <a:rPr lang="en-US" dirty="0" smtClean="0">
                <a:solidFill>
                  <a:prstClr val="white"/>
                </a:solidFill>
              </a:rPr>
              <a:t>Planning </a:t>
            </a:r>
            <a:r>
              <a:rPr lang="en-US" dirty="0">
                <a:solidFill>
                  <a:prstClr val="white"/>
                </a:solidFill>
              </a:rPr>
              <a:t>Scenarios:</a:t>
            </a:r>
          </a:p>
        </p:txBody>
      </p:sp>
      <p:sp>
        <p:nvSpPr>
          <p:cNvPr id="4" name="Text Placeholder 3"/>
          <p:cNvSpPr>
            <a:spLocks noGrp="1"/>
          </p:cNvSpPr>
          <p:nvPr>
            <p:ph type="body" sz="quarter" idx="13"/>
          </p:nvPr>
        </p:nvSpPr>
        <p:spPr/>
        <p:txBody>
          <a:bodyPr/>
          <a:lstStyle/>
          <a:p>
            <a:pPr marL="0" lvl="0" indent="0">
              <a:spcBef>
                <a:spcPts val="0"/>
              </a:spcBef>
            </a:pPr>
            <a:r>
              <a:rPr lang="en-US" dirty="0"/>
              <a:t>Each </a:t>
            </a:r>
            <a:r>
              <a:rPr lang="en-US" dirty="0" smtClean="0"/>
              <a:t>planning </a:t>
            </a:r>
            <a:r>
              <a:rPr lang="en-US" dirty="0"/>
              <a:t>scenario includes: </a:t>
            </a:r>
          </a:p>
          <a:p>
            <a:pPr marL="285750" lvl="0" indent="-285750">
              <a:spcBef>
                <a:spcPts val="0"/>
              </a:spcBef>
              <a:buFont typeface="Arial"/>
              <a:buChar char="•"/>
            </a:pPr>
            <a:r>
              <a:rPr lang="en-US" dirty="0"/>
              <a:t>Event</a:t>
            </a:r>
          </a:p>
          <a:p>
            <a:pPr marL="285750" lvl="0" indent="-285750">
              <a:spcBef>
                <a:spcPts val="0"/>
              </a:spcBef>
              <a:buFont typeface="Arial"/>
              <a:buChar char="•"/>
            </a:pPr>
            <a:r>
              <a:rPr lang="en-US" dirty="0"/>
              <a:t>Oil </a:t>
            </a:r>
            <a:r>
              <a:rPr lang="en-US" dirty="0" smtClean="0"/>
              <a:t>type and volume</a:t>
            </a:r>
            <a:endParaRPr lang="en-US" dirty="0"/>
          </a:p>
          <a:p>
            <a:pPr marL="285750" lvl="0" indent="-285750">
              <a:spcBef>
                <a:spcPts val="0"/>
              </a:spcBef>
              <a:buFont typeface="Arial"/>
              <a:buChar char="•"/>
            </a:pPr>
            <a:r>
              <a:rPr lang="en-US" dirty="0"/>
              <a:t>Spill profile</a:t>
            </a:r>
          </a:p>
          <a:p>
            <a:pPr marL="285750" lvl="0" indent="-285750">
              <a:spcBef>
                <a:spcPts val="0"/>
              </a:spcBef>
              <a:buFont typeface="Arial"/>
              <a:buChar char="•"/>
            </a:pPr>
            <a:r>
              <a:rPr lang="en-US" dirty="0"/>
              <a:t>Predicted behavior of spill and fate of oil</a:t>
            </a:r>
          </a:p>
          <a:p>
            <a:pPr marL="285750" lvl="0" indent="-285750">
              <a:spcBef>
                <a:spcPts val="0"/>
              </a:spcBef>
              <a:buFont typeface="Arial"/>
              <a:buChar char="•"/>
            </a:pPr>
            <a:r>
              <a:rPr lang="en-US" dirty="0"/>
              <a:t>Impacted environments and communities</a:t>
            </a:r>
          </a:p>
          <a:p>
            <a:endParaRPr lang="en-US" dirty="0"/>
          </a:p>
        </p:txBody>
      </p:sp>
      <p:sp>
        <p:nvSpPr>
          <p:cNvPr id="5" name="Text Placeholder 4"/>
          <p:cNvSpPr>
            <a:spLocks noGrp="1"/>
          </p:cNvSpPr>
          <p:nvPr>
            <p:ph type="body" sz="quarter" idx="14"/>
          </p:nvPr>
        </p:nvSpPr>
        <p:spPr>
          <a:xfrm>
            <a:off x="4769039" y="2103138"/>
            <a:ext cx="3922713" cy="369332"/>
          </a:xfrm>
        </p:spPr>
        <p:txBody>
          <a:bodyPr/>
          <a:lstStyle/>
          <a:p>
            <a:pPr lvl="0">
              <a:spcBef>
                <a:spcPts val="0"/>
              </a:spcBef>
            </a:pPr>
            <a:r>
              <a:rPr lang="en-US" dirty="0">
                <a:solidFill>
                  <a:prstClr val="white"/>
                </a:solidFill>
              </a:rPr>
              <a:t>Scenario Characteristics:</a:t>
            </a:r>
          </a:p>
        </p:txBody>
      </p:sp>
      <p:sp>
        <p:nvSpPr>
          <p:cNvPr id="59" name="Rectangle 58"/>
          <p:cNvSpPr/>
          <p:nvPr/>
        </p:nvSpPr>
        <p:spPr>
          <a:xfrm>
            <a:off x="375369" y="1484988"/>
            <a:ext cx="8229600" cy="369332"/>
          </a:xfrm>
          <a:prstGeom prst="rect">
            <a:avLst/>
          </a:prstGeom>
        </p:spPr>
        <p:txBody>
          <a:bodyPr wrap="square">
            <a:spAutoFit/>
          </a:bodyPr>
          <a:lstStyle/>
          <a:p>
            <a:r>
              <a:rPr lang="en-US" cap="small" dirty="0">
                <a:solidFill>
                  <a:srgbClr val="2F4767"/>
                </a:solidFill>
              </a:rPr>
              <a:t>Using the identified events, responders define </a:t>
            </a:r>
            <a:r>
              <a:rPr lang="en-US" cap="small" dirty="0" smtClean="0">
                <a:solidFill>
                  <a:srgbClr val="2F4767"/>
                </a:solidFill>
              </a:rPr>
              <a:t>appropriate </a:t>
            </a:r>
            <a:r>
              <a:rPr lang="en-US" cap="small" dirty="0">
                <a:solidFill>
                  <a:srgbClr val="2F4767"/>
                </a:solidFill>
              </a:rPr>
              <a:t>spill </a:t>
            </a:r>
            <a:r>
              <a:rPr lang="en-US" cap="small" dirty="0" smtClean="0">
                <a:solidFill>
                  <a:srgbClr val="2F4767"/>
                </a:solidFill>
              </a:rPr>
              <a:t>planning scenarios</a:t>
            </a:r>
            <a:r>
              <a:rPr lang="en-US" cap="small" dirty="0">
                <a:solidFill>
                  <a:srgbClr val="2F4767"/>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337" y="999671"/>
            <a:ext cx="2419951" cy="621751"/>
          </a:xfrm>
          <a:prstGeom prst="rect">
            <a:avLst/>
          </a:prstGeom>
        </p:spPr>
      </p:pic>
    </p:spTree>
    <p:extLst>
      <p:ext uri="{BB962C8B-B14F-4D97-AF65-F5344CB8AC3E}">
        <p14:creationId xmlns:p14="http://schemas.microsoft.com/office/powerpoint/2010/main" val="2833484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vention-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2107565"/>
            <a:ext cx="5867400" cy="4400550"/>
          </a:xfrm>
          <a:prstGeom prst="rect">
            <a:avLst/>
          </a:prstGeom>
          <a:ln>
            <a:noFill/>
          </a:ln>
        </p:spPr>
      </p:pic>
      <p:sp>
        <p:nvSpPr>
          <p:cNvPr id="17" name="TextBox 16"/>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Preventing Oil Spills</a:t>
            </a:r>
          </a:p>
        </p:txBody>
      </p:sp>
      <p:sp>
        <p:nvSpPr>
          <p:cNvPr id="15" name="TextBox 14"/>
          <p:cNvSpPr txBox="1"/>
          <p:nvPr/>
        </p:nvSpPr>
        <p:spPr>
          <a:xfrm>
            <a:off x="228600" y="1097280"/>
            <a:ext cx="8686800" cy="769441"/>
          </a:xfrm>
          <a:prstGeom prst="rect">
            <a:avLst/>
          </a:prstGeom>
          <a:noFill/>
        </p:spPr>
        <p:txBody>
          <a:bodyPr wrap="square" rtlCol="0">
            <a:spAutoFit/>
          </a:bodyPr>
          <a:lstStyle/>
          <a:p>
            <a:pPr algn="ctr"/>
            <a:r>
              <a:rPr lang="en-US" sz="2200" cap="small" dirty="0" smtClean="0">
                <a:solidFill>
                  <a:srgbClr val="2F4767"/>
                </a:solidFill>
                <a:cs typeface="Tahoma"/>
              </a:rPr>
              <a:t>Our goal is to never have an oil spill, and the industry takes extensive precautions to prevent spills from occurring.</a:t>
            </a:r>
            <a:endParaRPr lang="en-US" sz="2200" dirty="0">
              <a:solidFill>
                <a:srgbClr val="2F4767"/>
              </a:solidFill>
              <a:cs typeface="Tahoma"/>
            </a:endParaRPr>
          </a:p>
        </p:txBody>
      </p:sp>
      <p:sp>
        <p:nvSpPr>
          <p:cNvPr id="12" name="Rectangle 11"/>
          <p:cNvSpPr/>
          <p:nvPr/>
        </p:nvSpPr>
        <p:spPr>
          <a:xfrm>
            <a:off x="44823" y="37355"/>
            <a:ext cx="576739"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6939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Develop Response Strategies</a:t>
            </a:r>
          </a:p>
        </p:txBody>
      </p:sp>
      <p:sp>
        <p:nvSpPr>
          <p:cNvPr id="19" name="TextBox 18"/>
          <p:cNvSpPr txBox="1"/>
          <p:nvPr/>
        </p:nvSpPr>
        <p:spPr>
          <a:xfrm>
            <a:off x="0" y="54864"/>
            <a:ext cx="9144000" cy="457200"/>
          </a:xfrm>
          <a:prstGeom prst="rect">
            <a:avLst/>
          </a:prstGeom>
          <a:noFill/>
        </p:spPr>
        <p:txBody>
          <a:bodyPr wrap="square" rtlCol="0">
            <a:spAutoFit/>
          </a:bodyPr>
          <a:lstStyle/>
          <a:p>
            <a:pPr lvl="0" algn="r"/>
            <a:r>
              <a:rPr lang="en-US" sz="2400" b="1" cap="small" dirty="0" smtClean="0">
                <a:solidFill>
                  <a:srgbClr val="36496A"/>
                </a:solidFill>
                <a:cs typeface="Tahoma"/>
              </a:rPr>
              <a:t>Preparedness: </a:t>
            </a:r>
            <a:r>
              <a:rPr lang="en-US" sz="2400" b="1" cap="small" dirty="0">
                <a:solidFill>
                  <a:srgbClr val="36496A"/>
                </a:solidFill>
                <a:cs typeface="Tahoma"/>
              </a:rPr>
              <a:t>Develop </a:t>
            </a:r>
            <a:r>
              <a:rPr lang="en-US" sz="2400" b="1" cap="small" dirty="0" smtClean="0">
                <a:solidFill>
                  <a:srgbClr val="36496A"/>
                </a:solidFill>
                <a:cs typeface="Tahoma"/>
              </a:rPr>
              <a:t>Response Strategies</a:t>
            </a:r>
            <a:endParaRPr lang="en-US" sz="2400" b="1" cap="small" dirty="0">
              <a:solidFill>
                <a:srgbClr val="36496A"/>
              </a:solidFill>
              <a:cs typeface="Tahoma"/>
            </a:endParaRPr>
          </a:p>
          <a:p>
            <a:pPr algn="r"/>
            <a:r>
              <a:rPr lang="en-US" sz="2200" b="1" cap="small" dirty="0" smtClean="0">
                <a:solidFill>
                  <a:srgbClr val="36496A"/>
                </a:solidFill>
                <a:latin typeface="Tahoma"/>
                <a:cs typeface="Tahoma"/>
              </a:rPr>
              <a:t>  </a:t>
            </a:r>
          </a:p>
        </p:txBody>
      </p:sp>
      <p:sp>
        <p:nvSpPr>
          <p:cNvPr id="2" name="Text Placeholder 1"/>
          <p:cNvSpPr>
            <a:spLocks noGrp="1"/>
          </p:cNvSpPr>
          <p:nvPr>
            <p:ph type="body" sz="quarter" idx="11"/>
          </p:nvPr>
        </p:nvSpPr>
        <p:spPr/>
        <p:txBody>
          <a:bodyPr/>
          <a:lstStyle/>
          <a:p>
            <a:pPr marL="0" lvl="0" indent="0">
              <a:spcBef>
                <a:spcPts val="0"/>
              </a:spcBef>
            </a:pPr>
            <a:r>
              <a:rPr lang="en-US" dirty="0"/>
              <a:t>Response strategies are developed for each </a:t>
            </a:r>
            <a:r>
              <a:rPr lang="en-US" dirty="0" smtClean="0"/>
              <a:t>planning </a:t>
            </a:r>
            <a:r>
              <a:rPr lang="en-US" dirty="0"/>
              <a:t>scenario and incorporate stakeholder engagement. Response strategies address the following questions:</a:t>
            </a:r>
          </a:p>
          <a:p>
            <a:pPr marL="285750" lvl="0" indent="-285750">
              <a:spcBef>
                <a:spcPts val="0"/>
              </a:spcBef>
              <a:buFont typeface="Arial"/>
              <a:buChar char="•"/>
            </a:pPr>
            <a:r>
              <a:rPr lang="en-US" dirty="0"/>
              <a:t>What techniques are needed?</a:t>
            </a:r>
          </a:p>
          <a:p>
            <a:pPr marL="285750" lvl="0" indent="-285750">
              <a:spcBef>
                <a:spcPts val="0"/>
              </a:spcBef>
              <a:buFont typeface="Arial"/>
              <a:buChar char="•"/>
            </a:pPr>
            <a:r>
              <a:rPr lang="en-US" dirty="0"/>
              <a:t>How much of each technique is needed?</a:t>
            </a:r>
          </a:p>
          <a:p>
            <a:pPr marL="285750" lvl="0" indent="-285750">
              <a:spcBef>
                <a:spcPts val="0"/>
              </a:spcBef>
              <a:buFont typeface="Arial"/>
              <a:buChar char="•"/>
            </a:pPr>
            <a:r>
              <a:rPr lang="en-US" dirty="0"/>
              <a:t>What is the response timeframe?</a:t>
            </a:r>
          </a:p>
          <a:p>
            <a:pPr marL="285750" lvl="0" indent="-285750">
              <a:spcBef>
                <a:spcPts val="0"/>
              </a:spcBef>
              <a:buFont typeface="Arial"/>
              <a:buChar char="•"/>
            </a:pPr>
            <a:r>
              <a:rPr lang="en-US" dirty="0"/>
              <a:t>How will the response adapt over time?</a:t>
            </a:r>
          </a:p>
          <a:p>
            <a:endParaRPr lang="en-US" dirty="0"/>
          </a:p>
        </p:txBody>
      </p:sp>
      <p:sp>
        <p:nvSpPr>
          <p:cNvPr id="4" name="Text Placeholder 3"/>
          <p:cNvSpPr>
            <a:spLocks noGrp="1"/>
          </p:cNvSpPr>
          <p:nvPr>
            <p:ph type="body" sz="quarter" idx="12"/>
          </p:nvPr>
        </p:nvSpPr>
        <p:spPr>
          <a:xfrm>
            <a:off x="457200" y="2103138"/>
            <a:ext cx="3922713" cy="369332"/>
          </a:xfrm>
        </p:spPr>
        <p:txBody>
          <a:bodyPr/>
          <a:lstStyle/>
          <a:p>
            <a:pPr lvl="0">
              <a:spcBef>
                <a:spcPts val="0"/>
              </a:spcBef>
            </a:pPr>
            <a:r>
              <a:rPr lang="en-US" dirty="0">
                <a:solidFill>
                  <a:srgbClr val="FFFFFF"/>
                </a:solidFill>
              </a:rPr>
              <a:t>Response Strategy: </a:t>
            </a:r>
          </a:p>
        </p:txBody>
      </p:sp>
      <p:sp>
        <p:nvSpPr>
          <p:cNvPr id="5" name="Text Placeholder 4"/>
          <p:cNvSpPr>
            <a:spLocks noGrp="1"/>
          </p:cNvSpPr>
          <p:nvPr>
            <p:ph type="body" sz="quarter" idx="13"/>
          </p:nvPr>
        </p:nvSpPr>
        <p:spPr>
          <a:xfrm>
            <a:off x="4692839" y="2749469"/>
            <a:ext cx="3998913" cy="595312"/>
          </a:xfrm>
        </p:spPr>
        <p:txBody>
          <a:bodyPr/>
          <a:lstStyle/>
          <a:p>
            <a:pPr marL="0" lvl="0" indent="0">
              <a:spcBef>
                <a:spcPts val="0"/>
              </a:spcBef>
            </a:pPr>
            <a:r>
              <a:rPr lang="en-US" dirty="0"/>
              <a:t>The response strategies are underpinned by NEBA, which is conducted during the preparedness process to identify the best choices that minimize impacts of oil spills on people and the environment. Other </a:t>
            </a:r>
            <a:r>
              <a:rPr lang="en-US" dirty="0" smtClean="0"/>
              <a:t>considerations of </a:t>
            </a:r>
            <a:r>
              <a:rPr lang="en-US" dirty="0"/>
              <a:t>the response strategies include applicable regulations and the effectiveness and feasibility of involved techniques</a:t>
            </a:r>
            <a:r>
              <a:rPr lang="en-US" dirty="0" smtClean="0"/>
              <a:t>.</a:t>
            </a:r>
            <a:endParaRPr lang="en-US" dirty="0"/>
          </a:p>
        </p:txBody>
      </p:sp>
      <p:sp>
        <p:nvSpPr>
          <p:cNvPr id="6" name="Text Placeholder 5"/>
          <p:cNvSpPr>
            <a:spLocks noGrp="1"/>
          </p:cNvSpPr>
          <p:nvPr>
            <p:ph type="body" sz="quarter" idx="14"/>
          </p:nvPr>
        </p:nvSpPr>
        <p:spPr>
          <a:xfrm>
            <a:off x="4769039" y="2103138"/>
            <a:ext cx="3922713" cy="646331"/>
          </a:xfrm>
        </p:spPr>
        <p:txBody>
          <a:bodyPr/>
          <a:lstStyle/>
          <a:p>
            <a:pPr lvl="0">
              <a:spcBef>
                <a:spcPts val="0"/>
              </a:spcBef>
            </a:pPr>
            <a:r>
              <a:rPr lang="en-US" dirty="0">
                <a:solidFill>
                  <a:srgbClr val="FFFFFF"/>
                </a:solidFill>
              </a:rPr>
              <a:t>Net Environmental Benefit Analysis (NEBA): </a:t>
            </a:r>
          </a:p>
        </p:txBody>
      </p:sp>
      <p:sp>
        <p:nvSpPr>
          <p:cNvPr id="44" name="Rectangle 43"/>
          <p:cNvSpPr/>
          <p:nvPr/>
        </p:nvSpPr>
        <p:spPr>
          <a:xfrm>
            <a:off x="375369" y="1484988"/>
            <a:ext cx="8229600" cy="369332"/>
          </a:xfrm>
          <a:prstGeom prst="rect">
            <a:avLst/>
          </a:prstGeom>
        </p:spPr>
        <p:txBody>
          <a:bodyPr wrap="square">
            <a:spAutoFit/>
          </a:bodyPr>
          <a:lstStyle/>
          <a:p>
            <a:r>
              <a:rPr lang="en-US" cap="small" dirty="0">
                <a:solidFill>
                  <a:srgbClr val="2F4767"/>
                </a:solidFill>
              </a:rPr>
              <a:t>Responders develop response strategies based on </a:t>
            </a:r>
            <a:r>
              <a:rPr lang="en-US" cap="small" dirty="0" smtClean="0">
                <a:solidFill>
                  <a:srgbClr val="2F4767"/>
                </a:solidFill>
              </a:rPr>
              <a:t>the planning </a:t>
            </a:r>
            <a:r>
              <a:rPr lang="en-US" cap="small" dirty="0">
                <a:solidFill>
                  <a:srgbClr val="2F4767"/>
                </a:solidFill>
              </a:rPr>
              <a:t>scenarios.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84" y="999671"/>
            <a:ext cx="2365090" cy="621751"/>
          </a:xfrm>
          <a:prstGeom prst="rect">
            <a:avLst/>
          </a:prstGeom>
        </p:spPr>
      </p:pic>
    </p:spTree>
    <p:extLst>
      <p:ext uri="{BB962C8B-B14F-4D97-AF65-F5344CB8AC3E}">
        <p14:creationId xmlns:p14="http://schemas.microsoft.com/office/powerpoint/2010/main" val="3281741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Preparedness: Provision Resources</a:t>
            </a:r>
            <a:r>
              <a:rPr lang="en-US" sz="2200" b="1" cap="small" dirty="0" smtClean="0">
                <a:solidFill>
                  <a:srgbClr val="36496A"/>
                </a:solidFill>
                <a:latin typeface="Tahoma"/>
                <a:cs typeface="Tahoma"/>
              </a:rPr>
              <a:t> </a:t>
            </a:r>
          </a:p>
        </p:txBody>
      </p:sp>
      <p:sp>
        <p:nvSpPr>
          <p:cNvPr id="3" name="Text Placeholder 2"/>
          <p:cNvSpPr>
            <a:spLocks noGrp="1"/>
          </p:cNvSpPr>
          <p:nvPr>
            <p:ph type="body" sz="quarter" idx="11"/>
          </p:nvPr>
        </p:nvSpPr>
        <p:spPr/>
        <p:txBody>
          <a:bodyPr/>
          <a:lstStyle/>
          <a:p>
            <a:pPr marL="0" lvl="1" indent="0">
              <a:spcBef>
                <a:spcPts val="0"/>
              </a:spcBef>
              <a:buNone/>
            </a:pPr>
            <a:r>
              <a:rPr lang="en-US" dirty="0" smtClean="0"/>
              <a:t>Responders </a:t>
            </a:r>
            <a:r>
              <a:rPr lang="en-US" dirty="0"/>
              <a:t>use the principles of Tiered Preparedness and Response to categorize and structure levels of oil spill response </a:t>
            </a:r>
            <a:r>
              <a:rPr lang="en-US" dirty="0" smtClean="0"/>
              <a:t>capabilities</a:t>
            </a:r>
            <a:r>
              <a:rPr lang="en-US" dirty="0"/>
              <a:t> </a:t>
            </a:r>
            <a:r>
              <a:rPr lang="en-US" dirty="0" smtClean="0"/>
              <a:t>to </a:t>
            </a:r>
            <a:r>
              <a:rPr lang="en-US" dirty="0"/>
              <a:t>allow for response escalation. </a:t>
            </a:r>
            <a:endParaRPr lang="en-US" dirty="0" smtClean="0"/>
          </a:p>
          <a:p>
            <a:pPr marL="0" lvl="1" indent="0">
              <a:spcBef>
                <a:spcPts val="0"/>
              </a:spcBef>
              <a:buNone/>
            </a:pPr>
            <a:endParaRPr lang="en-US" dirty="0"/>
          </a:p>
          <a:p>
            <a:pPr marL="0" lvl="1" indent="0">
              <a:spcBef>
                <a:spcPts val="0"/>
              </a:spcBef>
              <a:buNone/>
            </a:pPr>
            <a:r>
              <a:rPr lang="en-US" dirty="0" smtClean="0"/>
              <a:t>Resources </a:t>
            </a:r>
            <a:r>
              <a:rPr lang="en-US" dirty="0"/>
              <a:t>are </a:t>
            </a:r>
            <a:r>
              <a:rPr lang="en-US" dirty="0" smtClean="0"/>
              <a:t>provisioned, according to the response plan, at </a:t>
            </a:r>
            <a:r>
              <a:rPr lang="en-US" dirty="0"/>
              <a:t>varying levels based on </a:t>
            </a:r>
            <a:r>
              <a:rPr lang="en-US" dirty="0" smtClean="0"/>
              <a:t>spill </a:t>
            </a:r>
            <a:r>
              <a:rPr lang="en-US" dirty="0"/>
              <a:t>scenario requirements and how quickly resources will be needed and can be accessed. </a:t>
            </a:r>
            <a:r>
              <a:rPr lang="en-US" dirty="0" smtClean="0"/>
              <a:t>These </a:t>
            </a:r>
            <a:r>
              <a:rPr lang="en-US" dirty="0"/>
              <a:t>principles enable responders to plan for appropriate regional and global resources to be mobilized rapidly and cascaded for an effective response to a spill of any magnitude. </a:t>
            </a:r>
          </a:p>
          <a:p>
            <a:pPr marL="0" lvl="0" indent="0">
              <a:spcBef>
                <a:spcPts val="0"/>
              </a:spcBef>
            </a:pPr>
            <a:endParaRPr lang="en-US" dirty="0"/>
          </a:p>
        </p:txBody>
      </p:sp>
      <p:sp>
        <p:nvSpPr>
          <p:cNvPr id="5" name="Text Placeholder 4"/>
          <p:cNvSpPr>
            <a:spLocks noGrp="1"/>
          </p:cNvSpPr>
          <p:nvPr>
            <p:ph type="body" sz="quarter" idx="12"/>
          </p:nvPr>
        </p:nvSpPr>
        <p:spPr/>
        <p:txBody>
          <a:bodyPr/>
          <a:lstStyle/>
          <a:p>
            <a:pPr lvl="0">
              <a:spcBef>
                <a:spcPts val="0"/>
              </a:spcBef>
            </a:pPr>
            <a:r>
              <a:rPr lang="en-US" dirty="0" smtClean="0">
                <a:solidFill>
                  <a:srgbClr val="FFFFFF"/>
                </a:solidFill>
              </a:rPr>
              <a:t>Tiered Preparedness and Response:</a:t>
            </a:r>
            <a:endParaRPr lang="en-US" dirty="0">
              <a:solidFill>
                <a:srgbClr val="FFFFFF"/>
              </a:solidFill>
            </a:endParaRPr>
          </a:p>
        </p:txBody>
      </p:sp>
      <p:sp>
        <p:nvSpPr>
          <p:cNvPr id="6" name="Text Placeholder 5"/>
          <p:cNvSpPr>
            <a:spLocks noGrp="1"/>
          </p:cNvSpPr>
          <p:nvPr>
            <p:ph type="body" sz="quarter" idx="13"/>
          </p:nvPr>
        </p:nvSpPr>
        <p:spPr/>
        <p:txBody>
          <a:bodyPr wrap="square">
            <a:spAutoFit/>
          </a:bodyPr>
          <a:lstStyle/>
          <a:p>
            <a:pPr marL="0" lvl="0" indent="0">
              <a:spcBef>
                <a:spcPts val="0"/>
              </a:spcBef>
            </a:pPr>
            <a:r>
              <a:rPr lang="en-US" dirty="0"/>
              <a:t>Industry members provision the following response resources during the preparedness process:</a:t>
            </a:r>
          </a:p>
          <a:p>
            <a:pPr marL="285750" lvl="0" indent="-285750">
              <a:spcBef>
                <a:spcPts val="0"/>
              </a:spcBef>
              <a:buFont typeface="Arial"/>
              <a:buChar char="•"/>
            </a:pPr>
            <a:r>
              <a:rPr lang="en-US" dirty="0"/>
              <a:t>Responders</a:t>
            </a:r>
          </a:p>
          <a:p>
            <a:pPr marL="285750" lvl="0" indent="-285750">
              <a:spcBef>
                <a:spcPts val="0"/>
              </a:spcBef>
              <a:buFont typeface="Arial"/>
              <a:buChar char="•"/>
            </a:pPr>
            <a:r>
              <a:rPr lang="en-US" dirty="0"/>
              <a:t>General equipment</a:t>
            </a:r>
          </a:p>
          <a:p>
            <a:pPr marL="285750" lvl="0" indent="-285750">
              <a:spcBef>
                <a:spcPts val="0"/>
              </a:spcBef>
              <a:buFont typeface="Arial"/>
              <a:buChar char="•"/>
            </a:pPr>
            <a:r>
              <a:rPr lang="en-US" dirty="0"/>
              <a:t>Specialized tools and services</a:t>
            </a:r>
          </a:p>
          <a:p>
            <a:pPr marL="285750" lvl="0" indent="-285750">
              <a:spcBef>
                <a:spcPts val="0"/>
              </a:spcBef>
              <a:buFont typeface="Arial"/>
              <a:buChar char="•"/>
            </a:pPr>
            <a:r>
              <a:rPr lang="en-US" dirty="0"/>
              <a:t>Subject matter </a:t>
            </a:r>
            <a:r>
              <a:rPr lang="en-US" dirty="0" smtClean="0"/>
              <a:t>expertise</a:t>
            </a:r>
            <a:endParaRPr lang="en-US" dirty="0"/>
          </a:p>
        </p:txBody>
      </p:sp>
      <p:sp>
        <p:nvSpPr>
          <p:cNvPr id="7" name="Text Placeholder 6"/>
          <p:cNvSpPr>
            <a:spLocks noGrp="1"/>
          </p:cNvSpPr>
          <p:nvPr>
            <p:ph type="body" sz="quarter" idx="14"/>
          </p:nvPr>
        </p:nvSpPr>
        <p:spPr/>
        <p:txBody>
          <a:bodyPr/>
          <a:lstStyle/>
          <a:p>
            <a:pPr lvl="0">
              <a:spcBef>
                <a:spcPts val="0"/>
              </a:spcBef>
            </a:pPr>
            <a:r>
              <a:rPr lang="en-US" dirty="0" smtClean="0">
                <a:solidFill>
                  <a:srgbClr val="FFFFFF"/>
                </a:solidFill>
              </a:rPr>
              <a:t>Industry Resources:</a:t>
            </a:r>
            <a:endParaRPr lang="en-US" dirty="0">
              <a:solidFill>
                <a:srgbClr val="FFFFFF"/>
              </a:solidFill>
            </a:endParaRPr>
          </a:p>
        </p:txBody>
      </p:sp>
      <p:sp>
        <p:nvSpPr>
          <p:cNvPr id="2" name="Text Placeholder 1"/>
          <p:cNvSpPr>
            <a:spLocks noGrp="1"/>
          </p:cNvSpPr>
          <p:nvPr>
            <p:ph type="body" sz="quarter" idx="17"/>
          </p:nvPr>
        </p:nvSpPr>
        <p:spPr/>
        <p:txBody>
          <a:bodyPr/>
          <a:lstStyle/>
          <a:p>
            <a:pPr marL="0" lvl="1" indent="0">
              <a:spcBef>
                <a:spcPts val="0"/>
              </a:spcBef>
              <a:buNone/>
            </a:pPr>
            <a:r>
              <a:rPr lang="en-US" dirty="0"/>
              <a:t>Industry members may enter into mutual aid or cooperative agreements with other local members to bolster their own capabilities through the sharing of industry resources</a:t>
            </a:r>
            <a:r>
              <a:rPr lang="en-US" dirty="0" smtClean="0"/>
              <a:t>.</a:t>
            </a:r>
            <a:endParaRPr lang="en-US" dirty="0"/>
          </a:p>
        </p:txBody>
      </p:sp>
      <p:sp>
        <p:nvSpPr>
          <p:cNvPr id="4" name="Text Placeholder 3"/>
          <p:cNvSpPr>
            <a:spLocks noGrp="1"/>
          </p:cNvSpPr>
          <p:nvPr>
            <p:ph type="body" sz="quarter" idx="18"/>
          </p:nvPr>
        </p:nvSpPr>
        <p:spPr/>
        <p:txBody>
          <a:bodyPr/>
          <a:lstStyle/>
          <a:p>
            <a:r>
              <a:rPr lang="en-US" dirty="0"/>
              <a:t>Mutual Aid and Cooperation: </a:t>
            </a:r>
          </a:p>
        </p:txBody>
      </p:sp>
      <p:sp>
        <p:nvSpPr>
          <p:cNvPr id="51" name="Rectangle 50"/>
          <p:cNvSpPr/>
          <p:nvPr/>
        </p:nvSpPr>
        <p:spPr>
          <a:xfrm>
            <a:off x="375369" y="1484988"/>
            <a:ext cx="7909869" cy="544765"/>
          </a:xfrm>
          <a:prstGeom prst="rect">
            <a:avLst/>
          </a:prstGeom>
        </p:spPr>
        <p:txBody>
          <a:bodyPr wrap="square">
            <a:spAutoFit/>
          </a:bodyPr>
          <a:lstStyle/>
          <a:p>
            <a:pPr>
              <a:lnSpc>
                <a:spcPct val="80000"/>
              </a:lnSpc>
            </a:pPr>
            <a:r>
              <a:rPr lang="en-US" cap="small" dirty="0">
                <a:solidFill>
                  <a:srgbClr val="2F4767"/>
                </a:solidFill>
              </a:rPr>
              <a:t>Industry members provision resources appropriate to the pre-planned response strategies using the principles of Tiered Preparedness and Response.</a:t>
            </a:r>
          </a:p>
        </p:txBody>
      </p:sp>
      <p:sp>
        <p:nvSpPr>
          <p:cNvPr id="52" name="Rectangle 51"/>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Provision Resources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055" y="999671"/>
            <a:ext cx="2377282" cy="621751"/>
          </a:xfrm>
          <a:prstGeom prst="rect">
            <a:avLst/>
          </a:prstGeom>
        </p:spPr>
      </p:pic>
    </p:spTree>
    <p:extLst>
      <p:ext uri="{BB962C8B-B14F-4D97-AF65-F5344CB8AC3E}">
        <p14:creationId xmlns:p14="http://schemas.microsoft.com/office/powerpoint/2010/main" val="1751978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Training and Exercises</a:t>
            </a:r>
          </a:p>
        </p:txBody>
      </p:sp>
      <p:grpSp>
        <p:nvGrpSpPr>
          <p:cNvPr id="63" name="Group 62"/>
          <p:cNvGrpSpPr/>
          <p:nvPr/>
        </p:nvGrpSpPr>
        <p:grpSpPr>
          <a:xfrm>
            <a:off x="8034573" y="1001507"/>
            <a:ext cx="581107" cy="581105"/>
            <a:chOff x="7521794" y="2755422"/>
            <a:chExt cx="1326205" cy="1326200"/>
          </a:xfrm>
        </p:grpSpPr>
        <p:sp>
          <p:nvSpPr>
            <p:cNvPr id="64" name="Oval 63"/>
            <p:cNvSpPr/>
            <p:nvPr/>
          </p:nvSpPr>
          <p:spPr>
            <a:xfrm>
              <a:off x="7521794" y="2755422"/>
              <a:ext cx="1326205" cy="1326200"/>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65" name="Picture 64"/>
            <p:cNvPicPr>
              <a:picLocks noChangeAspect="1"/>
            </p:cNvPicPr>
            <p:nvPr/>
          </p:nvPicPr>
          <p:blipFill>
            <a:blip r:embed="rId3"/>
            <a:stretch>
              <a:fillRect/>
            </a:stretch>
          </p:blipFill>
          <p:spPr>
            <a:xfrm>
              <a:off x="7727696" y="3043872"/>
              <a:ext cx="914400" cy="749300"/>
            </a:xfrm>
            <a:prstGeom prst="rect">
              <a:avLst/>
            </a:prstGeom>
          </p:spPr>
        </p:pic>
      </p:grpSp>
      <p:sp>
        <p:nvSpPr>
          <p:cNvPr id="19" name="TextBox 18"/>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Preparedness: Training </a:t>
            </a:r>
            <a:r>
              <a:rPr lang="en-US" sz="2400" b="1" cap="small" dirty="0">
                <a:solidFill>
                  <a:srgbClr val="36496A"/>
                </a:solidFill>
                <a:cs typeface="Tahoma"/>
              </a:rPr>
              <a:t>and </a:t>
            </a:r>
            <a:r>
              <a:rPr lang="en-US" sz="2400" b="1" cap="small" dirty="0" smtClean="0">
                <a:solidFill>
                  <a:srgbClr val="36496A"/>
                </a:solidFill>
                <a:cs typeface="Tahoma"/>
              </a:rPr>
              <a:t>Exercises</a:t>
            </a:r>
            <a:r>
              <a:rPr lang="en-US" sz="2200" b="1" cap="small" dirty="0" smtClean="0">
                <a:solidFill>
                  <a:srgbClr val="36496A"/>
                </a:solidFill>
                <a:latin typeface="Tahoma"/>
                <a:cs typeface="Tahoma"/>
              </a:rPr>
              <a:t> </a:t>
            </a:r>
          </a:p>
        </p:txBody>
      </p:sp>
      <p:sp>
        <p:nvSpPr>
          <p:cNvPr id="32" name="Rectangle 31"/>
          <p:cNvSpPr/>
          <p:nvPr/>
        </p:nvSpPr>
        <p:spPr>
          <a:xfrm>
            <a:off x="9133428" y="7600056"/>
            <a:ext cx="3484880" cy="338554"/>
          </a:xfrm>
          <a:prstGeom prst="rect">
            <a:avLst/>
          </a:prstGeom>
          <a:noFill/>
        </p:spPr>
        <p:txBody>
          <a:bodyPr wrap="square">
            <a:spAutoFit/>
          </a:bodyPr>
          <a:lstStyle/>
          <a:p>
            <a:pPr marL="0" lvl="1"/>
            <a:endParaRPr lang="en-US" sz="1600" dirty="0">
              <a:solidFill>
                <a:srgbClr val="2F4767"/>
              </a:solidFill>
            </a:endParaRPr>
          </a:p>
        </p:txBody>
      </p:sp>
      <p:sp>
        <p:nvSpPr>
          <p:cNvPr id="37" name="Text Placeholder 36"/>
          <p:cNvSpPr>
            <a:spLocks noGrp="1"/>
          </p:cNvSpPr>
          <p:nvPr>
            <p:ph type="body" sz="quarter" idx="11"/>
          </p:nvPr>
        </p:nvSpPr>
        <p:spPr/>
        <p:txBody>
          <a:bodyPr/>
          <a:lstStyle/>
          <a:p>
            <a:pPr marL="0" lvl="0" indent="0">
              <a:spcBef>
                <a:spcPts val="0"/>
              </a:spcBef>
            </a:pPr>
            <a:r>
              <a:rPr lang="en-US" dirty="0"/>
              <a:t>Staff are trained </a:t>
            </a:r>
            <a:r>
              <a:rPr lang="en-US" dirty="0" smtClean="0"/>
              <a:t>in accordance with their response plan and in their designated roles for spill </a:t>
            </a:r>
            <a:r>
              <a:rPr lang="en-US" dirty="0"/>
              <a:t>response </a:t>
            </a:r>
            <a:r>
              <a:rPr lang="en-US" dirty="0" smtClean="0"/>
              <a:t>activities.</a:t>
            </a:r>
            <a:endParaRPr lang="en-US" dirty="0"/>
          </a:p>
        </p:txBody>
      </p:sp>
      <p:sp>
        <p:nvSpPr>
          <p:cNvPr id="38" name="Text Placeholder 37"/>
          <p:cNvSpPr>
            <a:spLocks noGrp="1"/>
          </p:cNvSpPr>
          <p:nvPr>
            <p:ph type="body" sz="quarter" idx="12"/>
          </p:nvPr>
        </p:nvSpPr>
        <p:spPr/>
        <p:txBody>
          <a:bodyPr/>
          <a:lstStyle/>
          <a:p>
            <a:pPr lvl="0">
              <a:spcBef>
                <a:spcPts val="0"/>
              </a:spcBef>
            </a:pPr>
            <a:r>
              <a:rPr lang="en-US" dirty="0">
                <a:solidFill>
                  <a:prstClr val="white"/>
                </a:solidFill>
              </a:rPr>
              <a:t>Training: </a:t>
            </a:r>
          </a:p>
        </p:txBody>
      </p:sp>
      <p:sp>
        <p:nvSpPr>
          <p:cNvPr id="39" name="Text Placeholder 38"/>
          <p:cNvSpPr>
            <a:spLocks noGrp="1"/>
          </p:cNvSpPr>
          <p:nvPr>
            <p:ph type="body" sz="quarter" idx="13"/>
          </p:nvPr>
        </p:nvSpPr>
        <p:spPr/>
        <p:txBody>
          <a:bodyPr/>
          <a:lstStyle/>
          <a:p>
            <a:pPr marL="0" lvl="0" indent="0">
              <a:spcBef>
                <a:spcPts val="0"/>
              </a:spcBef>
            </a:pPr>
            <a:r>
              <a:rPr lang="en-US" dirty="0"/>
              <a:t>Typical </a:t>
            </a:r>
            <a:r>
              <a:rPr lang="en-US" dirty="0" smtClean="0"/>
              <a:t>training and exercise participants </a:t>
            </a:r>
            <a:r>
              <a:rPr lang="en-US" dirty="0"/>
              <a:t>include:</a:t>
            </a:r>
          </a:p>
          <a:p>
            <a:pPr marL="285750" lvl="0" indent="-285750">
              <a:spcBef>
                <a:spcPts val="0"/>
              </a:spcBef>
              <a:buFont typeface="Arial"/>
              <a:buChar char="•"/>
            </a:pPr>
            <a:r>
              <a:rPr lang="en-US" dirty="0"/>
              <a:t>Spill management team</a:t>
            </a:r>
          </a:p>
          <a:p>
            <a:pPr marL="285750" lvl="0" indent="-285750">
              <a:spcBef>
                <a:spcPts val="0"/>
              </a:spcBef>
              <a:buFont typeface="Arial"/>
              <a:buChar char="•"/>
            </a:pPr>
            <a:r>
              <a:rPr lang="en-US" dirty="0"/>
              <a:t>Field responders</a:t>
            </a:r>
          </a:p>
          <a:p>
            <a:pPr marL="285750" lvl="0" indent="-285750">
              <a:spcBef>
                <a:spcPts val="0"/>
              </a:spcBef>
              <a:buFont typeface="Arial"/>
              <a:buChar char="•"/>
            </a:pPr>
            <a:r>
              <a:rPr lang="en-US" dirty="0"/>
              <a:t>Regulators</a:t>
            </a:r>
          </a:p>
          <a:p>
            <a:pPr marL="285750" lvl="0" indent="-285750">
              <a:spcBef>
                <a:spcPts val="0"/>
              </a:spcBef>
              <a:buFont typeface="Arial"/>
              <a:buChar char="•"/>
            </a:pPr>
            <a:r>
              <a:rPr lang="en-US" dirty="0" smtClean="0"/>
              <a:t>Stakeholders</a:t>
            </a:r>
            <a:endParaRPr lang="en-US" dirty="0"/>
          </a:p>
        </p:txBody>
      </p:sp>
      <p:sp>
        <p:nvSpPr>
          <p:cNvPr id="40" name="Text Placeholder 39"/>
          <p:cNvSpPr>
            <a:spLocks noGrp="1"/>
          </p:cNvSpPr>
          <p:nvPr>
            <p:ph type="body" sz="quarter" idx="14"/>
          </p:nvPr>
        </p:nvSpPr>
        <p:spPr/>
        <p:txBody>
          <a:bodyPr/>
          <a:lstStyle/>
          <a:p>
            <a:r>
              <a:rPr lang="en-US" dirty="0"/>
              <a:t> Participants</a:t>
            </a:r>
            <a:r>
              <a:rPr lang="en-US" dirty="0" smtClean="0"/>
              <a:t>:</a:t>
            </a:r>
            <a:endParaRPr lang="en-US" dirty="0"/>
          </a:p>
        </p:txBody>
      </p:sp>
      <p:sp>
        <p:nvSpPr>
          <p:cNvPr id="41" name="Text Placeholder 40"/>
          <p:cNvSpPr>
            <a:spLocks noGrp="1"/>
          </p:cNvSpPr>
          <p:nvPr>
            <p:ph type="body" sz="quarter" idx="15"/>
          </p:nvPr>
        </p:nvSpPr>
        <p:spPr/>
        <p:txBody>
          <a:bodyPr/>
          <a:lstStyle/>
          <a:p>
            <a:pPr marL="0" lvl="1" indent="0">
              <a:spcBef>
                <a:spcPts val="0"/>
              </a:spcBef>
              <a:buNone/>
            </a:pPr>
            <a:r>
              <a:rPr lang="en-US" dirty="0"/>
              <a:t>Exercises enable participants to work together in conducting simulated responses to hypothetical incidents </a:t>
            </a:r>
            <a:r>
              <a:rPr lang="en-US" dirty="0" smtClean="0"/>
              <a:t>in order to </a:t>
            </a:r>
            <a:r>
              <a:rPr lang="en-US" dirty="0"/>
              <a:t>demonstrate proficiency and validity of response plans.  </a:t>
            </a:r>
            <a:endParaRPr lang="en-US" dirty="0" smtClean="0"/>
          </a:p>
          <a:p>
            <a:pPr marL="0" lvl="1" indent="0">
              <a:spcBef>
                <a:spcPts val="0"/>
              </a:spcBef>
              <a:buNone/>
            </a:pPr>
            <a:endParaRPr lang="en-US" sz="400" dirty="0"/>
          </a:p>
          <a:p>
            <a:pPr marL="0" lvl="1" indent="0">
              <a:spcBef>
                <a:spcPts val="0"/>
              </a:spcBef>
              <a:buNone/>
            </a:pPr>
            <a:r>
              <a:rPr lang="en-US" dirty="0"/>
              <a:t>Types of exercises include:</a:t>
            </a:r>
          </a:p>
          <a:p>
            <a:pPr marL="285750" lvl="0" indent="-285750">
              <a:spcBef>
                <a:spcPts val="0"/>
              </a:spcBef>
              <a:buFont typeface="Arial"/>
              <a:buChar char="•"/>
            </a:pPr>
            <a:r>
              <a:rPr lang="en-US" dirty="0"/>
              <a:t>Discussion-based (table top</a:t>
            </a:r>
            <a:r>
              <a:rPr lang="en-US" dirty="0" smtClean="0"/>
              <a:t>) exercises</a:t>
            </a:r>
            <a:endParaRPr lang="en-US" dirty="0"/>
          </a:p>
          <a:p>
            <a:pPr marL="285750" lvl="0" indent="-285750">
              <a:spcBef>
                <a:spcPts val="0"/>
              </a:spcBef>
              <a:buFont typeface="Arial"/>
              <a:buChar char="•"/>
            </a:pPr>
            <a:r>
              <a:rPr lang="en-US" dirty="0"/>
              <a:t>Notification and communication tests</a:t>
            </a:r>
          </a:p>
          <a:p>
            <a:pPr marL="285750" lvl="0" indent="-285750">
              <a:spcBef>
                <a:spcPts val="0"/>
              </a:spcBef>
              <a:buFont typeface="Arial"/>
              <a:buChar char="•"/>
            </a:pPr>
            <a:r>
              <a:rPr lang="en-US" dirty="0"/>
              <a:t>Equipment deployment </a:t>
            </a:r>
          </a:p>
          <a:p>
            <a:pPr marL="285750" lvl="0" indent="-285750">
              <a:spcBef>
                <a:spcPts val="0"/>
              </a:spcBef>
              <a:buFont typeface="Arial"/>
              <a:buChar char="•"/>
            </a:pPr>
            <a:r>
              <a:rPr lang="en-US" dirty="0"/>
              <a:t>Full scale exercises</a:t>
            </a:r>
          </a:p>
          <a:p>
            <a:endParaRPr lang="en-US" dirty="0"/>
          </a:p>
        </p:txBody>
      </p:sp>
      <p:sp>
        <p:nvSpPr>
          <p:cNvPr id="42" name="Text Placeholder 41"/>
          <p:cNvSpPr>
            <a:spLocks noGrp="1"/>
          </p:cNvSpPr>
          <p:nvPr>
            <p:ph type="body" sz="quarter" idx="16"/>
          </p:nvPr>
        </p:nvSpPr>
        <p:spPr/>
        <p:txBody>
          <a:bodyPr/>
          <a:lstStyle/>
          <a:p>
            <a:pPr lvl="0">
              <a:spcBef>
                <a:spcPts val="0"/>
              </a:spcBef>
            </a:pPr>
            <a:r>
              <a:rPr lang="en-US" dirty="0">
                <a:solidFill>
                  <a:prstClr val="white"/>
                </a:solidFill>
              </a:rPr>
              <a:t>Exercises: </a:t>
            </a:r>
          </a:p>
        </p:txBody>
      </p:sp>
      <p:sp>
        <p:nvSpPr>
          <p:cNvPr id="43" name="Text Placeholder 42"/>
          <p:cNvSpPr>
            <a:spLocks noGrp="1"/>
          </p:cNvSpPr>
          <p:nvPr>
            <p:ph type="body" sz="quarter" idx="17"/>
          </p:nvPr>
        </p:nvSpPr>
        <p:spPr/>
        <p:txBody>
          <a:bodyPr/>
          <a:lstStyle/>
          <a:p>
            <a:pPr marL="0" lvl="0" indent="0">
              <a:spcBef>
                <a:spcPts val="0"/>
              </a:spcBef>
            </a:pPr>
            <a:r>
              <a:rPr lang="en-US" dirty="0"/>
              <a:t>Training and exercises occur throughout the preparedness process</a:t>
            </a:r>
            <a:r>
              <a:rPr lang="en-US" dirty="0" smtClean="0"/>
              <a:t>.</a:t>
            </a:r>
            <a:endParaRPr lang="en-US" dirty="0"/>
          </a:p>
        </p:txBody>
      </p:sp>
      <p:sp>
        <p:nvSpPr>
          <p:cNvPr id="45" name="Text Placeholder 44"/>
          <p:cNvSpPr>
            <a:spLocks noGrp="1"/>
          </p:cNvSpPr>
          <p:nvPr>
            <p:ph type="body" sz="quarter" idx="18"/>
          </p:nvPr>
        </p:nvSpPr>
        <p:spPr/>
        <p:txBody>
          <a:bodyPr/>
          <a:lstStyle/>
          <a:p>
            <a:pPr lvl="0">
              <a:spcBef>
                <a:spcPts val="0"/>
              </a:spcBef>
            </a:pPr>
            <a:r>
              <a:rPr lang="en-US" dirty="0">
                <a:solidFill>
                  <a:prstClr val="white"/>
                </a:solidFill>
              </a:rPr>
              <a:t>Continual Process: </a:t>
            </a:r>
          </a:p>
        </p:txBody>
      </p:sp>
      <p:sp>
        <p:nvSpPr>
          <p:cNvPr id="20" name="Rectangle 19"/>
          <p:cNvSpPr/>
          <p:nvPr/>
        </p:nvSpPr>
        <p:spPr>
          <a:xfrm>
            <a:off x="426432" y="1484988"/>
            <a:ext cx="8229600" cy="544765"/>
          </a:xfrm>
          <a:prstGeom prst="rect">
            <a:avLst/>
          </a:prstGeom>
        </p:spPr>
        <p:txBody>
          <a:bodyPr wrap="square">
            <a:spAutoFit/>
          </a:bodyPr>
          <a:lstStyle/>
          <a:p>
            <a:pPr>
              <a:lnSpc>
                <a:spcPct val="80000"/>
              </a:lnSpc>
            </a:pPr>
            <a:r>
              <a:rPr lang="en-US" cap="small" dirty="0">
                <a:solidFill>
                  <a:srgbClr val="2F4767"/>
                </a:solidFill>
              </a:rPr>
              <a:t>Industry members participate in and lead training and exercise activities, ensuring response staff are prepared for a variety of spill scenarios.</a:t>
            </a:r>
          </a:p>
        </p:txBody>
      </p:sp>
    </p:spTree>
    <p:extLst>
      <p:ext uri="{BB962C8B-B14F-4D97-AF65-F5344CB8AC3E}">
        <p14:creationId xmlns:p14="http://schemas.microsoft.com/office/powerpoint/2010/main" val="738963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Preparedness: Summary</a:t>
            </a:r>
            <a:r>
              <a:rPr lang="en-US" sz="2200" b="1" cap="small" dirty="0" smtClean="0">
                <a:solidFill>
                  <a:srgbClr val="36496A"/>
                </a:solidFill>
                <a:latin typeface="Tahoma"/>
                <a:cs typeface="Tahoma"/>
              </a:rPr>
              <a:t> </a:t>
            </a:r>
          </a:p>
        </p:txBody>
      </p:sp>
      <p:sp>
        <p:nvSpPr>
          <p:cNvPr id="3" name="Rounded Rectangle 2"/>
          <p:cNvSpPr/>
          <p:nvPr/>
        </p:nvSpPr>
        <p:spPr>
          <a:xfrm>
            <a:off x="1289596" y="2589078"/>
            <a:ext cx="6564809" cy="3810000"/>
          </a:xfrm>
          <a:prstGeom prst="roundRect">
            <a:avLst>
              <a:gd name="adj" fmla="val 5983"/>
            </a:avLst>
          </a:prstGeom>
          <a:ln>
            <a:solidFill>
              <a:srgbClr val="B8CE9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2" name="Title 1"/>
          <p:cNvSpPr txBox="1">
            <a:spLocks/>
          </p:cNvSpPr>
          <p:nvPr/>
        </p:nvSpPr>
        <p:spPr>
          <a:xfrm>
            <a:off x="228600" y="1097280"/>
            <a:ext cx="8686800" cy="9387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cap="small" dirty="0">
                <a:solidFill>
                  <a:srgbClr val="2F4767"/>
                </a:solidFill>
                <a:cs typeface="Tahoma"/>
              </a:rPr>
              <a:t>Our </a:t>
            </a:r>
            <a:r>
              <a:rPr lang="en-US" sz="2200" cap="small" dirty="0" smtClean="0">
                <a:solidFill>
                  <a:srgbClr val="2F4767"/>
                </a:solidFill>
                <a:cs typeface="Tahoma"/>
              </a:rPr>
              <a:t>preparedness process</a:t>
            </a:r>
            <a:r>
              <a:rPr lang="en-US" sz="2200" cap="small" dirty="0">
                <a:solidFill>
                  <a:srgbClr val="2F4767"/>
                </a:solidFill>
                <a:cs typeface="Tahoma"/>
              </a:rPr>
              <a:t> </a:t>
            </a:r>
            <a:r>
              <a:rPr lang="en-US" sz="2200" cap="small" dirty="0" smtClean="0">
                <a:solidFill>
                  <a:srgbClr val="2F4767"/>
                </a:solidFill>
                <a:cs typeface="Tahoma"/>
              </a:rPr>
              <a:t>allows industry to </a:t>
            </a:r>
            <a:r>
              <a:rPr lang="en-US" sz="2200" cap="small" dirty="0">
                <a:solidFill>
                  <a:srgbClr val="2F4767"/>
                </a:solidFill>
                <a:cs typeface="Tahoma"/>
              </a:rPr>
              <a:t>plan for location-specific potential scenarios, enabling </a:t>
            </a:r>
            <a:r>
              <a:rPr lang="en-US" sz="2200" cap="small" dirty="0" smtClean="0">
                <a:solidFill>
                  <a:srgbClr val="2F4767"/>
                </a:solidFill>
                <a:cs typeface="Tahoma"/>
              </a:rPr>
              <a:t>a rapid and </a:t>
            </a:r>
            <a:r>
              <a:rPr lang="en-US" sz="2200" cap="small" dirty="0">
                <a:solidFill>
                  <a:srgbClr val="2F4767"/>
                </a:solidFill>
                <a:cs typeface="Tahoma"/>
              </a:rPr>
              <a:t>effective response in the event of an incident.</a:t>
            </a:r>
          </a:p>
        </p:txBody>
      </p:sp>
      <p:grpSp>
        <p:nvGrpSpPr>
          <p:cNvPr id="4" name="Group 3"/>
          <p:cNvGrpSpPr>
            <a:grpSpLocks noChangeAspect="1"/>
          </p:cNvGrpSpPr>
          <p:nvPr/>
        </p:nvGrpSpPr>
        <p:grpSpPr>
          <a:xfrm>
            <a:off x="1279195" y="2495072"/>
            <a:ext cx="6583097" cy="3619561"/>
            <a:chOff x="275683" y="1170379"/>
            <a:chExt cx="8572316" cy="4713285"/>
          </a:xfrm>
        </p:grpSpPr>
        <p:grpSp>
          <p:nvGrpSpPr>
            <p:cNvPr id="40" name="Group 39"/>
            <p:cNvGrpSpPr>
              <a:grpSpLocks noChangeAspect="1"/>
            </p:cNvGrpSpPr>
            <p:nvPr/>
          </p:nvGrpSpPr>
          <p:grpSpPr>
            <a:xfrm>
              <a:off x="6618892" y="3169692"/>
              <a:ext cx="1325885" cy="1325880"/>
              <a:chOff x="6669070" y="7292358"/>
              <a:chExt cx="1775449" cy="1775442"/>
            </a:xfrm>
          </p:grpSpPr>
          <p:sp>
            <p:nvSpPr>
              <p:cNvPr id="59" name="Oval 58"/>
              <p:cNvSpPr/>
              <p:nvPr/>
            </p:nvSpPr>
            <p:spPr>
              <a:xfrm>
                <a:off x="6669070" y="72923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60" name="Picture 59"/>
              <p:cNvPicPr>
                <a:picLocks noChangeAspect="1"/>
              </p:cNvPicPr>
              <p:nvPr/>
            </p:nvPicPr>
            <p:blipFill>
              <a:blip r:embed="rId3"/>
              <a:stretch>
                <a:fillRect/>
              </a:stretch>
            </p:blipFill>
            <p:spPr>
              <a:xfrm>
                <a:off x="7026705" y="7574259"/>
                <a:ext cx="1121755" cy="1211640"/>
              </a:xfrm>
              <a:prstGeom prst="rect">
                <a:avLst/>
              </a:prstGeom>
            </p:spPr>
          </p:pic>
        </p:grpSp>
        <p:grpSp>
          <p:nvGrpSpPr>
            <p:cNvPr id="61" name="Group 60"/>
            <p:cNvGrpSpPr>
              <a:grpSpLocks noChangeAspect="1"/>
            </p:cNvGrpSpPr>
            <p:nvPr/>
          </p:nvGrpSpPr>
          <p:grpSpPr>
            <a:xfrm>
              <a:off x="4807873" y="3169692"/>
              <a:ext cx="1325885" cy="1325880"/>
              <a:chOff x="4495800" y="3177558"/>
              <a:chExt cx="1775449" cy="1775442"/>
            </a:xfrm>
          </p:grpSpPr>
          <p:sp>
            <p:nvSpPr>
              <p:cNvPr id="62" name="Oval 61"/>
              <p:cNvSpPr/>
              <p:nvPr/>
            </p:nvSpPr>
            <p:spPr>
              <a:xfrm>
                <a:off x="4495800"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63" name="Picture 62"/>
              <p:cNvPicPr>
                <a:picLocks noChangeAspect="1"/>
              </p:cNvPicPr>
              <p:nvPr/>
            </p:nvPicPr>
            <p:blipFill>
              <a:blip r:embed="rId4"/>
              <a:stretch>
                <a:fillRect/>
              </a:stretch>
            </p:blipFill>
            <p:spPr>
              <a:xfrm>
                <a:off x="4926324" y="3444947"/>
                <a:ext cx="914400" cy="1240664"/>
              </a:xfrm>
              <a:prstGeom prst="rect">
                <a:avLst/>
              </a:prstGeom>
            </p:spPr>
          </p:pic>
        </p:grpSp>
        <p:grpSp>
          <p:nvGrpSpPr>
            <p:cNvPr id="64" name="Group 63"/>
            <p:cNvGrpSpPr>
              <a:grpSpLocks noChangeAspect="1"/>
            </p:cNvGrpSpPr>
            <p:nvPr/>
          </p:nvGrpSpPr>
          <p:grpSpPr>
            <a:xfrm>
              <a:off x="2996852" y="3169692"/>
              <a:ext cx="1325885" cy="1325880"/>
              <a:chOff x="2286000" y="3177558"/>
              <a:chExt cx="1775449" cy="1775442"/>
            </a:xfrm>
          </p:grpSpPr>
          <p:sp>
            <p:nvSpPr>
              <p:cNvPr id="65" name="Oval 64"/>
              <p:cNvSpPr/>
              <p:nvPr/>
            </p:nvSpPr>
            <p:spPr>
              <a:xfrm>
                <a:off x="2286000" y="3177558"/>
                <a:ext cx="1775449" cy="1775442"/>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69" name="Picture 68"/>
              <p:cNvPicPr>
                <a:picLocks noChangeAspect="1"/>
              </p:cNvPicPr>
              <p:nvPr/>
            </p:nvPicPr>
            <p:blipFill>
              <a:blip r:embed="rId5"/>
              <a:stretch>
                <a:fillRect/>
              </a:stretch>
            </p:blipFill>
            <p:spPr>
              <a:xfrm>
                <a:off x="2470230" y="3597582"/>
                <a:ext cx="1406988" cy="935394"/>
              </a:xfrm>
              <a:prstGeom prst="rect">
                <a:avLst/>
              </a:prstGeom>
            </p:spPr>
          </p:pic>
        </p:grpSp>
        <p:grpSp>
          <p:nvGrpSpPr>
            <p:cNvPr id="74" name="Group 73"/>
            <p:cNvGrpSpPr>
              <a:grpSpLocks noChangeAspect="1"/>
            </p:cNvGrpSpPr>
            <p:nvPr/>
          </p:nvGrpSpPr>
          <p:grpSpPr>
            <a:xfrm>
              <a:off x="1185831" y="3169693"/>
              <a:ext cx="1325885" cy="1325880"/>
              <a:chOff x="150091" y="3177557"/>
              <a:chExt cx="1775448" cy="1775441"/>
            </a:xfrm>
          </p:grpSpPr>
          <p:sp>
            <p:nvSpPr>
              <p:cNvPr id="75" name="Oval 74"/>
              <p:cNvSpPr/>
              <p:nvPr/>
            </p:nvSpPr>
            <p:spPr>
              <a:xfrm>
                <a:off x="150091" y="3177557"/>
                <a:ext cx="1775448" cy="1775441"/>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76" name="Picture 75"/>
              <p:cNvPicPr>
                <a:picLocks noChangeAspect="1"/>
              </p:cNvPicPr>
              <p:nvPr/>
            </p:nvPicPr>
            <p:blipFill>
              <a:blip r:embed="rId6"/>
              <a:stretch>
                <a:fillRect/>
              </a:stretch>
            </p:blipFill>
            <p:spPr>
              <a:xfrm>
                <a:off x="270541" y="3484207"/>
                <a:ext cx="1534545" cy="1162145"/>
              </a:xfrm>
              <a:prstGeom prst="rect">
                <a:avLst/>
              </a:prstGeom>
            </p:spPr>
          </p:pic>
        </p:grpSp>
        <p:grpSp>
          <p:nvGrpSpPr>
            <p:cNvPr id="77" name="Group 76"/>
            <p:cNvGrpSpPr/>
            <p:nvPr/>
          </p:nvGrpSpPr>
          <p:grpSpPr>
            <a:xfrm>
              <a:off x="275683" y="1170379"/>
              <a:ext cx="8572316" cy="519007"/>
              <a:chOff x="275683" y="1170379"/>
              <a:chExt cx="8572316" cy="519007"/>
            </a:xfrm>
          </p:grpSpPr>
          <p:sp>
            <p:nvSpPr>
              <p:cNvPr id="78" name="Round Same Side Corner Rectangle 77"/>
              <p:cNvSpPr/>
              <p:nvPr/>
            </p:nvSpPr>
            <p:spPr>
              <a:xfrm>
                <a:off x="275683" y="1170379"/>
                <a:ext cx="8572316" cy="519007"/>
              </a:xfrm>
              <a:prstGeom prst="round2SameRect">
                <a:avLst/>
              </a:prstGeom>
              <a:solidFill>
                <a:srgbClr val="B8CE9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TextBox 78"/>
              <p:cNvSpPr txBox="1"/>
              <p:nvPr/>
            </p:nvSpPr>
            <p:spPr>
              <a:xfrm>
                <a:off x="275683" y="1214439"/>
                <a:ext cx="8572316" cy="442503"/>
              </a:xfrm>
              <a:prstGeom prst="rect">
                <a:avLst/>
              </a:prstGeom>
              <a:solidFill>
                <a:srgbClr val="B8CE91"/>
              </a:solidFill>
              <a:ln>
                <a:noFill/>
              </a:ln>
            </p:spPr>
            <p:txBody>
              <a:bodyPr wrap="square" rtlCol="0">
                <a:spAutoFit/>
              </a:bodyPr>
              <a:lstStyle/>
              <a:p>
                <a:pPr algn="ctr"/>
                <a:r>
                  <a:rPr lang="en-US" sz="1600" b="1" cap="small" dirty="0" smtClean="0">
                    <a:solidFill>
                      <a:srgbClr val="FFFFFF"/>
                    </a:solidFill>
                    <a:cs typeface="Tahoma"/>
                  </a:rPr>
                  <a:t>Preparedness</a:t>
                </a:r>
                <a:endParaRPr lang="en-US" sz="2200" b="1" cap="small" dirty="0">
                  <a:solidFill>
                    <a:srgbClr val="FFFFFF"/>
                  </a:solidFill>
                  <a:cs typeface="Tahoma"/>
                </a:endParaRPr>
              </a:p>
            </p:txBody>
          </p:sp>
        </p:grpSp>
        <p:grpSp>
          <p:nvGrpSpPr>
            <p:cNvPr id="80" name="Group 79"/>
            <p:cNvGrpSpPr/>
            <p:nvPr/>
          </p:nvGrpSpPr>
          <p:grpSpPr>
            <a:xfrm>
              <a:off x="2933783" y="1968878"/>
              <a:ext cx="3385914" cy="827432"/>
              <a:chOff x="2633886" y="2280034"/>
              <a:chExt cx="3385914" cy="827432"/>
            </a:xfrm>
          </p:grpSpPr>
          <p:sp>
            <p:nvSpPr>
              <p:cNvPr id="81" name="Rectangle 80"/>
              <p:cNvSpPr/>
              <p:nvPr/>
            </p:nvSpPr>
            <p:spPr>
              <a:xfrm>
                <a:off x="3566668" y="2539863"/>
                <a:ext cx="2453132" cy="331878"/>
              </a:xfrm>
              <a:prstGeom prst="rect">
                <a:avLst/>
              </a:prstGeom>
              <a:ln>
                <a:noFill/>
              </a:ln>
            </p:spPr>
            <p:txBody>
              <a:bodyPr wrap="square">
                <a:spAutoFit/>
              </a:bodyPr>
              <a:lstStyle/>
              <a:p>
                <a:r>
                  <a:rPr lang="en-US" sz="1050" b="1" cap="small" dirty="0" smtClean="0">
                    <a:solidFill>
                      <a:srgbClr val="36496A"/>
                    </a:solidFill>
                    <a:cs typeface="Tahoma"/>
                  </a:rPr>
                  <a:t>Perform Training and Exercises</a:t>
                </a:r>
                <a:endParaRPr lang="en-US" sz="1050" b="1" cap="small" dirty="0">
                  <a:solidFill>
                    <a:srgbClr val="36496A"/>
                  </a:solidFill>
                  <a:cs typeface="Tahoma"/>
                </a:endParaRPr>
              </a:p>
            </p:txBody>
          </p:sp>
          <p:grpSp>
            <p:nvGrpSpPr>
              <p:cNvPr id="82" name="Group 81"/>
              <p:cNvGrpSpPr/>
              <p:nvPr/>
            </p:nvGrpSpPr>
            <p:grpSpPr>
              <a:xfrm>
                <a:off x="2633886" y="2280034"/>
                <a:ext cx="827435" cy="827432"/>
                <a:chOff x="7521794" y="2755422"/>
                <a:chExt cx="1326205" cy="1326200"/>
              </a:xfrm>
            </p:grpSpPr>
            <p:sp>
              <p:nvSpPr>
                <p:cNvPr id="83" name="Oval 82"/>
                <p:cNvSpPr/>
                <p:nvPr/>
              </p:nvSpPr>
              <p:spPr>
                <a:xfrm>
                  <a:off x="7521794" y="2755422"/>
                  <a:ext cx="1326205" cy="1326200"/>
                </a:xfrm>
                <a:prstGeom prst="ellipse">
                  <a:avLst/>
                </a:prstGeom>
                <a:solidFill>
                  <a:schemeClr val="bg1"/>
                </a:solidFill>
                <a:ln w="38100" cmpd="sng">
                  <a:solidFill>
                    <a:srgbClr val="B8CE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pic>
              <p:nvPicPr>
                <p:cNvPr id="84" name="Picture 83"/>
                <p:cNvPicPr>
                  <a:picLocks noChangeAspect="1"/>
                </p:cNvPicPr>
                <p:nvPr/>
              </p:nvPicPr>
              <p:blipFill>
                <a:blip r:embed="rId7"/>
                <a:stretch>
                  <a:fillRect/>
                </a:stretch>
              </p:blipFill>
              <p:spPr>
                <a:xfrm>
                  <a:off x="7727696" y="3043872"/>
                  <a:ext cx="914400" cy="749300"/>
                </a:xfrm>
                <a:prstGeom prst="rect">
                  <a:avLst/>
                </a:prstGeom>
              </p:spPr>
            </p:pic>
          </p:grpSp>
        </p:grpSp>
        <p:cxnSp>
          <p:nvCxnSpPr>
            <p:cNvPr id="85" name="Straight Arrow Connector 84"/>
            <p:cNvCxnSpPr/>
            <p:nvPr/>
          </p:nvCxnSpPr>
          <p:spPr>
            <a:xfrm flipH="1">
              <a:off x="383274" y="2382594"/>
              <a:ext cx="235992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6388080" y="2388072"/>
              <a:ext cx="2359927"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a:off x="1667878" y="5551786"/>
              <a:ext cx="5791200" cy="331878"/>
            </a:xfrm>
            <a:prstGeom prst="rect">
              <a:avLst/>
            </a:prstGeom>
          </p:spPr>
          <p:txBody>
            <a:bodyPr wrap="square">
              <a:spAutoFit/>
            </a:bodyPr>
            <a:lstStyle/>
            <a:p>
              <a:pPr lvl="0" algn="ctr"/>
              <a:r>
                <a:rPr lang="en-US" sz="1050" b="1" cap="small" dirty="0" smtClean="0">
                  <a:solidFill>
                    <a:srgbClr val="2F4767"/>
                  </a:solidFill>
                </a:rPr>
                <a:t>Stakeholder Engagement </a:t>
              </a:r>
              <a:r>
                <a:rPr lang="en-US" sz="1050" b="1" cap="small" dirty="0">
                  <a:solidFill>
                    <a:srgbClr val="2F4767"/>
                  </a:solidFill>
                </a:rPr>
                <a:t>with </a:t>
              </a:r>
              <a:r>
                <a:rPr lang="en-US" sz="1050" b="1" cap="small" dirty="0" smtClean="0">
                  <a:solidFill>
                    <a:srgbClr val="2F4767"/>
                  </a:solidFill>
                </a:rPr>
                <a:t>Governments, </a:t>
              </a:r>
              <a:r>
                <a:rPr lang="en-US" sz="1050" b="1" cap="small" dirty="0">
                  <a:solidFill>
                    <a:srgbClr val="2F4767"/>
                  </a:solidFill>
                </a:rPr>
                <a:t>Communities, and </a:t>
              </a:r>
              <a:r>
                <a:rPr lang="en-US" sz="1050" b="1" cap="small" dirty="0" smtClean="0">
                  <a:solidFill>
                    <a:srgbClr val="2F4767"/>
                  </a:solidFill>
                </a:rPr>
                <a:t>Industry </a:t>
              </a:r>
              <a:endParaRPr lang="en-US" sz="1050" b="1" cap="small" dirty="0">
                <a:solidFill>
                  <a:srgbClr val="2F4767"/>
                </a:solidFill>
              </a:endParaRPr>
            </a:p>
          </p:txBody>
        </p:sp>
        <p:cxnSp>
          <p:nvCxnSpPr>
            <p:cNvPr id="88" name="Straight Arrow Connector 87"/>
            <p:cNvCxnSpPr/>
            <p:nvPr/>
          </p:nvCxnSpPr>
          <p:spPr>
            <a:xfrm flipH="1">
              <a:off x="383274" y="5718407"/>
              <a:ext cx="148830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1033272" y="4605270"/>
              <a:ext cx="1627632" cy="563186"/>
            </a:xfrm>
            <a:prstGeom prst="rect">
              <a:avLst/>
            </a:prstGeom>
            <a:ln>
              <a:noFill/>
            </a:ln>
          </p:spPr>
          <p:txBody>
            <a:bodyPr wrap="square">
              <a:spAutoFit/>
            </a:bodyPr>
            <a:lstStyle/>
            <a:p>
              <a:pPr algn="ctr"/>
              <a:r>
                <a:rPr lang="en-US" sz="1050" b="1" cap="small" dirty="0" smtClean="0">
                  <a:solidFill>
                    <a:srgbClr val="36496A"/>
                  </a:solidFill>
                  <a:cs typeface="Tahoma"/>
                </a:rPr>
                <a:t>Identify Potential Events</a:t>
              </a:r>
              <a:endParaRPr lang="en-US" sz="1050" b="1" cap="small" dirty="0">
                <a:solidFill>
                  <a:srgbClr val="36496A"/>
                </a:solidFill>
                <a:cs typeface="Tahoma"/>
              </a:endParaRPr>
            </a:p>
          </p:txBody>
        </p:sp>
        <p:sp>
          <p:nvSpPr>
            <p:cNvPr id="98" name="Rectangle 97"/>
            <p:cNvSpPr/>
            <p:nvPr/>
          </p:nvSpPr>
          <p:spPr>
            <a:xfrm>
              <a:off x="2849880" y="4605270"/>
              <a:ext cx="1627632" cy="341934"/>
            </a:xfrm>
            <a:prstGeom prst="rect">
              <a:avLst/>
            </a:prstGeom>
            <a:ln>
              <a:noFill/>
            </a:ln>
          </p:spPr>
          <p:txBody>
            <a:bodyPr wrap="square">
              <a:spAutoFit/>
            </a:bodyPr>
            <a:lstStyle/>
            <a:p>
              <a:pPr algn="ctr"/>
              <a:r>
                <a:rPr lang="en-US" sz="1050" b="1" cap="small" dirty="0" smtClean="0">
                  <a:solidFill>
                    <a:srgbClr val="36496A"/>
                  </a:solidFill>
                  <a:cs typeface="Tahoma"/>
                </a:rPr>
                <a:t>Plan Scenarios</a:t>
              </a:r>
              <a:endParaRPr lang="en-US" sz="1050" b="1" cap="small" dirty="0">
                <a:solidFill>
                  <a:srgbClr val="36496A"/>
                </a:solidFill>
                <a:cs typeface="Tahoma"/>
              </a:endParaRPr>
            </a:p>
          </p:txBody>
        </p:sp>
        <p:sp>
          <p:nvSpPr>
            <p:cNvPr id="99" name="Rectangle 98"/>
            <p:cNvSpPr/>
            <p:nvPr/>
          </p:nvSpPr>
          <p:spPr>
            <a:xfrm>
              <a:off x="4666488" y="4605270"/>
              <a:ext cx="1627632" cy="563186"/>
            </a:xfrm>
            <a:prstGeom prst="rect">
              <a:avLst/>
            </a:prstGeom>
            <a:ln>
              <a:noFill/>
            </a:ln>
          </p:spPr>
          <p:txBody>
            <a:bodyPr wrap="square">
              <a:spAutoFit/>
            </a:bodyPr>
            <a:lstStyle/>
            <a:p>
              <a:pPr algn="ctr"/>
              <a:r>
                <a:rPr lang="en-US" sz="1050" b="1" cap="small" dirty="0" smtClean="0">
                  <a:solidFill>
                    <a:srgbClr val="36496A"/>
                  </a:solidFill>
                  <a:cs typeface="Tahoma"/>
                </a:rPr>
                <a:t>Develop Response Strategies</a:t>
              </a:r>
              <a:endParaRPr lang="en-US" sz="1050" b="1" cap="small" dirty="0">
                <a:solidFill>
                  <a:srgbClr val="36496A"/>
                </a:solidFill>
                <a:cs typeface="Tahoma"/>
              </a:endParaRPr>
            </a:p>
          </p:txBody>
        </p:sp>
        <p:sp>
          <p:nvSpPr>
            <p:cNvPr id="100" name="Rectangle 99"/>
            <p:cNvSpPr/>
            <p:nvPr/>
          </p:nvSpPr>
          <p:spPr>
            <a:xfrm>
              <a:off x="6448401" y="4608242"/>
              <a:ext cx="1713788" cy="330642"/>
            </a:xfrm>
            <a:prstGeom prst="rect">
              <a:avLst/>
            </a:prstGeom>
            <a:ln>
              <a:noFill/>
            </a:ln>
          </p:spPr>
          <p:txBody>
            <a:bodyPr wrap="square">
              <a:spAutoFit/>
            </a:bodyPr>
            <a:lstStyle/>
            <a:p>
              <a:pPr algn="ctr"/>
              <a:r>
                <a:rPr lang="en-US" sz="1050" b="1" cap="small" dirty="0" smtClean="0">
                  <a:solidFill>
                    <a:srgbClr val="36496A"/>
                  </a:solidFill>
                  <a:cs typeface="Tahoma"/>
                </a:rPr>
                <a:t>Provision Resources</a:t>
              </a:r>
              <a:endParaRPr lang="en-US" sz="1050" b="1" cap="small" dirty="0">
                <a:solidFill>
                  <a:srgbClr val="36496A"/>
                </a:solidFill>
                <a:cs typeface="Tahoma"/>
              </a:endParaRPr>
            </a:p>
          </p:txBody>
        </p:sp>
        <p:sp>
          <p:nvSpPr>
            <p:cNvPr id="101" name="Right Arrow 100"/>
            <p:cNvSpPr/>
            <p:nvPr/>
          </p:nvSpPr>
          <p:spPr>
            <a:xfrm>
              <a:off x="2595373" y="3642292"/>
              <a:ext cx="304800"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3" name="Right Arrow 102"/>
            <p:cNvSpPr/>
            <p:nvPr/>
          </p:nvSpPr>
          <p:spPr>
            <a:xfrm>
              <a:off x="4406902" y="3642292"/>
              <a:ext cx="304800"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4" name="Right Arrow 103"/>
            <p:cNvSpPr/>
            <p:nvPr/>
          </p:nvSpPr>
          <p:spPr>
            <a:xfrm>
              <a:off x="6218430" y="3642292"/>
              <a:ext cx="304800" cy="381000"/>
            </a:xfrm>
            <a:prstGeom prst="rightArrow">
              <a:avLst/>
            </a:prstGeom>
            <a:solidFill>
              <a:srgbClr val="2F476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5" name="Straight Arrow Connector 104"/>
            <p:cNvCxnSpPr/>
            <p:nvPr/>
          </p:nvCxnSpPr>
          <p:spPr>
            <a:xfrm>
              <a:off x="7259701" y="5718407"/>
              <a:ext cx="148830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1018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latin typeface="+mj-lt"/>
                <a:cs typeface="Tahoma"/>
              </a:rPr>
              <a:t>Our Oil Spill Response Process</a:t>
            </a:r>
          </a:p>
        </p:txBody>
      </p:sp>
      <p:pic>
        <p:nvPicPr>
          <p:cNvPr id="30" name="Picture 29" descr="response icons-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901" y="2584542"/>
            <a:ext cx="1271359" cy="1261872"/>
          </a:xfrm>
          <a:prstGeom prst="rect">
            <a:avLst/>
          </a:prstGeom>
        </p:spPr>
      </p:pic>
      <p:pic>
        <p:nvPicPr>
          <p:cNvPr id="44" name="Picture 43" descr="cloud-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580" y="2584542"/>
            <a:ext cx="1271359" cy="1261872"/>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261" y="2584542"/>
            <a:ext cx="1271358" cy="1261871"/>
          </a:xfrm>
          <a:prstGeom prst="rect">
            <a:avLst/>
          </a:prstGeom>
        </p:spPr>
      </p:pic>
      <p:pic>
        <p:nvPicPr>
          <p:cNvPr id="48" name="Picture 47" descr="response icons-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2942" y="2584542"/>
            <a:ext cx="1271359" cy="1261872"/>
          </a:xfrm>
          <a:prstGeom prst="rect">
            <a:avLst/>
          </a:prstGeom>
        </p:spPr>
      </p:pic>
      <p:pic>
        <p:nvPicPr>
          <p:cNvPr id="51" name="Picture 50" descr="selection-4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8623" y="2584542"/>
            <a:ext cx="1271359" cy="1261872"/>
          </a:xfrm>
          <a:prstGeom prst="rect">
            <a:avLst/>
          </a:prstGeom>
        </p:spPr>
      </p:pic>
      <p:pic>
        <p:nvPicPr>
          <p:cNvPr id="52" name="Picture 51" descr="response icons-4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50" y="2585509"/>
            <a:ext cx="1269413" cy="1259939"/>
          </a:xfrm>
          <a:prstGeom prst="rect">
            <a:avLst/>
          </a:prstGeom>
        </p:spPr>
      </p:pic>
      <p:sp>
        <p:nvSpPr>
          <p:cNvPr id="53" name="Round Same Side Corner Rectangle 52"/>
          <p:cNvSpPr/>
          <p:nvPr/>
        </p:nvSpPr>
        <p:spPr>
          <a:xfrm>
            <a:off x="275682" y="1172261"/>
            <a:ext cx="8572316" cy="519007"/>
          </a:xfrm>
          <a:prstGeom prst="round2SameRect">
            <a:avLst/>
          </a:prstGeom>
          <a:solidFill>
            <a:srgbClr val="2F4767"/>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cap="small" dirty="0">
                <a:solidFill>
                  <a:srgbClr val="FFFFFF"/>
                </a:solidFill>
                <a:cs typeface="Tahoma"/>
              </a:rPr>
              <a:t>Response</a:t>
            </a:r>
            <a:endParaRPr lang="en-US" sz="2200" dirty="0"/>
          </a:p>
        </p:txBody>
      </p:sp>
      <p:sp>
        <p:nvSpPr>
          <p:cNvPr id="54" name="Rectangle 53"/>
          <p:cNvSpPr/>
          <p:nvPr/>
        </p:nvSpPr>
        <p:spPr>
          <a:xfrm>
            <a:off x="0" y="3955551"/>
            <a:ext cx="1581912" cy="307778"/>
          </a:xfrm>
          <a:prstGeom prst="rect">
            <a:avLst/>
          </a:prstGeom>
          <a:ln>
            <a:noFill/>
          </a:ln>
        </p:spPr>
        <p:txBody>
          <a:bodyPr wrap="square">
            <a:spAutoFit/>
          </a:bodyPr>
          <a:lstStyle/>
          <a:p>
            <a:pPr algn="ctr"/>
            <a:r>
              <a:rPr lang="en-US" sz="1400" b="1" cap="small" dirty="0" smtClean="0">
                <a:solidFill>
                  <a:srgbClr val="36496A"/>
                </a:solidFill>
                <a:cs typeface="Tahoma"/>
              </a:rPr>
              <a:t>Initial Deployment</a:t>
            </a:r>
            <a:endParaRPr lang="en-US" sz="1400" b="1" cap="small" dirty="0">
              <a:solidFill>
                <a:srgbClr val="36496A"/>
              </a:solidFill>
              <a:cs typeface="Tahoma"/>
            </a:endParaRPr>
          </a:p>
        </p:txBody>
      </p:sp>
      <p:sp>
        <p:nvSpPr>
          <p:cNvPr id="55" name="Rectangle 54"/>
          <p:cNvSpPr/>
          <p:nvPr/>
        </p:nvSpPr>
        <p:spPr>
          <a:xfrm>
            <a:off x="1514125" y="3955551"/>
            <a:ext cx="1581912" cy="538662"/>
          </a:xfrm>
          <a:prstGeom prst="rect">
            <a:avLst/>
          </a:prstGeom>
          <a:ln>
            <a:noFill/>
          </a:ln>
        </p:spPr>
        <p:txBody>
          <a:bodyPr wrap="square">
            <a:spAutoFit/>
          </a:bodyPr>
          <a:lstStyle/>
          <a:p>
            <a:pPr algn="ctr"/>
            <a:r>
              <a:rPr lang="en-US" sz="1400" b="1" cap="small" dirty="0" smtClean="0">
                <a:solidFill>
                  <a:srgbClr val="36496A"/>
                </a:solidFill>
                <a:cs typeface="Tahoma"/>
              </a:rPr>
              <a:t> Confirm Response Strategy</a:t>
            </a:r>
            <a:endParaRPr lang="en-US" sz="1400" b="1" cap="small" dirty="0">
              <a:solidFill>
                <a:srgbClr val="36496A"/>
              </a:solidFill>
              <a:cs typeface="Tahoma"/>
            </a:endParaRPr>
          </a:p>
        </p:txBody>
      </p:sp>
      <p:sp>
        <p:nvSpPr>
          <p:cNvPr id="56" name="Rectangle 55"/>
          <p:cNvSpPr/>
          <p:nvPr/>
        </p:nvSpPr>
        <p:spPr>
          <a:xfrm>
            <a:off x="3028250" y="3955551"/>
            <a:ext cx="1581912" cy="307777"/>
          </a:xfrm>
          <a:prstGeom prst="rect">
            <a:avLst/>
          </a:prstGeom>
          <a:ln>
            <a:noFill/>
          </a:ln>
        </p:spPr>
        <p:txBody>
          <a:bodyPr wrap="square">
            <a:spAutoFit/>
          </a:bodyPr>
          <a:lstStyle/>
          <a:p>
            <a:pPr algn="ctr"/>
            <a:r>
              <a:rPr lang="en-US" sz="1400" b="1" cap="small" dirty="0" smtClean="0">
                <a:solidFill>
                  <a:srgbClr val="36496A"/>
                </a:solidFill>
                <a:cs typeface="Tahoma"/>
              </a:rPr>
              <a:t>Organize Response</a:t>
            </a:r>
            <a:endParaRPr lang="en-US" sz="1400" b="1" cap="small" dirty="0">
              <a:solidFill>
                <a:srgbClr val="36496A"/>
              </a:solidFill>
              <a:cs typeface="Tahoma"/>
            </a:endParaRPr>
          </a:p>
        </p:txBody>
      </p:sp>
      <p:sp>
        <p:nvSpPr>
          <p:cNvPr id="57" name="Rectangle 56"/>
          <p:cNvSpPr/>
          <p:nvPr/>
        </p:nvSpPr>
        <p:spPr>
          <a:xfrm>
            <a:off x="4542375" y="3955551"/>
            <a:ext cx="1581912" cy="307777"/>
          </a:xfrm>
          <a:prstGeom prst="rect">
            <a:avLst/>
          </a:prstGeom>
          <a:ln>
            <a:noFill/>
          </a:ln>
        </p:spPr>
        <p:txBody>
          <a:bodyPr wrap="square">
            <a:spAutoFit/>
          </a:bodyPr>
          <a:lstStyle/>
          <a:p>
            <a:pPr algn="ctr"/>
            <a:r>
              <a:rPr lang="en-US" sz="1400" b="1" cap="small" dirty="0" smtClean="0">
                <a:solidFill>
                  <a:srgbClr val="36496A"/>
                </a:solidFill>
                <a:cs typeface="Tahoma"/>
              </a:rPr>
              <a:t>Cascade Resources</a:t>
            </a:r>
            <a:endParaRPr lang="en-US" sz="1400" b="1" cap="small" dirty="0">
              <a:solidFill>
                <a:srgbClr val="36496A"/>
              </a:solidFill>
              <a:cs typeface="Tahoma"/>
            </a:endParaRPr>
          </a:p>
        </p:txBody>
      </p:sp>
      <p:sp>
        <p:nvSpPr>
          <p:cNvPr id="58" name="Rectangle 57"/>
          <p:cNvSpPr/>
          <p:nvPr/>
        </p:nvSpPr>
        <p:spPr>
          <a:xfrm>
            <a:off x="6056500" y="3955551"/>
            <a:ext cx="1581912" cy="307777"/>
          </a:xfrm>
          <a:prstGeom prst="rect">
            <a:avLst/>
          </a:prstGeom>
          <a:ln>
            <a:noFill/>
          </a:ln>
        </p:spPr>
        <p:txBody>
          <a:bodyPr wrap="square">
            <a:spAutoFit/>
          </a:bodyPr>
          <a:lstStyle/>
          <a:p>
            <a:pPr algn="ctr"/>
            <a:r>
              <a:rPr lang="en-US" sz="1400" b="1" cap="small" dirty="0" smtClean="0">
                <a:solidFill>
                  <a:srgbClr val="36496A"/>
                </a:solidFill>
                <a:cs typeface="Tahoma"/>
              </a:rPr>
              <a:t>Adjust for Realities</a:t>
            </a:r>
            <a:endParaRPr lang="en-US" sz="1400" b="1" cap="small" dirty="0">
              <a:solidFill>
                <a:srgbClr val="36496A"/>
              </a:solidFill>
              <a:cs typeface="Tahoma"/>
            </a:endParaRPr>
          </a:p>
        </p:txBody>
      </p:sp>
      <p:sp>
        <p:nvSpPr>
          <p:cNvPr id="59" name="Rectangle 58"/>
          <p:cNvSpPr/>
          <p:nvPr/>
        </p:nvSpPr>
        <p:spPr>
          <a:xfrm>
            <a:off x="7570624" y="3955551"/>
            <a:ext cx="1581912" cy="307777"/>
          </a:xfrm>
          <a:prstGeom prst="rect">
            <a:avLst/>
          </a:prstGeom>
          <a:ln>
            <a:noFill/>
          </a:ln>
        </p:spPr>
        <p:txBody>
          <a:bodyPr wrap="square">
            <a:spAutoFit/>
          </a:bodyPr>
          <a:lstStyle/>
          <a:p>
            <a:pPr algn="ctr"/>
            <a:r>
              <a:rPr lang="en-US" sz="1400" b="1" cap="small" dirty="0" smtClean="0">
                <a:solidFill>
                  <a:srgbClr val="36496A"/>
                </a:solidFill>
                <a:cs typeface="Tahoma"/>
              </a:rPr>
              <a:t>Ongoing Response</a:t>
            </a:r>
            <a:endParaRPr lang="en-US" sz="1400" b="1" cap="small" dirty="0">
              <a:solidFill>
                <a:srgbClr val="36496A"/>
              </a:solidFill>
              <a:cs typeface="Tahoma"/>
            </a:endParaRPr>
          </a:p>
        </p:txBody>
      </p:sp>
      <p:sp>
        <p:nvSpPr>
          <p:cNvPr id="60" name="Right Arrow 59"/>
          <p:cNvSpPr>
            <a:spLocks noChangeAspect="1"/>
          </p:cNvSpPr>
          <p:nvPr/>
        </p:nvSpPr>
        <p:spPr>
          <a:xfrm>
            <a:off x="1432443" y="3072103"/>
            <a:ext cx="229400" cy="286751"/>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Right Arrow 60"/>
          <p:cNvSpPr>
            <a:spLocks noChangeAspect="1"/>
          </p:cNvSpPr>
          <p:nvPr/>
        </p:nvSpPr>
        <p:spPr>
          <a:xfrm>
            <a:off x="2946762" y="3072103"/>
            <a:ext cx="229400" cy="286751"/>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Right Arrow 61"/>
          <p:cNvSpPr>
            <a:spLocks noChangeAspect="1"/>
          </p:cNvSpPr>
          <p:nvPr/>
        </p:nvSpPr>
        <p:spPr>
          <a:xfrm>
            <a:off x="4461081" y="3072103"/>
            <a:ext cx="229400" cy="286751"/>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ight Arrow 62"/>
          <p:cNvSpPr>
            <a:spLocks noChangeAspect="1"/>
          </p:cNvSpPr>
          <p:nvPr/>
        </p:nvSpPr>
        <p:spPr>
          <a:xfrm>
            <a:off x="5975400" y="3072103"/>
            <a:ext cx="229400" cy="286751"/>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ight Arrow 63"/>
          <p:cNvSpPr>
            <a:spLocks noChangeAspect="1"/>
          </p:cNvSpPr>
          <p:nvPr/>
        </p:nvSpPr>
        <p:spPr>
          <a:xfrm>
            <a:off x="7489719" y="3072103"/>
            <a:ext cx="229400" cy="286751"/>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Rectangle 64"/>
          <p:cNvSpPr/>
          <p:nvPr/>
        </p:nvSpPr>
        <p:spPr>
          <a:xfrm>
            <a:off x="1676401" y="5551787"/>
            <a:ext cx="5791200" cy="307777"/>
          </a:xfrm>
          <a:prstGeom prst="rect">
            <a:avLst/>
          </a:prstGeom>
        </p:spPr>
        <p:txBody>
          <a:bodyPr wrap="square">
            <a:spAutoFit/>
          </a:bodyPr>
          <a:lstStyle/>
          <a:p>
            <a:pPr lvl="0" algn="ctr"/>
            <a:r>
              <a:rPr lang="en-US" sz="1400" b="1" cap="small" dirty="0" smtClean="0">
                <a:solidFill>
                  <a:srgbClr val="2F4767"/>
                </a:solidFill>
              </a:rPr>
              <a:t>Stakeholder Engagement </a:t>
            </a:r>
            <a:r>
              <a:rPr lang="en-US" sz="1400" b="1" cap="small" dirty="0">
                <a:solidFill>
                  <a:srgbClr val="2F4767"/>
                </a:solidFill>
              </a:rPr>
              <a:t>with </a:t>
            </a:r>
            <a:r>
              <a:rPr lang="en-US" sz="1400" b="1" cap="small" dirty="0" smtClean="0">
                <a:solidFill>
                  <a:srgbClr val="2F4767"/>
                </a:solidFill>
              </a:rPr>
              <a:t>Governments, </a:t>
            </a:r>
            <a:r>
              <a:rPr lang="en-US" sz="1400" b="1" cap="small" dirty="0">
                <a:solidFill>
                  <a:srgbClr val="2F4767"/>
                </a:solidFill>
              </a:rPr>
              <a:t>Communities, and </a:t>
            </a:r>
            <a:r>
              <a:rPr lang="en-US" sz="1400" b="1" cap="small" dirty="0" smtClean="0">
                <a:solidFill>
                  <a:srgbClr val="2F4767"/>
                </a:solidFill>
              </a:rPr>
              <a:t>Industry </a:t>
            </a:r>
            <a:endParaRPr lang="en-US" sz="1400" b="1" cap="small" dirty="0">
              <a:solidFill>
                <a:srgbClr val="2F4767"/>
              </a:solidFill>
            </a:endParaRPr>
          </a:p>
        </p:txBody>
      </p:sp>
      <p:cxnSp>
        <p:nvCxnSpPr>
          <p:cNvPr id="66" name="Straight Arrow Connector 65"/>
          <p:cNvCxnSpPr/>
          <p:nvPr/>
        </p:nvCxnSpPr>
        <p:spPr>
          <a:xfrm flipH="1">
            <a:off x="371934" y="5714249"/>
            <a:ext cx="1488305"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7272422" y="5714249"/>
            <a:ext cx="1488305"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343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Initial Deployment</a:t>
            </a:r>
          </a:p>
        </p:txBody>
      </p:sp>
      <p:sp>
        <p:nvSpPr>
          <p:cNvPr id="19" name="TextBox 18"/>
          <p:cNvSpPr txBox="1"/>
          <p:nvPr/>
        </p:nvSpPr>
        <p:spPr>
          <a:xfrm>
            <a:off x="0" y="54864"/>
            <a:ext cx="9144000" cy="457200"/>
          </a:xfrm>
          <a:prstGeom prst="rect">
            <a:avLst/>
          </a:prstGeom>
          <a:noFill/>
        </p:spPr>
        <p:txBody>
          <a:bodyPr wrap="square" rtlCol="0">
            <a:spAutoFit/>
          </a:bodyPr>
          <a:lstStyle/>
          <a:p>
            <a:pPr lvl="0" algn="r"/>
            <a:r>
              <a:rPr lang="en-US" sz="2400" b="1" cap="small" dirty="0" smtClean="0">
                <a:solidFill>
                  <a:srgbClr val="36496A"/>
                </a:solidFill>
                <a:cs typeface="Tahoma"/>
              </a:rPr>
              <a:t>Response: Initial Deployment</a:t>
            </a:r>
            <a:endParaRPr lang="en-US" sz="2400" b="1" cap="small" dirty="0">
              <a:solidFill>
                <a:srgbClr val="36496A"/>
              </a:solidFill>
              <a:cs typeface="Tahoma"/>
            </a:endParaRPr>
          </a:p>
          <a:p>
            <a:pPr algn="r"/>
            <a:r>
              <a:rPr lang="en-US" sz="2200" b="1" cap="small" dirty="0" smtClean="0">
                <a:solidFill>
                  <a:srgbClr val="36496A"/>
                </a:solidFill>
                <a:latin typeface="Tahoma"/>
                <a:cs typeface="Tahoma"/>
              </a:rPr>
              <a:t>  </a:t>
            </a:r>
          </a:p>
        </p:txBody>
      </p:sp>
      <p:sp>
        <p:nvSpPr>
          <p:cNvPr id="2" name="Text Placeholder 1"/>
          <p:cNvSpPr>
            <a:spLocks noGrp="1"/>
          </p:cNvSpPr>
          <p:nvPr>
            <p:ph type="body" sz="quarter" idx="11"/>
          </p:nvPr>
        </p:nvSpPr>
        <p:spPr/>
        <p:txBody>
          <a:bodyPr/>
          <a:lstStyle/>
          <a:p>
            <a:pPr marL="0" lvl="1" indent="0">
              <a:spcBef>
                <a:spcPts val="0"/>
              </a:spcBef>
              <a:buNone/>
            </a:pPr>
            <a:r>
              <a:rPr lang="en-US" dirty="0"/>
              <a:t>Following a spill, local resources are immediately deployed to mitigate initial </a:t>
            </a:r>
            <a:r>
              <a:rPr lang="en-US" dirty="0" smtClean="0"/>
              <a:t>impacts, reduce the spread of oil, and protect the safety of people.</a:t>
            </a:r>
            <a:endParaRPr lang="en-US" dirty="0"/>
          </a:p>
          <a:p>
            <a:endParaRPr lang="en-US" dirty="0"/>
          </a:p>
        </p:txBody>
      </p:sp>
      <p:sp>
        <p:nvSpPr>
          <p:cNvPr id="4" name="Text Placeholder 3"/>
          <p:cNvSpPr>
            <a:spLocks noGrp="1"/>
          </p:cNvSpPr>
          <p:nvPr>
            <p:ph type="body" sz="quarter" idx="12"/>
          </p:nvPr>
        </p:nvSpPr>
        <p:spPr/>
        <p:txBody>
          <a:bodyPr/>
          <a:lstStyle/>
          <a:p>
            <a:pPr lvl="0">
              <a:spcBef>
                <a:spcPts val="0"/>
              </a:spcBef>
            </a:pPr>
            <a:r>
              <a:rPr lang="en-US" dirty="0">
                <a:solidFill>
                  <a:prstClr val="white"/>
                </a:solidFill>
              </a:rPr>
              <a:t>Initial Deployment: </a:t>
            </a:r>
          </a:p>
        </p:txBody>
      </p:sp>
      <p:sp>
        <p:nvSpPr>
          <p:cNvPr id="6" name="Text Placeholder 5"/>
          <p:cNvSpPr>
            <a:spLocks noGrp="1"/>
          </p:cNvSpPr>
          <p:nvPr>
            <p:ph type="body" sz="quarter" idx="13"/>
          </p:nvPr>
        </p:nvSpPr>
        <p:spPr/>
        <p:txBody>
          <a:bodyPr/>
          <a:lstStyle/>
          <a:p>
            <a:pPr marL="0" lvl="1" indent="0">
              <a:spcBef>
                <a:spcPts val="0"/>
              </a:spcBef>
              <a:buNone/>
            </a:pPr>
            <a:r>
              <a:rPr lang="en-US" dirty="0"/>
              <a:t>Appropriate stakeholders, such as government regulators and community leaders, receive alerts and notifications immediately following a spill, initiating their engagement with the specific incident</a:t>
            </a:r>
            <a:r>
              <a:rPr lang="en-US" dirty="0" smtClean="0"/>
              <a:t>.</a:t>
            </a:r>
            <a:endParaRPr lang="en-US" dirty="0"/>
          </a:p>
        </p:txBody>
      </p:sp>
      <p:sp>
        <p:nvSpPr>
          <p:cNvPr id="8" name="Text Placeholder 7"/>
          <p:cNvSpPr>
            <a:spLocks noGrp="1"/>
          </p:cNvSpPr>
          <p:nvPr>
            <p:ph type="body" sz="quarter" idx="14"/>
          </p:nvPr>
        </p:nvSpPr>
        <p:spPr/>
        <p:txBody>
          <a:bodyPr/>
          <a:lstStyle/>
          <a:p>
            <a:pPr lvl="0">
              <a:spcBef>
                <a:spcPts val="0"/>
              </a:spcBef>
            </a:pPr>
            <a:r>
              <a:rPr lang="en-US" dirty="0">
                <a:solidFill>
                  <a:prstClr val="white"/>
                </a:solidFill>
              </a:rPr>
              <a:t>Alerts and Notifications: </a:t>
            </a:r>
          </a:p>
        </p:txBody>
      </p:sp>
      <p:sp>
        <p:nvSpPr>
          <p:cNvPr id="9" name="Text Placeholder 8"/>
          <p:cNvSpPr>
            <a:spLocks noGrp="1"/>
          </p:cNvSpPr>
          <p:nvPr>
            <p:ph type="body" sz="quarter" idx="15"/>
          </p:nvPr>
        </p:nvSpPr>
        <p:spPr/>
        <p:txBody>
          <a:bodyPr/>
          <a:lstStyle/>
          <a:p>
            <a:pPr marL="0" lvl="1" indent="0">
              <a:spcBef>
                <a:spcPts val="0"/>
              </a:spcBef>
              <a:buNone/>
            </a:pPr>
            <a:r>
              <a:rPr lang="en-US" dirty="0" smtClean="0"/>
              <a:t>Responders </a:t>
            </a:r>
            <a:r>
              <a:rPr lang="en-US" dirty="0"/>
              <a:t>assess the incident scale and impact </a:t>
            </a:r>
            <a:r>
              <a:rPr lang="en-US" dirty="0" smtClean="0"/>
              <a:t>potential in parallel with the initial deployment.</a:t>
            </a:r>
            <a:endParaRPr lang="en-US" dirty="0"/>
          </a:p>
        </p:txBody>
      </p:sp>
      <p:sp>
        <p:nvSpPr>
          <p:cNvPr id="10" name="Text Placeholder 9"/>
          <p:cNvSpPr>
            <a:spLocks noGrp="1"/>
          </p:cNvSpPr>
          <p:nvPr>
            <p:ph type="body" sz="quarter" idx="16"/>
          </p:nvPr>
        </p:nvSpPr>
        <p:spPr/>
        <p:txBody>
          <a:bodyPr/>
          <a:lstStyle/>
          <a:p>
            <a:pPr lvl="0">
              <a:spcBef>
                <a:spcPts val="0"/>
              </a:spcBef>
            </a:pPr>
            <a:r>
              <a:rPr lang="en-US" dirty="0">
                <a:solidFill>
                  <a:prstClr val="white"/>
                </a:solidFill>
              </a:rPr>
              <a:t>Initial Assessment and Classification</a:t>
            </a:r>
            <a:r>
              <a:rPr lang="en-US" dirty="0" smtClean="0">
                <a:solidFill>
                  <a:prstClr val="white"/>
                </a:solidFill>
              </a:rPr>
              <a:t>:</a:t>
            </a:r>
            <a:endParaRPr lang="en-US" dirty="0">
              <a:solidFill>
                <a:prstClr val="white"/>
              </a:solidFill>
            </a:endParaRPr>
          </a:p>
        </p:txBody>
      </p:sp>
      <p:sp>
        <p:nvSpPr>
          <p:cNvPr id="11" name="Text Placeholder 10"/>
          <p:cNvSpPr>
            <a:spLocks noGrp="1"/>
          </p:cNvSpPr>
          <p:nvPr>
            <p:ph type="body" sz="quarter" idx="17"/>
          </p:nvPr>
        </p:nvSpPr>
        <p:spPr/>
        <p:txBody>
          <a:bodyPr/>
          <a:lstStyle/>
          <a:p>
            <a:pPr marL="0" lvl="1" indent="0">
              <a:spcBef>
                <a:spcPts val="0"/>
              </a:spcBef>
              <a:buNone/>
            </a:pPr>
            <a:r>
              <a:rPr lang="en-US" dirty="0"/>
              <a:t>In many responses, there is a critical “window of opportunity”, after which the oil spreads to very miniscule thicknesses that may compromise response effectiveness. Time is of the essence and, therefore, pre-approval of response strategies is essential.</a:t>
            </a:r>
          </a:p>
          <a:p>
            <a:endParaRPr lang="en-US" dirty="0"/>
          </a:p>
        </p:txBody>
      </p:sp>
      <p:sp>
        <p:nvSpPr>
          <p:cNvPr id="12" name="Text Placeholder 11"/>
          <p:cNvSpPr>
            <a:spLocks noGrp="1"/>
          </p:cNvSpPr>
          <p:nvPr>
            <p:ph type="body" sz="quarter" idx="18"/>
          </p:nvPr>
        </p:nvSpPr>
        <p:spPr/>
        <p:txBody>
          <a:bodyPr/>
          <a:lstStyle/>
          <a:p>
            <a:pPr lvl="0">
              <a:spcBef>
                <a:spcPts val="0"/>
              </a:spcBef>
            </a:pPr>
            <a:r>
              <a:rPr lang="en-US" dirty="0">
                <a:solidFill>
                  <a:prstClr val="white"/>
                </a:solidFill>
              </a:rPr>
              <a:t>Importance of Time: </a:t>
            </a:r>
          </a:p>
        </p:txBody>
      </p:sp>
      <p:sp>
        <p:nvSpPr>
          <p:cNvPr id="70" name="Rectangle 69"/>
          <p:cNvSpPr/>
          <p:nvPr/>
        </p:nvSpPr>
        <p:spPr>
          <a:xfrm>
            <a:off x="375369" y="1484988"/>
            <a:ext cx="8229600" cy="646331"/>
          </a:xfrm>
          <a:prstGeom prst="rect">
            <a:avLst/>
          </a:prstGeom>
        </p:spPr>
        <p:txBody>
          <a:bodyPr wrap="square">
            <a:spAutoFit/>
          </a:bodyPr>
          <a:lstStyle/>
          <a:p>
            <a:r>
              <a:rPr lang="en-US" cap="small" dirty="0">
                <a:solidFill>
                  <a:srgbClr val="2F4767"/>
                </a:solidFill>
              </a:rPr>
              <a:t>When a spill occurs, responders immediately deploy local resources and assess the incident potential.</a:t>
            </a:r>
          </a:p>
        </p:txBody>
      </p:sp>
      <p:sp>
        <p:nvSpPr>
          <p:cNvPr id="14" name="Right Arrow 13"/>
          <p:cNvSpPr>
            <a:spLocks noChangeAspect="1"/>
          </p:cNvSpPr>
          <p:nvPr/>
        </p:nvSpPr>
        <p:spPr>
          <a:xfrm>
            <a:off x="6272952" y="1204724"/>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a:spLocks noChangeAspect="1"/>
          </p:cNvSpPr>
          <p:nvPr/>
        </p:nvSpPr>
        <p:spPr>
          <a:xfrm>
            <a:off x="6798882" y="1204724"/>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a:spLocks noChangeAspect="1"/>
          </p:cNvSpPr>
          <p:nvPr/>
        </p:nvSpPr>
        <p:spPr>
          <a:xfrm>
            <a:off x="7324812" y="1204724"/>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ight Arrow 16"/>
          <p:cNvSpPr>
            <a:spLocks noChangeAspect="1"/>
          </p:cNvSpPr>
          <p:nvPr/>
        </p:nvSpPr>
        <p:spPr>
          <a:xfrm>
            <a:off x="7850742" y="1204724"/>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ight Arrow 17"/>
          <p:cNvSpPr>
            <a:spLocks noChangeAspect="1"/>
          </p:cNvSpPr>
          <p:nvPr/>
        </p:nvSpPr>
        <p:spPr>
          <a:xfrm>
            <a:off x="8376672" y="1204724"/>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0" name="Group 19"/>
          <p:cNvGrpSpPr/>
          <p:nvPr/>
        </p:nvGrpSpPr>
        <p:grpSpPr>
          <a:xfrm>
            <a:off x="6359764" y="1039088"/>
            <a:ext cx="423786" cy="420623"/>
            <a:chOff x="1583914" y="1903920"/>
            <a:chExt cx="423786" cy="420623"/>
          </a:xfrm>
        </p:grpSpPr>
        <p:pic>
          <p:nvPicPr>
            <p:cNvPr id="37" name="Picture 36" descr="selection-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914" y="1903920"/>
              <a:ext cx="423786" cy="420623"/>
            </a:xfrm>
            <a:prstGeom prst="rect">
              <a:avLst/>
            </a:prstGeom>
          </p:spPr>
        </p:pic>
        <p:sp>
          <p:nvSpPr>
            <p:cNvPr id="38" name="Oval 37"/>
            <p:cNvSpPr>
              <a:spLocks noChangeAspect="1"/>
            </p:cNvSpPr>
            <p:nvPr/>
          </p:nvSpPr>
          <p:spPr>
            <a:xfrm>
              <a:off x="1599259" y="192462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1" name="Group 20"/>
          <p:cNvGrpSpPr/>
          <p:nvPr/>
        </p:nvGrpSpPr>
        <p:grpSpPr>
          <a:xfrm>
            <a:off x="6885694" y="1039088"/>
            <a:ext cx="423786" cy="420623"/>
            <a:chOff x="2055767" y="1903920"/>
            <a:chExt cx="423786" cy="420623"/>
          </a:xfrm>
        </p:grpSpPr>
        <p:pic>
          <p:nvPicPr>
            <p:cNvPr id="35" name="Picture 34" descr="response icons-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767" y="1903920"/>
              <a:ext cx="423786" cy="420623"/>
            </a:xfrm>
            <a:prstGeom prst="rect">
              <a:avLst/>
            </a:prstGeom>
          </p:spPr>
        </p:pic>
        <p:sp>
          <p:nvSpPr>
            <p:cNvPr id="36" name="Oval 35"/>
            <p:cNvSpPr>
              <a:spLocks noChangeAspect="1"/>
            </p:cNvSpPr>
            <p:nvPr/>
          </p:nvSpPr>
          <p:spPr>
            <a:xfrm>
              <a:off x="2071112"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1624" y="1039088"/>
            <a:ext cx="423785" cy="420622"/>
          </a:xfrm>
          <a:prstGeom prst="rect">
            <a:avLst/>
          </a:prstGeom>
        </p:spPr>
      </p:pic>
      <p:sp>
        <p:nvSpPr>
          <p:cNvPr id="34" name="Oval 33"/>
          <p:cNvSpPr>
            <a:spLocks noChangeAspect="1"/>
          </p:cNvSpPr>
          <p:nvPr/>
        </p:nvSpPr>
        <p:spPr>
          <a:xfrm>
            <a:off x="7426969" y="1051578"/>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nvGrpSpPr>
          <p:cNvPr id="23" name="Group 22"/>
          <p:cNvGrpSpPr/>
          <p:nvPr/>
        </p:nvGrpSpPr>
        <p:grpSpPr>
          <a:xfrm>
            <a:off x="7937554" y="1039088"/>
            <a:ext cx="423786" cy="420623"/>
            <a:chOff x="2999472" y="1903920"/>
            <a:chExt cx="423786" cy="420623"/>
          </a:xfrm>
        </p:grpSpPr>
        <p:pic>
          <p:nvPicPr>
            <p:cNvPr id="31" name="Picture 30" descr="cloud-5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9472" y="1903920"/>
              <a:ext cx="423786" cy="420623"/>
            </a:xfrm>
            <a:prstGeom prst="rect">
              <a:avLst/>
            </a:prstGeom>
          </p:spPr>
        </p:pic>
        <p:sp>
          <p:nvSpPr>
            <p:cNvPr id="32" name="Oval 31"/>
            <p:cNvSpPr>
              <a:spLocks noChangeAspect="1"/>
            </p:cNvSpPr>
            <p:nvPr/>
          </p:nvSpPr>
          <p:spPr>
            <a:xfrm>
              <a:off x="3014817"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4" name="Group 23"/>
          <p:cNvGrpSpPr/>
          <p:nvPr/>
        </p:nvGrpSpPr>
        <p:grpSpPr>
          <a:xfrm>
            <a:off x="8463484" y="1039088"/>
            <a:ext cx="423786" cy="420623"/>
            <a:chOff x="3471326" y="1903920"/>
            <a:chExt cx="423786" cy="420623"/>
          </a:xfrm>
        </p:grpSpPr>
        <p:pic>
          <p:nvPicPr>
            <p:cNvPr id="29" name="Picture 28" descr="response icons-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1326" y="1903920"/>
              <a:ext cx="423786" cy="420623"/>
            </a:xfrm>
            <a:prstGeom prst="rect">
              <a:avLst/>
            </a:prstGeom>
          </p:spPr>
        </p:pic>
        <p:sp>
          <p:nvSpPr>
            <p:cNvPr id="30" name="Oval 29"/>
            <p:cNvSpPr>
              <a:spLocks noChangeAspect="1"/>
            </p:cNvSpPr>
            <p:nvPr/>
          </p:nvSpPr>
          <p:spPr>
            <a:xfrm>
              <a:off x="3486671"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25" name="Rectangle 24"/>
          <p:cNvSpPr/>
          <p:nvPr/>
        </p:nvSpPr>
        <p:spPr>
          <a:xfrm>
            <a:off x="6003163" y="1007424"/>
            <a:ext cx="3048473"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6" name="Group 25"/>
          <p:cNvGrpSpPr/>
          <p:nvPr/>
        </p:nvGrpSpPr>
        <p:grpSpPr>
          <a:xfrm>
            <a:off x="5641337" y="943557"/>
            <a:ext cx="616283" cy="611684"/>
            <a:chOff x="959831" y="825948"/>
            <a:chExt cx="616283" cy="611684"/>
          </a:xfrm>
        </p:grpSpPr>
        <p:sp>
          <p:nvSpPr>
            <p:cNvPr id="27" name="Oval 26"/>
            <p:cNvSpPr>
              <a:spLocks noChangeAspect="1"/>
            </p:cNvSpPr>
            <p:nvPr/>
          </p:nvSpPr>
          <p:spPr>
            <a:xfrm>
              <a:off x="978507" y="837609"/>
              <a:ext cx="585216" cy="585359"/>
            </a:xfrm>
            <a:prstGeom prst="ellipse">
              <a:avLst/>
            </a:prstGeom>
            <a:no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p>
          </p:txBody>
        </p:sp>
        <p:pic>
          <p:nvPicPr>
            <p:cNvPr id="28" name="Picture 27" descr="response icons-45.png"/>
            <p:cNvPicPr>
              <a:picLocks/>
            </p:cNvPicPr>
            <p:nvPr/>
          </p:nvPicPr>
          <p:blipFill>
            <a:blip r:embed="rId8">
              <a:extLst>
                <a:ext uri="{28A0092B-C50C-407E-A947-70E740481C1C}">
                  <a14:useLocalDpi xmlns:a14="http://schemas.microsoft.com/office/drawing/2010/main" val="0"/>
                </a:ext>
              </a:extLst>
            </a:blip>
            <a:stretch>
              <a:fillRect/>
            </a:stretch>
          </p:blipFill>
          <p:spPr>
            <a:xfrm>
              <a:off x="959831" y="825948"/>
              <a:ext cx="616283" cy="611684"/>
            </a:xfrm>
            <a:prstGeom prst="rect">
              <a:avLst/>
            </a:prstGeom>
          </p:spPr>
        </p:pic>
      </p:grpSp>
    </p:spTree>
    <p:extLst>
      <p:ext uri="{BB962C8B-B14F-4D97-AF65-F5344CB8AC3E}">
        <p14:creationId xmlns:p14="http://schemas.microsoft.com/office/powerpoint/2010/main" val="1166772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Confirm Response Strategy</a:t>
            </a:r>
          </a:p>
        </p:txBody>
      </p:sp>
      <p:sp>
        <p:nvSpPr>
          <p:cNvPr id="19" name="TextBox 18"/>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Response: Confirm Response Strategy</a:t>
            </a:r>
          </a:p>
        </p:txBody>
      </p:sp>
      <p:sp>
        <p:nvSpPr>
          <p:cNvPr id="4" name="Text Placeholder 3"/>
          <p:cNvSpPr>
            <a:spLocks noGrp="1"/>
          </p:cNvSpPr>
          <p:nvPr>
            <p:ph type="body" sz="quarter" idx="11"/>
          </p:nvPr>
        </p:nvSpPr>
        <p:spPr/>
        <p:txBody>
          <a:bodyPr/>
          <a:lstStyle/>
          <a:p>
            <a:pPr marL="0" lvl="1" indent="0">
              <a:spcBef>
                <a:spcPts val="0"/>
              </a:spcBef>
              <a:buNone/>
            </a:pPr>
            <a:r>
              <a:rPr lang="en-US" dirty="0"/>
              <a:t>Responders match the actual spill to the </a:t>
            </a:r>
            <a:r>
              <a:rPr lang="en-US" dirty="0" smtClean="0"/>
              <a:t>closest planning </a:t>
            </a:r>
            <a:r>
              <a:rPr lang="en-US" dirty="0"/>
              <a:t>scenario</a:t>
            </a:r>
            <a:r>
              <a:rPr lang="en-US" dirty="0" smtClean="0"/>
              <a:t>.</a:t>
            </a:r>
            <a:endParaRPr lang="en-US" dirty="0"/>
          </a:p>
        </p:txBody>
      </p:sp>
      <p:sp>
        <p:nvSpPr>
          <p:cNvPr id="6" name="Text Placeholder 5"/>
          <p:cNvSpPr>
            <a:spLocks noGrp="1"/>
          </p:cNvSpPr>
          <p:nvPr>
            <p:ph type="body" sz="quarter" idx="12"/>
          </p:nvPr>
        </p:nvSpPr>
        <p:spPr/>
        <p:txBody>
          <a:bodyPr/>
          <a:lstStyle/>
          <a:p>
            <a:pPr lvl="0">
              <a:spcBef>
                <a:spcPts val="0"/>
              </a:spcBef>
            </a:pPr>
            <a:r>
              <a:rPr lang="en-US" dirty="0">
                <a:solidFill>
                  <a:srgbClr val="FFFFFF"/>
                </a:solidFill>
              </a:rPr>
              <a:t>Match to Scenarios: </a:t>
            </a:r>
          </a:p>
        </p:txBody>
      </p:sp>
      <p:sp>
        <p:nvSpPr>
          <p:cNvPr id="7" name="Text Placeholder 6"/>
          <p:cNvSpPr>
            <a:spLocks noGrp="1"/>
          </p:cNvSpPr>
          <p:nvPr>
            <p:ph type="body" sz="quarter" idx="13"/>
          </p:nvPr>
        </p:nvSpPr>
        <p:spPr>
          <a:xfrm>
            <a:off x="4692839" y="2755697"/>
            <a:ext cx="3998913" cy="654843"/>
          </a:xfrm>
        </p:spPr>
        <p:txBody>
          <a:bodyPr/>
          <a:lstStyle/>
          <a:p>
            <a:pPr marL="0" lvl="1" indent="0">
              <a:spcBef>
                <a:spcPts val="0"/>
              </a:spcBef>
              <a:buNone/>
            </a:pPr>
            <a:r>
              <a:rPr lang="en-US" dirty="0" smtClean="0"/>
              <a:t>The choices made during the preparedness process, based on NEBA, are validated </a:t>
            </a:r>
            <a:r>
              <a:rPr lang="en-US" dirty="0"/>
              <a:t>once a spill has </a:t>
            </a:r>
            <a:r>
              <a:rPr lang="en-US" dirty="0" smtClean="0"/>
              <a:t>occurred. These choices </a:t>
            </a:r>
            <a:r>
              <a:rPr lang="en-US" dirty="0"/>
              <a:t>confirm the selection of the best available response options that minimize impacts of the oil spill on people and the environment</a:t>
            </a:r>
            <a:r>
              <a:rPr lang="en-US" dirty="0" smtClean="0"/>
              <a:t>.</a:t>
            </a:r>
            <a:endParaRPr lang="en-US" dirty="0"/>
          </a:p>
        </p:txBody>
      </p:sp>
      <p:sp>
        <p:nvSpPr>
          <p:cNvPr id="8" name="Text Placeholder 7"/>
          <p:cNvSpPr>
            <a:spLocks noGrp="1"/>
          </p:cNvSpPr>
          <p:nvPr>
            <p:ph type="body" sz="quarter" idx="14"/>
          </p:nvPr>
        </p:nvSpPr>
        <p:spPr>
          <a:xfrm>
            <a:off x="4769039" y="2103138"/>
            <a:ext cx="3922713" cy="646331"/>
          </a:xfrm>
        </p:spPr>
        <p:txBody>
          <a:bodyPr>
            <a:spAutoFit/>
          </a:bodyPr>
          <a:lstStyle/>
          <a:p>
            <a:pPr lvl="0">
              <a:spcBef>
                <a:spcPts val="0"/>
              </a:spcBef>
            </a:pPr>
            <a:r>
              <a:rPr lang="en-US" dirty="0">
                <a:solidFill>
                  <a:srgbClr val="FFFFFF"/>
                </a:solidFill>
              </a:rPr>
              <a:t>Net Environmental Benefit Analysis (NEBA): </a:t>
            </a:r>
          </a:p>
        </p:txBody>
      </p:sp>
      <p:sp>
        <p:nvSpPr>
          <p:cNvPr id="9" name="Text Placeholder 8"/>
          <p:cNvSpPr>
            <a:spLocks noGrp="1"/>
          </p:cNvSpPr>
          <p:nvPr>
            <p:ph type="body" sz="quarter" idx="15"/>
          </p:nvPr>
        </p:nvSpPr>
        <p:spPr>
          <a:xfrm>
            <a:off x="381000" y="4314365"/>
            <a:ext cx="3998913" cy="1413864"/>
          </a:xfrm>
        </p:spPr>
        <p:txBody>
          <a:bodyPr/>
          <a:lstStyle/>
          <a:p>
            <a:pPr marL="0" lvl="1" indent="0">
              <a:spcBef>
                <a:spcPts val="0"/>
              </a:spcBef>
              <a:buNone/>
            </a:pPr>
            <a:r>
              <a:rPr lang="en-US" dirty="0"/>
              <a:t>After matching the spill, responders confirm </a:t>
            </a:r>
            <a:r>
              <a:rPr lang="en-US" dirty="0" smtClean="0"/>
              <a:t>applicability of the corresponding pre</a:t>
            </a:r>
            <a:r>
              <a:rPr lang="en-US" dirty="0"/>
              <a:t>-planned response </a:t>
            </a:r>
            <a:r>
              <a:rPr lang="en-US" dirty="0" smtClean="0"/>
              <a:t>strategy and initiate its implementation. </a:t>
            </a:r>
            <a:r>
              <a:rPr lang="en-US" dirty="0"/>
              <a:t>This </a:t>
            </a:r>
            <a:r>
              <a:rPr lang="en-US" dirty="0" smtClean="0"/>
              <a:t>ensures </a:t>
            </a:r>
            <a:r>
              <a:rPr lang="en-US" dirty="0"/>
              <a:t>utilization of the most effective response techniques from the outset</a:t>
            </a:r>
            <a:r>
              <a:rPr lang="en-US" dirty="0" smtClean="0"/>
              <a:t>.</a:t>
            </a:r>
            <a:endParaRPr lang="en-US" dirty="0"/>
          </a:p>
        </p:txBody>
      </p:sp>
      <p:sp>
        <p:nvSpPr>
          <p:cNvPr id="10" name="Text Placeholder 9"/>
          <p:cNvSpPr>
            <a:spLocks noGrp="1"/>
          </p:cNvSpPr>
          <p:nvPr>
            <p:ph type="body" sz="quarter" idx="16"/>
          </p:nvPr>
        </p:nvSpPr>
        <p:spPr/>
        <p:txBody>
          <a:bodyPr/>
          <a:lstStyle/>
          <a:p>
            <a:pPr lvl="0">
              <a:spcBef>
                <a:spcPts val="0"/>
              </a:spcBef>
            </a:pPr>
            <a:r>
              <a:rPr lang="en-US" dirty="0">
                <a:solidFill>
                  <a:srgbClr val="FFFFFF"/>
                </a:solidFill>
              </a:rPr>
              <a:t>Confirm Response Strategy: </a:t>
            </a:r>
          </a:p>
        </p:txBody>
      </p:sp>
      <p:sp>
        <p:nvSpPr>
          <p:cNvPr id="11" name="Text Placeholder 10"/>
          <p:cNvSpPr>
            <a:spLocks noGrp="1"/>
          </p:cNvSpPr>
          <p:nvPr>
            <p:ph type="body" sz="quarter" idx="17"/>
          </p:nvPr>
        </p:nvSpPr>
        <p:spPr/>
        <p:txBody>
          <a:bodyPr/>
          <a:lstStyle/>
          <a:p>
            <a:pPr marL="0" lvl="1" indent="0">
              <a:spcBef>
                <a:spcPts val="0"/>
              </a:spcBef>
              <a:buNone/>
            </a:pPr>
            <a:r>
              <a:rPr lang="en-US" dirty="0"/>
              <a:t>The </a:t>
            </a:r>
            <a:r>
              <a:rPr lang="en-US" dirty="0" smtClean="0"/>
              <a:t>pre-planned response </a:t>
            </a:r>
            <a:r>
              <a:rPr lang="en-US" dirty="0"/>
              <a:t>strategy is adapted only by exception, taking into account any unforeseen factors and the evolution of the spill</a:t>
            </a:r>
            <a:r>
              <a:rPr lang="en-US" dirty="0" smtClean="0"/>
              <a:t>.</a:t>
            </a:r>
            <a:endParaRPr lang="en-US" dirty="0"/>
          </a:p>
        </p:txBody>
      </p:sp>
      <p:sp>
        <p:nvSpPr>
          <p:cNvPr id="12" name="Text Placeholder 11"/>
          <p:cNvSpPr>
            <a:spLocks noGrp="1"/>
          </p:cNvSpPr>
          <p:nvPr>
            <p:ph type="body" sz="quarter" idx="18"/>
          </p:nvPr>
        </p:nvSpPr>
        <p:spPr/>
        <p:txBody>
          <a:bodyPr/>
          <a:lstStyle/>
          <a:p>
            <a:pPr lvl="0">
              <a:spcBef>
                <a:spcPts val="0"/>
              </a:spcBef>
            </a:pPr>
            <a:r>
              <a:rPr lang="en-US" dirty="0">
                <a:solidFill>
                  <a:srgbClr val="FFFFFF"/>
                </a:solidFill>
              </a:rPr>
              <a:t>Adapt by Exception: </a:t>
            </a:r>
          </a:p>
        </p:txBody>
      </p:sp>
      <p:sp>
        <p:nvSpPr>
          <p:cNvPr id="89" name="Rectangle 88"/>
          <p:cNvSpPr/>
          <p:nvPr/>
        </p:nvSpPr>
        <p:spPr>
          <a:xfrm>
            <a:off x="375369" y="1484988"/>
            <a:ext cx="8229600" cy="646331"/>
          </a:xfrm>
          <a:prstGeom prst="rect">
            <a:avLst/>
          </a:prstGeom>
        </p:spPr>
        <p:txBody>
          <a:bodyPr wrap="square">
            <a:spAutoFit/>
          </a:bodyPr>
          <a:lstStyle/>
          <a:p>
            <a:r>
              <a:rPr lang="en-US" cap="small" dirty="0">
                <a:solidFill>
                  <a:srgbClr val="2F4767"/>
                </a:solidFill>
              </a:rPr>
              <a:t>Following the initial deployment, the actual spill is matched to the </a:t>
            </a:r>
            <a:r>
              <a:rPr lang="en-US" cap="small" dirty="0" smtClean="0">
                <a:solidFill>
                  <a:srgbClr val="2F4767"/>
                </a:solidFill>
              </a:rPr>
              <a:t>planning </a:t>
            </a:r>
            <a:r>
              <a:rPr lang="en-US" cap="small" dirty="0">
                <a:solidFill>
                  <a:srgbClr val="2F4767"/>
                </a:solidFill>
              </a:rPr>
              <a:t>scenarios and the accompanying response strategy is confirmed.</a:t>
            </a:r>
          </a:p>
        </p:txBody>
      </p:sp>
      <p:sp>
        <p:nvSpPr>
          <p:cNvPr id="14" name="Right Arrow 13"/>
          <p:cNvSpPr>
            <a:spLocks noChangeAspect="1"/>
          </p:cNvSpPr>
          <p:nvPr/>
        </p:nvSpPr>
        <p:spPr>
          <a:xfrm>
            <a:off x="6076348" y="1205206"/>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5" name="Group 14"/>
          <p:cNvGrpSpPr/>
          <p:nvPr/>
        </p:nvGrpSpPr>
        <p:grpSpPr>
          <a:xfrm>
            <a:off x="5638617" y="1039871"/>
            <a:ext cx="423180" cy="420021"/>
            <a:chOff x="1087142" y="1897798"/>
            <a:chExt cx="423180" cy="420021"/>
          </a:xfrm>
        </p:grpSpPr>
        <p:pic>
          <p:nvPicPr>
            <p:cNvPr id="38" name="Picture 37" descr="response icons-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42" y="1897798"/>
              <a:ext cx="423180" cy="420021"/>
            </a:xfrm>
            <a:prstGeom prst="rect">
              <a:avLst/>
            </a:prstGeom>
          </p:spPr>
        </p:pic>
        <p:sp>
          <p:nvSpPr>
            <p:cNvPr id="39" name="Oval 38"/>
            <p:cNvSpPr>
              <a:spLocks noChangeAspect="1"/>
            </p:cNvSpPr>
            <p:nvPr/>
          </p:nvSpPr>
          <p:spPr>
            <a:xfrm>
              <a:off x="1102184"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16" name="Right Arrow 15"/>
          <p:cNvSpPr>
            <a:spLocks noChangeAspect="1"/>
          </p:cNvSpPr>
          <p:nvPr/>
        </p:nvSpPr>
        <p:spPr>
          <a:xfrm>
            <a:off x="6803191" y="1205206"/>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ight Arrow 16"/>
          <p:cNvSpPr>
            <a:spLocks noChangeAspect="1"/>
          </p:cNvSpPr>
          <p:nvPr/>
        </p:nvSpPr>
        <p:spPr>
          <a:xfrm>
            <a:off x="7327559" y="1205206"/>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ight Arrow 17"/>
          <p:cNvSpPr>
            <a:spLocks noChangeAspect="1"/>
          </p:cNvSpPr>
          <p:nvPr/>
        </p:nvSpPr>
        <p:spPr>
          <a:xfrm>
            <a:off x="7851927" y="1205206"/>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ight Arrow 19"/>
          <p:cNvSpPr>
            <a:spLocks noChangeAspect="1"/>
          </p:cNvSpPr>
          <p:nvPr/>
        </p:nvSpPr>
        <p:spPr>
          <a:xfrm>
            <a:off x="8376295" y="1205206"/>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1" name="Group 20"/>
          <p:cNvGrpSpPr/>
          <p:nvPr/>
        </p:nvGrpSpPr>
        <p:grpSpPr>
          <a:xfrm>
            <a:off x="6889222" y="1039570"/>
            <a:ext cx="423786" cy="420623"/>
            <a:chOff x="2055767" y="1903920"/>
            <a:chExt cx="423786" cy="420623"/>
          </a:xfrm>
        </p:grpSpPr>
        <p:pic>
          <p:nvPicPr>
            <p:cNvPr id="36" name="Picture 35" descr="response icons-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767" y="1903920"/>
              <a:ext cx="423786" cy="420623"/>
            </a:xfrm>
            <a:prstGeom prst="rect">
              <a:avLst/>
            </a:prstGeom>
          </p:spPr>
        </p:pic>
        <p:sp>
          <p:nvSpPr>
            <p:cNvPr id="37" name="Oval 36"/>
            <p:cNvSpPr>
              <a:spLocks noChangeAspect="1"/>
            </p:cNvSpPr>
            <p:nvPr/>
          </p:nvSpPr>
          <p:spPr>
            <a:xfrm>
              <a:off x="2071112"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590" y="1039570"/>
            <a:ext cx="423785" cy="420622"/>
          </a:xfrm>
          <a:prstGeom prst="rect">
            <a:avLst/>
          </a:prstGeom>
        </p:spPr>
      </p:pic>
      <p:sp>
        <p:nvSpPr>
          <p:cNvPr id="35" name="Oval 34"/>
          <p:cNvSpPr>
            <a:spLocks noChangeAspect="1"/>
          </p:cNvSpPr>
          <p:nvPr/>
        </p:nvSpPr>
        <p:spPr>
          <a:xfrm>
            <a:off x="7428935" y="1052060"/>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nvGrpSpPr>
          <p:cNvPr id="23" name="Group 22"/>
          <p:cNvGrpSpPr/>
          <p:nvPr/>
        </p:nvGrpSpPr>
        <p:grpSpPr>
          <a:xfrm>
            <a:off x="7937958" y="1039570"/>
            <a:ext cx="423786" cy="420623"/>
            <a:chOff x="2999472" y="1903920"/>
            <a:chExt cx="423786" cy="420623"/>
          </a:xfrm>
        </p:grpSpPr>
        <p:pic>
          <p:nvPicPr>
            <p:cNvPr id="32" name="Picture 31" descr="cloud-5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9472" y="1903920"/>
              <a:ext cx="423786" cy="420623"/>
            </a:xfrm>
            <a:prstGeom prst="rect">
              <a:avLst/>
            </a:prstGeom>
          </p:spPr>
        </p:pic>
        <p:sp>
          <p:nvSpPr>
            <p:cNvPr id="33" name="Oval 32"/>
            <p:cNvSpPr>
              <a:spLocks noChangeAspect="1"/>
            </p:cNvSpPr>
            <p:nvPr/>
          </p:nvSpPr>
          <p:spPr>
            <a:xfrm>
              <a:off x="3014817"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4" name="Group 23"/>
          <p:cNvGrpSpPr/>
          <p:nvPr/>
        </p:nvGrpSpPr>
        <p:grpSpPr>
          <a:xfrm>
            <a:off x="8462326" y="1039570"/>
            <a:ext cx="423786" cy="420623"/>
            <a:chOff x="3471326" y="1903920"/>
            <a:chExt cx="423786" cy="420623"/>
          </a:xfrm>
        </p:grpSpPr>
        <p:pic>
          <p:nvPicPr>
            <p:cNvPr id="30" name="Picture 29" descr="response icons-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1326" y="1903920"/>
              <a:ext cx="423786" cy="420623"/>
            </a:xfrm>
            <a:prstGeom prst="rect">
              <a:avLst/>
            </a:prstGeom>
          </p:spPr>
        </p:pic>
        <p:sp>
          <p:nvSpPr>
            <p:cNvPr id="31" name="Oval 30"/>
            <p:cNvSpPr>
              <a:spLocks noChangeAspect="1"/>
            </p:cNvSpPr>
            <p:nvPr/>
          </p:nvSpPr>
          <p:spPr>
            <a:xfrm>
              <a:off x="3486671"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25" name="Rectangle 24"/>
          <p:cNvSpPr/>
          <p:nvPr/>
        </p:nvSpPr>
        <p:spPr>
          <a:xfrm>
            <a:off x="5616231" y="999671"/>
            <a:ext cx="3386497"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6" name="Group 25"/>
          <p:cNvGrpSpPr/>
          <p:nvPr/>
        </p:nvGrpSpPr>
        <p:grpSpPr>
          <a:xfrm>
            <a:off x="6162379" y="943557"/>
            <a:ext cx="626261" cy="612648"/>
            <a:chOff x="1658043" y="826195"/>
            <a:chExt cx="626261" cy="612648"/>
          </a:xfrm>
        </p:grpSpPr>
        <p:pic>
          <p:nvPicPr>
            <p:cNvPr id="27" name="Picture 26" descr="selection-46.png"/>
            <p:cNvPicPr>
              <a:picLocks/>
            </p:cNvPicPr>
            <p:nvPr/>
          </p:nvPicPr>
          <p:blipFill>
            <a:blip r:embed="rId8">
              <a:extLst>
                <a:ext uri="{28A0092B-C50C-407E-A947-70E740481C1C}">
                  <a14:useLocalDpi xmlns:a14="http://schemas.microsoft.com/office/drawing/2010/main" val="0"/>
                </a:ext>
              </a:extLst>
            </a:blip>
            <a:stretch>
              <a:fillRect/>
            </a:stretch>
          </p:blipFill>
          <p:spPr>
            <a:xfrm>
              <a:off x="1658043" y="826195"/>
              <a:ext cx="626261" cy="612648"/>
            </a:xfrm>
            <a:prstGeom prst="rect">
              <a:avLst/>
            </a:prstGeom>
          </p:spPr>
        </p:pic>
        <p:sp>
          <p:nvSpPr>
            <p:cNvPr id="28" name="Oval 27"/>
            <p:cNvSpPr>
              <a:spLocks noChangeAspect="1"/>
            </p:cNvSpPr>
            <p:nvPr/>
          </p:nvSpPr>
          <p:spPr>
            <a:xfrm>
              <a:off x="1680800" y="837609"/>
              <a:ext cx="585216" cy="585359"/>
            </a:xfrm>
            <a:prstGeom prst="ellipse">
              <a:avLst/>
            </a:prstGeom>
            <a:no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Tree>
    <p:extLst>
      <p:ext uri="{BB962C8B-B14F-4D97-AF65-F5344CB8AC3E}">
        <p14:creationId xmlns:p14="http://schemas.microsoft.com/office/powerpoint/2010/main" val="440692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Organize Response</a:t>
            </a:r>
          </a:p>
        </p:txBody>
      </p:sp>
      <p:sp>
        <p:nvSpPr>
          <p:cNvPr id="19" name="TextBox 18"/>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Response: Organize Response</a:t>
            </a:r>
            <a:endParaRPr lang="en-US" sz="2400" b="1" cap="small" dirty="0">
              <a:solidFill>
                <a:srgbClr val="36496A"/>
              </a:solidFill>
              <a:cs typeface="Tahoma"/>
            </a:endParaRPr>
          </a:p>
        </p:txBody>
      </p:sp>
      <p:sp>
        <p:nvSpPr>
          <p:cNvPr id="2" name="Text Placeholder 1"/>
          <p:cNvSpPr>
            <a:spLocks noGrp="1"/>
          </p:cNvSpPr>
          <p:nvPr>
            <p:ph type="body" sz="quarter" idx="11"/>
          </p:nvPr>
        </p:nvSpPr>
        <p:spPr>
          <a:xfrm>
            <a:off x="381001" y="2479612"/>
            <a:ext cx="3998912" cy="595312"/>
          </a:xfrm>
        </p:spPr>
        <p:txBody>
          <a:bodyPr/>
          <a:lstStyle/>
          <a:p>
            <a:pPr marL="0" lvl="1" indent="0">
              <a:spcBef>
                <a:spcPts val="0"/>
              </a:spcBef>
              <a:buNone/>
            </a:pPr>
            <a:r>
              <a:rPr lang="en-US" dirty="0"/>
              <a:t>Organizing the response entails procuring the </a:t>
            </a:r>
            <a:r>
              <a:rPr lang="en-US" dirty="0" smtClean="0"/>
              <a:t>appropriate </a:t>
            </a:r>
            <a:r>
              <a:rPr lang="en-US" dirty="0"/>
              <a:t>resources, including the establishment of an appropriately sized spill management team, that allow for prudent overreaction to the </a:t>
            </a:r>
            <a:r>
              <a:rPr lang="en-US" dirty="0" smtClean="0"/>
              <a:t>incident commensurate with risks and requirements. </a:t>
            </a:r>
            <a:r>
              <a:rPr lang="en-US" dirty="0"/>
              <a:t>I</a:t>
            </a:r>
            <a:r>
              <a:rPr lang="en-US" dirty="0" smtClean="0"/>
              <a:t>t is important to note, however, that unnecessary response measures can further damage the environment.</a:t>
            </a:r>
            <a:endParaRPr lang="en-US" dirty="0"/>
          </a:p>
        </p:txBody>
      </p:sp>
      <p:sp>
        <p:nvSpPr>
          <p:cNvPr id="3" name="Text Placeholder 2"/>
          <p:cNvSpPr>
            <a:spLocks noGrp="1"/>
          </p:cNvSpPr>
          <p:nvPr>
            <p:ph type="body" sz="quarter" idx="12"/>
          </p:nvPr>
        </p:nvSpPr>
        <p:spPr>
          <a:xfrm>
            <a:off x="457200" y="2103138"/>
            <a:ext cx="3922713" cy="369332"/>
          </a:xfrm>
        </p:spPr>
        <p:txBody>
          <a:bodyPr/>
          <a:lstStyle/>
          <a:p>
            <a:pPr lvl="0">
              <a:spcBef>
                <a:spcPts val="0"/>
              </a:spcBef>
            </a:pPr>
            <a:r>
              <a:rPr lang="en-US" dirty="0">
                <a:solidFill>
                  <a:srgbClr val="FFFFFF"/>
                </a:solidFill>
              </a:rPr>
              <a:t>Organize Response: </a:t>
            </a:r>
          </a:p>
        </p:txBody>
      </p:sp>
      <p:sp>
        <p:nvSpPr>
          <p:cNvPr id="6" name="Text Placeholder 5"/>
          <p:cNvSpPr>
            <a:spLocks noGrp="1"/>
          </p:cNvSpPr>
          <p:nvPr>
            <p:ph type="body" sz="quarter" idx="13"/>
          </p:nvPr>
        </p:nvSpPr>
        <p:spPr>
          <a:xfrm>
            <a:off x="4692839" y="4507149"/>
            <a:ext cx="3998913" cy="1772793"/>
          </a:xfrm>
        </p:spPr>
        <p:txBody>
          <a:bodyPr>
            <a:spAutoFit/>
          </a:bodyPr>
          <a:lstStyle/>
          <a:p>
            <a:pPr marL="285750" lvl="1" indent="-285750">
              <a:spcBef>
                <a:spcPts val="0"/>
              </a:spcBef>
            </a:pPr>
            <a:r>
              <a:rPr lang="en-US" dirty="0"/>
              <a:t>Maintain clear incident response objectives and tactical actions</a:t>
            </a:r>
          </a:p>
          <a:p>
            <a:pPr marL="285750" lvl="1" indent="-285750">
              <a:spcBef>
                <a:spcPts val="0"/>
              </a:spcBef>
            </a:pPr>
            <a:r>
              <a:rPr lang="en-US" dirty="0"/>
              <a:t>Adopt a daily incident management routine and process</a:t>
            </a:r>
          </a:p>
          <a:p>
            <a:pPr marL="285750" lvl="1" indent="-285750">
              <a:spcBef>
                <a:spcPts val="0"/>
              </a:spcBef>
            </a:pPr>
            <a:r>
              <a:rPr lang="en-US" dirty="0"/>
              <a:t>Monitor deployed resources to ensure their applicability and effectiveness</a:t>
            </a:r>
          </a:p>
          <a:p>
            <a:pPr marL="285750" lvl="1" indent="-285750">
              <a:spcBef>
                <a:spcPts val="0"/>
              </a:spcBef>
            </a:pPr>
            <a:r>
              <a:rPr lang="en-US" dirty="0"/>
              <a:t>Foster collaborative and open working relationships among </a:t>
            </a:r>
            <a:r>
              <a:rPr lang="en-US" dirty="0" smtClean="0"/>
              <a:t>stakeholders</a:t>
            </a:r>
            <a:endParaRPr lang="en-US" dirty="0"/>
          </a:p>
        </p:txBody>
      </p:sp>
      <p:sp>
        <p:nvSpPr>
          <p:cNvPr id="7" name="Text Placeholder 6"/>
          <p:cNvSpPr>
            <a:spLocks noGrp="1"/>
          </p:cNvSpPr>
          <p:nvPr>
            <p:ph type="body" sz="quarter" idx="14"/>
          </p:nvPr>
        </p:nvSpPr>
        <p:spPr>
          <a:xfrm>
            <a:off x="4769039" y="4130675"/>
            <a:ext cx="3922713" cy="369332"/>
          </a:xfrm>
        </p:spPr>
        <p:txBody>
          <a:bodyPr/>
          <a:lstStyle/>
          <a:p>
            <a:pPr lvl="0">
              <a:spcBef>
                <a:spcPts val="0"/>
              </a:spcBef>
            </a:pPr>
            <a:r>
              <a:rPr lang="en-US" dirty="0">
                <a:solidFill>
                  <a:srgbClr val="FFFFFF"/>
                </a:solidFill>
              </a:rPr>
              <a:t>Keys to Successful Incident Management</a:t>
            </a:r>
            <a:r>
              <a:rPr lang="en-US" dirty="0" smtClean="0">
                <a:solidFill>
                  <a:srgbClr val="FFFFFF"/>
                </a:solidFill>
              </a:rPr>
              <a:t>:</a:t>
            </a:r>
            <a:endParaRPr lang="en-US" dirty="0">
              <a:solidFill>
                <a:srgbClr val="FFFFFF"/>
              </a:solidFill>
            </a:endParaRPr>
          </a:p>
        </p:txBody>
      </p:sp>
      <p:sp>
        <p:nvSpPr>
          <p:cNvPr id="8" name="Text Placeholder 7"/>
          <p:cNvSpPr>
            <a:spLocks noGrp="1"/>
          </p:cNvSpPr>
          <p:nvPr>
            <p:ph type="body" sz="quarter" idx="15"/>
          </p:nvPr>
        </p:nvSpPr>
        <p:spPr>
          <a:xfrm>
            <a:off x="4692839" y="2479612"/>
            <a:ext cx="3998913" cy="1384995"/>
          </a:xfrm>
        </p:spPr>
        <p:txBody>
          <a:bodyPr>
            <a:spAutoFit/>
          </a:bodyPr>
          <a:lstStyle/>
          <a:p>
            <a:pPr marL="0" lvl="1" indent="0">
              <a:spcBef>
                <a:spcPts val="0"/>
              </a:spcBef>
              <a:buNone/>
            </a:pPr>
            <a:r>
              <a:rPr lang="en-US" dirty="0"/>
              <a:t>Incident management systems define and standardize roles and responsibilities, communication lines, management strategies, processes, and terminology across governmental organizations and industry, enabling timely stand-up and effective management of response operations in the event of a spill</a:t>
            </a:r>
            <a:r>
              <a:rPr lang="en-US" dirty="0" smtClean="0"/>
              <a:t>.</a:t>
            </a:r>
            <a:endParaRPr lang="en-US" dirty="0"/>
          </a:p>
        </p:txBody>
      </p:sp>
      <p:sp>
        <p:nvSpPr>
          <p:cNvPr id="9" name="Text Placeholder 8"/>
          <p:cNvSpPr>
            <a:spLocks noGrp="1"/>
          </p:cNvSpPr>
          <p:nvPr>
            <p:ph type="body" sz="quarter" idx="16"/>
          </p:nvPr>
        </p:nvSpPr>
        <p:spPr>
          <a:xfrm>
            <a:off x="4769039" y="2103138"/>
            <a:ext cx="3922713" cy="369332"/>
          </a:xfrm>
        </p:spPr>
        <p:txBody>
          <a:bodyPr/>
          <a:lstStyle/>
          <a:p>
            <a:pPr lvl="0">
              <a:spcBef>
                <a:spcPts val="0"/>
              </a:spcBef>
            </a:pPr>
            <a:r>
              <a:rPr lang="en-US" dirty="0">
                <a:solidFill>
                  <a:srgbClr val="FFFFFF"/>
                </a:solidFill>
              </a:rPr>
              <a:t>Incident Management System: </a:t>
            </a:r>
          </a:p>
        </p:txBody>
      </p:sp>
      <p:sp>
        <p:nvSpPr>
          <p:cNvPr id="111" name="Rectangle 110"/>
          <p:cNvSpPr/>
          <p:nvPr/>
        </p:nvSpPr>
        <p:spPr>
          <a:xfrm>
            <a:off x="375369" y="1484988"/>
            <a:ext cx="8229600" cy="646331"/>
          </a:xfrm>
          <a:prstGeom prst="rect">
            <a:avLst/>
          </a:prstGeom>
        </p:spPr>
        <p:txBody>
          <a:bodyPr wrap="square">
            <a:spAutoFit/>
          </a:bodyPr>
          <a:lstStyle/>
          <a:p>
            <a:r>
              <a:rPr lang="en-US" cap="small" dirty="0">
                <a:solidFill>
                  <a:srgbClr val="2F4767"/>
                </a:solidFill>
              </a:rPr>
              <a:t>The response is organized to </a:t>
            </a:r>
            <a:r>
              <a:rPr lang="en-US" cap="small" dirty="0" smtClean="0">
                <a:solidFill>
                  <a:srgbClr val="2F4767"/>
                </a:solidFill>
              </a:rPr>
              <a:t>allow for prudent </a:t>
            </a:r>
            <a:r>
              <a:rPr lang="en-US" cap="small" dirty="0">
                <a:solidFill>
                  <a:srgbClr val="2F4767"/>
                </a:solidFill>
              </a:rPr>
              <a:t>overreaction and the implementation of an incident management system.</a:t>
            </a:r>
          </a:p>
        </p:txBody>
      </p:sp>
      <p:sp>
        <p:nvSpPr>
          <p:cNvPr id="11" name="Rectangle 10"/>
          <p:cNvSpPr/>
          <p:nvPr/>
        </p:nvSpPr>
        <p:spPr>
          <a:xfrm>
            <a:off x="5531906" y="1055404"/>
            <a:ext cx="3231094"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12"/>
          <p:cNvSpPr>
            <a:spLocks noChangeAspect="1"/>
          </p:cNvSpPr>
          <p:nvPr/>
        </p:nvSpPr>
        <p:spPr>
          <a:xfrm>
            <a:off x="6075310" y="120428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ight Arrow 13"/>
          <p:cNvSpPr>
            <a:spLocks noChangeAspect="1"/>
          </p:cNvSpPr>
          <p:nvPr/>
        </p:nvSpPr>
        <p:spPr>
          <a:xfrm>
            <a:off x="6599010" y="120428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a:spLocks noChangeAspect="1"/>
          </p:cNvSpPr>
          <p:nvPr/>
        </p:nvSpPr>
        <p:spPr>
          <a:xfrm>
            <a:off x="7325254" y="120428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a:spLocks noChangeAspect="1"/>
          </p:cNvSpPr>
          <p:nvPr/>
        </p:nvSpPr>
        <p:spPr>
          <a:xfrm>
            <a:off x="7848954" y="120428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7" name="Group 16"/>
          <p:cNvGrpSpPr/>
          <p:nvPr/>
        </p:nvGrpSpPr>
        <p:grpSpPr>
          <a:xfrm>
            <a:off x="5637913" y="1038948"/>
            <a:ext cx="423180" cy="420021"/>
            <a:chOff x="1087142" y="1897798"/>
            <a:chExt cx="423180" cy="420021"/>
          </a:xfrm>
        </p:grpSpPr>
        <p:pic>
          <p:nvPicPr>
            <p:cNvPr id="37" name="Picture 36" descr="response icons-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42" y="1897798"/>
              <a:ext cx="423180" cy="420021"/>
            </a:xfrm>
            <a:prstGeom prst="rect">
              <a:avLst/>
            </a:prstGeom>
          </p:spPr>
        </p:pic>
        <p:sp>
          <p:nvSpPr>
            <p:cNvPr id="38" name="Oval 37"/>
            <p:cNvSpPr>
              <a:spLocks noChangeAspect="1"/>
            </p:cNvSpPr>
            <p:nvPr/>
          </p:nvSpPr>
          <p:spPr>
            <a:xfrm>
              <a:off x="1102184"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18" name="Group 17"/>
          <p:cNvGrpSpPr/>
          <p:nvPr/>
        </p:nvGrpSpPr>
        <p:grpSpPr>
          <a:xfrm>
            <a:off x="6161007" y="1038647"/>
            <a:ext cx="423786" cy="420623"/>
            <a:chOff x="1583914" y="1903920"/>
            <a:chExt cx="423786" cy="420623"/>
          </a:xfrm>
        </p:grpSpPr>
        <p:pic>
          <p:nvPicPr>
            <p:cNvPr id="35" name="Picture 34" descr="selection-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914" y="1903920"/>
              <a:ext cx="423786" cy="420623"/>
            </a:xfrm>
            <a:prstGeom prst="rect">
              <a:avLst/>
            </a:prstGeom>
          </p:spPr>
        </p:pic>
        <p:sp>
          <p:nvSpPr>
            <p:cNvPr id="36" name="Oval 35"/>
            <p:cNvSpPr>
              <a:spLocks noChangeAspect="1"/>
            </p:cNvSpPr>
            <p:nvPr/>
          </p:nvSpPr>
          <p:spPr>
            <a:xfrm>
              <a:off x="1599259" y="192462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951" y="1038647"/>
            <a:ext cx="423785" cy="420622"/>
          </a:xfrm>
          <a:prstGeom prst="rect">
            <a:avLst/>
          </a:prstGeom>
        </p:spPr>
      </p:pic>
      <p:sp>
        <p:nvSpPr>
          <p:cNvPr id="34" name="Oval 33"/>
          <p:cNvSpPr>
            <a:spLocks noChangeAspect="1"/>
          </p:cNvSpPr>
          <p:nvPr/>
        </p:nvSpPr>
        <p:spPr>
          <a:xfrm>
            <a:off x="7426296" y="105113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sp>
        <p:nvSpPr>
          <p:cNvPr id="21" name="Right Arrow 20"/>
          <p:cNvSpPr>
            <a:spLocks noChangeAspect="1"/>
          </p:cNvSpPr>
          <p:nvPr/>
        </p:nvSpPr>
        <p:spPr>
          <a:xfrm>
            <a:off x="8372654" y="120428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2" name="Group 21"/>
          <p:cNvGrpSpPr/>
          <p:nvPr/>
        </p:nvGrpSpPr>
        <p:grpSpPr>
          <a:xfrm>
            <a:off x="8458350" y="1038647"/>
            <a:ext cx="423786" cy="420623"/>
            <a:chOff x="3471326" y="1903920"/>
            <a:chExt cx="423786" cy="420623"/>
          </a:xfrm>
        </p:grpSpPr>
        <p:pic>
          <p:nvPicPr>
            <p:cNvPr id="31" name="Picture 30" descr="response icons-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1326" y="1903920"/>
              <a:ext cx="423786" cy="420623"/>
            </a:xfrm>
            <a:prstGeom prst="rect">
              <a:avLst/>
            </a:prstGeom>
          </p:spPr>
        </p:pic>
        <p:sp>
          <p:nvSpPr>
            <p:cNvPr id="32" name="Oval 31"/>
            <p:cNvSpPr>
              <a:spLocks noChangeAspect="1"/>
            </p:cNvSpPr>
            <p:nvPr/>
          </p:nvSpPr>
          <p:spPr>
            <a:xfrm>
              <a:off x="3486671"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4" name="Group 23"/>
          <p:cNvGrpSpPr/>
          <p:nvPr/>
        </p:nvGrpSpPr>
        <p:grpSpPr>
          <a:xfrm>
            <a:off x="7934651" y="1038647"/>
            <a:ext cx="423786" cy="420623"/>
            <a:chOff x="2999472" y="1903920"/>
            <a:chExt cx="423786" cy="420623"/>
          </a:xfrm>
        </p:grpSpPr>
        <p:pic>
          <p:nvPicPr>
            <p:cNvPr id="29" name="Picture 28" descr="cloud-5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472" y="1903920"/>
              <a:ext cx="423786" cy="420623"/>
            </a:xfrm>
            <a:prstGeom prst="rect">
              <a:avLst/>
            </a:prstGeom>
          </p:spPr>
        </p:pic>
        <p:sp>
          <p:nvSpPr>
            <p:cNvPr id="30" name="Oval 29"/>
            <p:cNvSpPr>
              <a:spLocks noChangeAspect="1"/>
            </p:cNvSpPr>
            <p:nvPr/>
          </p:nvSpPr>
          <p:spPr>
            <a:xfrm>
              <a:off x="3014817"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25" name="Rectangle 24"/>
          <p:cNvSpPr/>
          <p:nvPr/>
        </p:nvSpPr>
        <p:spPr>
          <a:xfrm>
            <a:off x="5615527" y="1012827"/>
            <a:ext cx="3386497"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6" name="Group 25"/>
          <p:cNvGrpSpPr/>
          <p:nvPr/>
        </p:nvGrpSpPr>
        <p:grpSpPr>
          <a:xfrm>
            <a:off x="6684707" y="942634"/>
            <a:ext cx="626330" cy="612648"/>
            <a:chOff x="2359854" y="826016"/>
            <a:chExt cx="626330" cy="612648"/>
          </a:xfrm>
        </p:grpSpPr>
        <p:pic>
          <p:nvPicPr>
            <p:cNvPr id="27" name="Picture 26" descr="response icons-47.png"/>
            <p:cNvPicPr>
              <a:picLocks/>
            </p:cNvPicPr>
            <p:nvPr/>
          </p:nvPicPr>
          <p:blipFill>
            <a:blip r:embed="rId8">
              <a:extLst>
                <a:ext uri="{28A0092B-C50C-407E-A947-70E740481C1C}">
                  <a14:useLocalDpi xmlns:a14="http://schemas.microsoft.com/office/drawing/2010/main" val="0"/>
                </a:ext>
              </a:extLst>
            </a:blip>
            <a:stretch>
              <a:fillRect/>
            </a:stretch>
          </p:blipFill>
          <p:spPr>
            <a:xfrm>
              <a:off x="2359854" y="826016"/>
              <a:ext cx="626330" cy="612648"/>
            </a:xfrm>
            <a:prstGeom prst="rect">
              <a:avLst/>
            </a:prstGeom>
          </p:spPr>
        </p:pic>
        <p:sp>
          <p:nvSpPr>
            <p:cNvPr id="28" name="Oval 27"/>
            <p:cNvSpPr>
              <a:spLocks noChangeAspect="1"/>
            </p:cNvSpPr>
            <p:nvPr/>
          </p:nvSpPr>
          <p:spPr>
            <a:xfrm>
              <a:off x="2383093" y="837609"/>
              <a:ext cx="585216" cy="585359"/>
            </a:xfrm>
            <a:prstGeom prst="ellipse">
              <a:avLst/>
            </a:prstGeom>
            <a:no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Tree>
    <p:extLst>
      <p:ext uri="{BB962C8B-B14F-4D97-AF65-F5344CB8AC3E}">
        <p14:creationId xmlns:p14="http://schemas.microsoft.com/office/powerpoint/2010/main" val="3460337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7799" y="4025034"/>
            <a:ext cx="3489226" cy="2743200"/>
          </a:xfrm>
          <a:prstGeom prst="rect">
            <a:avLst/>
          </a:prstGeom>
        </p:spPr>
      </p:pic>
      <p:sp>
        <p:nvSpPr>
          <p:cNvPr id="20" name="Rectangle 19"/>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Cascade Resources </a:t>
            </a:r>
          </a:p>
        </p:txBody>
      </p:sp>
      <p:sp>
        <p:nvSpPr>
          <p:cNvPr id="19" name="TextBox 18"/>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Response: Cascade Resources  </a:t>
            </a:r>
          </a:p>
        </p:txBody>
      </p:sp>
      <p:sp>
        <p:nvSpPr>
          <p:cNvPr id="36" name="TextBox 35"/>
          <p:cNvSpPr txBox="1"/>
          <p:nvPr/>
        </p:nvSpPr>
        <p:spPr>
          <a:xfrm>
            <a:off x="4692839" y="4383428"/>
            <a:ext cx="2873687" cy="830997"/>
          </a:xfrm>
          <a:prstGeom prst="rect">
            <a:avLst/>
          </a:prstGeom>
          <a:noFill/>
        </p:spPr>
        <p:txBody>
          <a:bodyPr wrap="square" rtlCol="0">
            <a:spAutoFit/>
          </a:bodyPr>
          <a:lstStyle/>
          <a:p>
            <a:r>
              <a:rPr lang="en-US" sz="1200" cap="small" dirty="0" smtClean="0">
                <a:solidFill>
                  <a:srgbClr val="2F4767"/>
                </a:solidFill>
              </a:rPr>
              <a:t>Each bar represents a specific response capability</a:t>
            </a:r>
            <a:r>
              <a:rPr lang="en-US" sz="1200" cap="small" dirty="0">
                <a:solidFill>
                  <a:srgbClr val="2F4767"/>
                </a:solidFill>
              </a:rPr>
              <a:t> </a:t>
            </a:r>
            <a:r>
              <a:rPr lang="en-US" sz="1200" cap="small" dirty="0" smtClean="0">
                <a:solidFill>
                  <a:srgbClr val="2F4767"/>
                </a:solidFill>
              </a:rPr>
              <a:t>for a facility or region and the colored bars represent the appropriate capabilities for a specific spill.</a:t>
            </a:r>
            <a:endParaRPr lang="en-US" sz="1200" cap="small" dirty="0">
              <a:solidFill>
                <a:srgbClr val="2F4767"/>
              </a:solidFill>
            </a:endParaRPr>
          </a:p>
        </p:txBody>
      </p:sp>
      <p:cxnSp>
        <p:nvCxnSpPr>
          <p:cNvPr id="72" name="Straight Connector 71"/>
          <p:cNvCxnSpPr/>
          <p:nvPr/>
        </p:nvCxnSpPr>
        <p:spPr>
          <a:xfrm>
            <a:off x="4458590" y="2086624"/>
            <a:ext cx="0" cy="1700784"/>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sp>
        <p:nvSpPr>
          <p:cNvPr id="73" name="Text Placeholder 16"/>
          <p:cNvSpPr txBox="1">
            <a:spLocks/>
          </p:cNvSpPr>
          <p:nvPr/>
        </p:nvSpPr>
        <p:spPr>
          <a:xfrm>
            <a:off x="381000" y="2479612"/>
            <a:ext cx="3998913" cy="595312"/>
          </a:xfrm>
          <a:prstGeom prst="rect">
            <a:avLst/>
          </a:prstGeom>
        </p:spPr>
        <p:txBody>
          <a:bodyPr vert="horz"/>
          <a:lstStyle>
            <a:lvl1pPr marL="283464" indent="-283464" algn="l" defTabSz="457200" rtl="0" eaLnBrk="1" latinLnBrk="0" hangingPunct="1">
              <a:spcBef>
                <a:spcPct val="20000"/>
              </a:spcBef>
              <a:buFont typeface="Arial"/>
              <a:buNone/>
              <a:defRPr lang="en-US" sz="1600" kern="1200" cap="small" dirty="0" smtClean="0">
                <a:solidFill>
                  <a:srgbClr val="2F4767"/>
                </a:solidFill>
                <a:latin typeface="+mn-lt"/>
                <a:ea typeface="+mn-ea"/>
                <a:cs typeface="+mn-cs"/>
              </a:defRPr>
            </a:lvl1pPr>
            <a:lvl2pPr marL="283464" indent="-283464" algn="l" defTabSz="457200" rtl="0" eaLnBrk="1" latinLnBrk="0" hangingPunct="1">
              <a:spcBef>
                <a:spcPct val="20000"/>
              </a:spcBef>
              <a:buFont typeface="Arial"/>
              <a:buChar char="•"/>
              <a:defRPr lang="en-US" sz="1600" kern="1200" cap="small" dirty="0" smtClean="0">
                <a:solidFill>
                  <a:srgbClr val="2F4767"/>
                </a:solidFill>
                <a:latin typeface="+mn-lt"/>
                <a:ea typeface="+mn-ea"/>
                <a:cs typeface="+mn-cs"/>
              </a:defRPr>
            </a:lvl2pPr>
            <a:lvl3pPr marL="283464" indent="-283464" algn="l" defTabSz="457200" rtl="0" eaLnBrk="1" latinLnBrk="0" hangingPunct="1">
              <a:spcBef>
                <a:spcPct val="20000"/>
              </a:spcBef>
              <a:buFont typeface="Arial"/>
              <a:buChar char="•"/>
              <a:defRPr lang="en-US" sz="1600" kern="1200" cap="small" dirty="0" smtClean="0">
                <a:solidFill>
                  <a:srgbClr val="2F4767"/>
                </a:solidFill>
                <a:latin typeface="+mn-lt"/>
                <a:ea typeface="+mn-ea"/>
                <a:cs typeface="+mn-cs"/>
              </a:defRPr>
            </a:lvl3pPr>
            <a:lvl4pPr marL="283464" indent="-283464" algn="l" defTabSz="457200" rtl="0" eaLnBrk="1" latinLnBrk="0" hangingPunct="1">
              <a:spcBef>
                <a:spcPct val="20000"/>
              </a:spcBef>
              <a:buFont typeface="Arial"/>
              <a:buChar char="–"/>
              <a:defRPr lang="en-US" sz="1600" kern="1200" cap="small" dirty="0" smtClean="0">
                <a:solidFill>
                  <a:srgbClr val="2F4767"/>
                </a:solidFill>
                <a:latin typeface="+mn-lt"/>
                <a:ea typeface="+mn-ea"/>
                <a:cs typeface="+mn-cs"/>
              </a:defRPr>
            </a:lvl4pPr>
            <a:lvl5pPr marL="283464" indent="-283464" algn="l" defTabSz="457200" rtl="0" eaLnBrk="1" latinLnBrk="0" hangingPunct="1">
              <a:spcBef>
                <a:spcPct val="20000"/>
              </a:spcBef>
              <a:buFont typeface="Arial"/>
              <a:buChar char="»"/>
              <a:defRPr lang="en-US" sz="1600" kern="1200" cap="small" dirty="0">
                <a:solidFill>
                  <a:srgbClr val="2F47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buNone/>
            </a:pPr>
            <a:r>
              <a:rPr lang="en-US" sz="1400" dirty="0"/>
              <a:t>Resources are deployed </a:t>
            </a:r>
            <a:r>
              <a:rPr lang="en-US" sz="1400" dirty="0" smtClean="0"/>
              <a:t>in a </a:t>
            </a:r>
            <a:r>
              <a:rPr lang="en-US" sz="1400" dirty="0"/>
              <a:t>cascading </a:t>
            </a:r>
            <a:r>
              <a:rPr lang="en-US" sz="1400" dirty="0" smtClean="0"/>
              <a:t>manner to </a:t>
            </a:r>
            <a:r>
              <a:rPr lang="en-US" sz="1400" dirty="0"/>
              <a:t>the incident location, per the </a:t>
            </a:r>
            <a:r>
              <a:rPr lang="en-US" sz="1400" dirty="0" smtClean="0"/>
              <a:t>predetermined response strategy. The cascading process involves resources mobilizing to the incident location as the spill evolves and responders better understand what equipment and services are required.</a:t>
            </a:r>
            <a:endParaRPr lang="en-US" sz="1400" dirty="0"/>
          </a:p>
        </p:txBody>
      </p:sp>
      <p:sp>
        <p:nvSpPr>
          <p:cNvPr id="74" name="Text Placeholder 18"/>
          <p:cNvSpPr txBox="1">
            <a:spLocks/>
          </p:cNvSpPr>
          <p:nvPr/>
        </p:nvSpPr>
        <p:spPr>
          <a:xfrm>
            <a:off x="457200" y="2103138"/>
            <a:ext cx="3922713" cy="369332"/>
          </a:xfrm>
          <a:prstGeom prst="rect">
            <a:avLst/>
          </a:prstGeom>
          <a:solidFill>
            <a:srgbClr val="2F4767"/>
          </a:solidFill>
          <a:ln>
            <a:noFill/>
          </a:ln>
          <a:effectLst/>
        </p:spPr>
        <p:txBody>
          <a:bodyPr wrap="square">
            <a:spAutoFit/>
          </a:bodyPr>
          <a:lstStyle>
            <a:lvl1pPr marL="0" indent="0" algn="l" defTabSz="457200" rtl="0" eaLnBrk="1" latinLnBrk="0" hangingPunct="1">
              <a:spcBef>
                <a:spcPct val="20000"/>
              </a:spcBef>
              <a:buFont typeface="Arial"/>
              <a:buNone/>
              <a:defRPr lang="en-US" sz="1800" kern="1200" cap="small" smtClean="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pPr>
            <a:r>
              <a:rPr lang="en-US" dirty="0">
                <a:solidFill>
                  <a:srgbClr val="FFFFFF"/>
                </a:solidFill>
              </a:rPr>
              <a:t>Cascading </a:t>
            </a:r>
            <a:r>
              <a:rPr lang="en-US" dirty="0" smtClean="0">
                <a:solidFill>
                  <a:srgbClr val="FFFFFF"/>
                </a:solidFill>
              </a:rPr>
              <a:t>Resources: </a:t>
            </a:r>
            <a:endParaRPr lang="en-US" dirty="0">
              <a:solidFill>
                <a:srgbClr val="FFFFFF"/>
              </a:solidFill>
            </a:endParaRPr>
          </a:p>
        </p:txBody>
      </p:sp>
      <p:sp>
        <p:nvSpPr>
          <p:cNvPr id="75" name="Text Placeholder 16"/>
          <p:cNvSpPr txBox="1">
            <a:spLocks/>
          </p:cNvSpPr>
          <p:nvPr/>
        </p:nvSpPr>
        <p:spPr>
          <a:xfrm>
            <a:off x="4692839" y="2479612"/>
            <a:ext cx="3998913" cy="595312"/>
          </a:xfrm>
          <a:prstGeom prst="rect">
            <a:avLst/>
          </a:prstGeom>
        </p:spPr>
        <p:txBody>
          <a:bodyPr vert="horz"/>
          <a:lstStyle>
            <a:lvl1pPr marL="283464" indent="-283464" algn="l" defTabSz="457200" rtl="0" eaLnBrk="1" latinLnBrk="0" hangingPunct="1">
              <a:spcBef>
                <a:spcPct val="20000"/>
              </a:spcBef>
              <a:buFont typeface="Arial"/>
              <a:buNone/>
              <a:defRPr lang="en-US" sz="1600" kern="1200" cap="small" dirty="0" smtClean="0">
                <a:solidFill>
                  <a:srgbClr val="2F4767"/>
                </a:solidFill>
                <a:latin typeface="+mn-lt"/>
                <a:ea typeface="+mn-ea"/>
                <a:cs typeface="+mn-cs"/>
              </a:defRPr>
            </a:lvl1pPr>
            <a:lvl2pPr marL="283464" indent="-283464" algn="l" defTabSz="457200" rtl="0" eaLnBrk="1" latinLnBrk="0" hangingPunct="1">
              <a:spcBef>
                <a:spcPct val="20000"/>
              </a:spcBef>
              <a:buFont typeface="Arial"/>
              <a:buChar char="•"/>
              <a:defRPr lang="en-US" sz="1600" kern="1200" cap="small" dirty="0" smtClean="0">
                <a:solidFill>
                  <a:srgbClr val="2F4767"/>
                </a:solidFill>
                <a:latin typeface="+mn-lt"/>
                <a:ea typeface="+mn-ea"/>
                <a:cs typeface="+mn-cs"/>
              </a:defRPr>
            </a:lvl2pPr>
            <a:lvl3pPr marL="283464" indent="-283464" algn="l" defTabSz="457200" rtl="0" eaLnBrk="1" latinLnBrk="0" hangingPunct="1">
              <a:spcBef>
                <a:spcPct val="20000"/>
              </a:spcBef>
              <a:buFont typeface="Arial"/>
              <a:buChar char="•"/>
              <a:defRPr lang="en-US" sz="1600" kern="1200" cap="small" dirty="0" smtClean="0">
                <a:solidFill>
                  <a:srgbClr val="2F4767"/>
                </a:solidFill>
                <a:latin typeface="+mn-lt"/>
                <a:ea typeface="+mn-ea"/>
                <a:cs typeface="+mn-cs"/>
              </a:defRPr>
            </a:lvl3pPr>
            <a:lvl4pPr marL="283464" indent="-283464" algn="l" defTabSz="457200" rtl="0" eaLnBrk="1" latinLnBrk="0" hangingPunct="1">
              <a:spcBef>
                <a:spcPct val="20000"/>
              </a:spcBef>
              <a:buFont typeface="Arial"/>
              <a:buChar char="–"/>
              <a:defRPr lang="en-US" sz="1600" kern="1200" cap="small" dirty="0" smtClean="0">
                <a:solidFill>
                  <a:srgbClr val="2F4767"/>
                </a:solidFill>
                <a:latin typeface="+mn-lt"/>
                <a:ea typeface="+mn-ea"/>
                <a:cs typeface="+mn-cs"/>
              </a:defRPr>
            </a:lvl4pPr>
            <a:lvl5pPr marL="283464" indent="-283464" algn="l" defTabSz="457200" rtl="0" eaLnBrk="1" latinLnBrk="0" hangingPunct="1">
              <a:spcBef>
                <a:spcPct val="20000"/>
              </a:spcBef>
              <a:buFont typeface="Arial"/>
              <a:buChar char="»"/>
              <a:defRPr lang="en-US" sz="1600" kern="1200" cap="small" dirty="0">
                <a:solidFill>
                  <a:srgbClr val="2F47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buNone/>
            </a:pPr>
            <a:r>
              <a:rPr lang="en-US" sz="1400" dirty="0"/>
              <a:t>Resources </a:t>
            </a:r>
            <a:r>
              <a:rPr lang="en-US" sz="1400" dirty="0" smtClean="0"/>
              <a:t>deployed to </a:t>
            </a:r>
            <a:r>
              <a:rPr lang="en-US" sz="1400" dirty="0"/>
              <a:t>the incident location </a:t>
            </a:r>
            <a:r>
              <a:rPr lang="en-US" sz="1400" dirty="0" smtClean="0"/>
              <a:t>may include </a:t>
            </a:r>
            <a:r>
              <a:rPr lang="en-US" sz="1400" dirty="0"/>
              <a:t>local resources, mutual aid, oil spill response organizations, and state authorities</a:t>
            </a:r>
            <a:r>
              <a:rPr lang="en-US" sz="1400" dirty="0" smtClean="0"/>
              <a:t>.</a:t>
            </a:r>
            <a:endParaRPr lang="en-US" sz="1400" dirty="0"/>
          </a:p>
        </p:txBody>
      </p:sp>
      <p:sp>
        <p:nvSpPr>
          <p:cNvPr id="76" name="Text Placeholder 18"/>
          <p:cNvSpPr txBox="1">
            <a:spLocks/>
          </p:cNvSpPr>
          <p:nvPr/>
        </p:nvSpPr>
        <p:spPr>
          <a:xfrm>
            <a:off x="4769039" y="2103138"/>
            <a:ext cx="3922713" cy="369332"/>
          </a:xfrm>
          <a:prstGeom prst="rect">
            <a:avLst/>
          </a:prstGeom>
          <a:solidFill>
            <a:srgbClr val="2F4767"/>
          </a:solidFill>
          <a:ln>
            <a:noFill/>
          </a:ln>
          <a:effectLst/>
        </p:spPr>
        <p:txBody>
          <a:bodyPr wrap="square">
            <a:spAutoFit/>
          </a:bodyPr>
          <a:lstStyle>
            <a:lvl1pPr marL="0" indent="0" algn="l" defTabSz="457200" rtl="0" eaLnBrk="1" latinLnBrk="0" hangingPunct="1">
              <a:spcBef>
                <a:spcPct val="20000"/>
              </a:spcBef>
              <a:buFont typeface="Arial"/>
              <a:buNone/>
              <a:defRPr lang="en-US" sz="1800" kern="1200" cap="small" smtClean="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0"/>
              </a:spcBef>
            </a:pPr>
            <a:r>
              <a:rPr lang="en-US" dirty="0" smtClean="0">
                <a:solidFill>
                  <a:srgbClr val="FFFFFF"/>
                </a:solidFill>
              </a:rPr>
              <a:t>Resource Types: </a:t>
            </a:r>
            <a:endParaRPr lang="en-US" dirty="0">
              <a:solidFill>
                <a:srgbClr val="FFFFFF"/>
              </a:solidFill>
            </a:endParaRPr>
          </a:p>
        </p:txBody>
      </p:sp>
      <p:cxnSp>
        <p:nvCxnSpPr>
          <p:cNvPr id="77" name="Straight Connector 76"/>
          <p:cNvCxnSpPr/>
          <p:nvPr/>
        </p:nvCxnSpPr>
        <p:spPr>
          <a:xfrm>
            <a:off x="381000" y="2092739"/>
            <a:ext cx="0" cy="1700784"/>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8767952" y="2086624"/>
            <a:ext cx="0" cy="1700784"/>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4689655" y="2086624"/>
            <a:ext cx="0" cy="1700784"/>
          </a:xfrm>
          <a:prstGeom prst="line">
            <a:avLst/>
          </a:prstGeom>
          <a:ln w="3175" cmpd="sng">
            <a:solidFill>
              <a:srgbClr val="2F4767"/>
            </a:solidFill>
          </a:ln>
        </p:spPr>
        <p:style>
          <a:lnRef idx="1">
            <a:schemeClr val="dk1"/>
          </a:lnRef>
          <a:fillRef idx="0">
            <a:schemeClr val="dk1"/>
          </a:fillRef>
          <a:effectRef idx="0">
            <a:schemeClr val="dk1"/>
          </a:effectRef>
          <a:fontRef idx="minor">
            <a:schemeClr val="tx1"/>
          </a:fontRef>
        </p:style>
      </p:cxnSp>
      <p:sp>
        <p:nvSpPr>
          <p:cNvPr id="100" name="Rectangle 99"/>
          <p:cNvSpPr/>
          <p:nvPr/>
        </p:nvSpPr>
        <p:spPr>
          <a:xfrm>
            <a:off x="375369" y="1484988"/>
            <a:ext cx="8229600" cy="369332"/>
          </a:xfrm>
          <a:prstGeom prst="rect">
            <a:avLst/>
          </a:prstGeom>
        </p:spPr>
        <p:txBody>
          <a:bodyPr wrap="square">
            <a:spAutoFit/>
          </a:bodyPr>
          <a:lstStyle/>
          <a:p>
            <a:r>
              <a:rPr lang="en-US" cap="small" dirty="0">
                <a:solidFill>
                  <a:srgbClr val="2F4767"/>
                </a:solidFill>
              </a:rPr>
              <a:t>Appropriate response resources are deployed to the incident location.</a:t>
            </a:r>
          </a:p>
        </p:txBody>
      </p:sp>
      <p:grpSp>
        <p:nvGrpSpPr>
          <p:cNvPr id="15" name="Group 14"/>
          <p:cNvGrpSpPr/>
          <p:nvPr/>
        </p:nvGrpSpPr>
        <p:grpSpPr>
          <a:xfrm>
            <a:off x="4458590" y="4765407"/>
            <a:ext cx="269625" cy="97710"/>
            <a:chOff x="5178275" y="5192948"/>
            <a:chExt cx="269625" cy="97710"/>
          </a:xfrm>
        </p:grpSpPr>
        <p:cxnSp>
          <p:nvCxnSpPr>
            <p:cNvPr id="102" name="Straight Connector 101"/>
            <p:cNvCxnSpPr/>
            <p:nvPr/>
          </p:nvCxnSpPr>
          <p:spPr>
            <a:xfrm>
              <a:off x="5178275" y="5241804"/>
              <a:ext cx="232431" cy="0"/>
            </a:xfrm>
            <a:prstGeom prst="line">
              <a:avLst/>
            </a:prstGeom>
            <a:ln w="3175" cmpd="sng"/>
          </p:spPr>
          <p:style>
            <a:lnRef idx="1">
              <a:schemeClr val="dk1"/>
            </a:lnRef>
            <a:fillRef idx="0">
              <a:schemeClr val="dk1"/>
            </a:fillRef>
            <a:effectRef idx="0">
              <a:schemeClr val="dk1"/>
            </a:effectRef>
            <a:fontRef idx="minor">
              <a:schemeClr val="tx1"/>
            </a:fontRef>
          </p:style>
        </p:cxnSp>
        <p:sp>
          <p:nvSpPr>
            <p:cNvPr id="103" name="Isosceles Triangle 102"/>
            <p:cNvSpPr>
              <a:spLocks noChangeAspect="1"/>
            </p:cNvSpPr>
            <p:nvPr/>
          </p:nvSpPr>
          <p:spPr>
            <a:xfrm rot="5400000">
              <a:off x="5356929" y="5199687"/>
              <a:ext cx="97710" cy="84232"/>
            </a:xfrm>
            <a:prstGeom prst="triangle">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104" name="Straight Connector 103"/>
          <p:cNvCxnSpPr/>
          <p:nvPr/>
        </p:nvCxnSpPr>
        <p:spPr>
          <a:xfrm rot="5400000" flipV="1">
            <a:off x="4412492" y="5475268"/>
            <a:ext cx="0" cy="91440"/>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a:off x="4456913" y="4107536"/>
            <a:ext cx="0" cy="1413452"/>
          </a:xfrm>
          <a:prstGeom prst="line">
            <a:avLst/>
          </a:prstGeom>
          <a:ln w="3175" cmpd="sng"/>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rot="5400000" flipV="1">
            <a:off x="4412492" y="4061816"/>
            <a:ext cx="0" cy="91440"/>
          </a:xfrm>
          <a:prstGeom prst="line">
            <a:avLst/>
          </a:prstGeom>
          <a:ln w="3175" cmpd="sng"/>
        </p:spPr>
        <p:style>
          <a:lnRef idx="1">
            <a:schemeClr val="dk1"/>
          </a:lnRef>
          <a:fillRef idx="0">
            <a:schemeClr val="dk1"/>
          </a:fillRef>
          <a:effectRef idx="0">
            <a:schemeClr val="dk1"/>
          </a:effectRef>
          <a:fontRef idx="minor">
            <a:schemeClr val="tx1"/>
          </a:fontRef>
        </p:style>
      </p:cxnSp>
      <p:sp>
        <p:nvSpPr>
          <p:cNvPr id="22" name="Right Arrow 21"/>
          <p:cNvSpPr>
            <a:spLocks noChangeAspect="1"/>
          </p:cNvSpPr>
          <p:nvPr/>
        </p:nvSpPr>
        <p:spPr>
          <a:xfrm>
            <a:off x="6077851" y="1205075"/>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ight Arrow 22"/>
          <p:cNvSpPr>
            <a:spLocks noChangeAspect="1"/>
          </p:cNvSpPr>
          <p:nvPr/>
        </p:nvSpPr>
        <p:spPr>
          <a:xfrm>
            <a:off x="6603733" y="1205075"/>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4" name="Group 23"/>
          <p:cNvGrpSpPr/>
          <p:nvPr/>
        </p:nvGrpSpPr>
        <p:grpSpPr>
          <a:xfrm>
            <a:off x="5639363" y="1039740"/>
            <a:ext cx="423180" cy="420021"/>
            <a:chOff x="1087142" y="1897798"/>
            <a:chExt cx="423180" cy="420021"/>
          </a:xfrm>
        </p:grpSpPr>
        <p:pic>
          <p:nvPicPr>
            <p:cNvPr id="45" name="Picture 44" descr="response icons-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42" y="1897798"/>
              <a:ext cx="423180" cy="420021"/>
            </a:xfrm>
            <a:prstGeom prst="rect">
              <a:avLst/>
            </a:prstGeom>
          </p:spPr>
        </p:pic>
        <p:sp>
          <p:nvSpPr>
            <p:cNvPr id="46" name="Oval 45"/>
            <p:cNvSpPr>
              <a:spLocks noChangeAspect="1"/>
            </p:cNvSpPr>
            <p:nvPr/>
          </p:nvSpPr>
          <p:spPr>
            <a:xfrm>
              <a:off x="1102184"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5" name="Group 24"/>
          <p:cNvGrpSpPr/>
          <p:nvPr/>
        </p:nvGrpSpPr>
        <p:grpSpPr>
          <a:xfrm>
            <a:off x="6164639" y="1039439"/>
            <a:ext cx="423786" cy="420623"/>
            <a:chOff x="1583914" y="1903920"/>
            <a:chExt cx="423786" cy="420623"/>
          </a:xfrm>
        </p:grpSpPr>
        <p:pic>
          <p:nvPicPr>
            <p:cNvPr id="43" name="Picture 42" descr="selection-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914" y="1903920"/>
              <a:ext cx="423786" cy="420623"/>
            </a:xfrm>
            <a:prstGeom prst="rect">
              <a:avLst/>
            </a:prstGeom>
          </p:spPr>
        </p:pic>
        <p:sp>
          <p:nvSpPr>
            <p:cNvPr id="44" name="Oval 43"/>
            <p:cNvSpPr>
              <a:spLocks noChangeAspect="1"/>
            </p:cNvSpPr>
            <p:nvPr/>
          </p:nvSpPr>
          <p:spPr>
            <a:xfrm>
              <a:off x="1599259" y="192462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6" name="Group 25"/>
          <p:cNvGrpSpPr/>
          <p:nvPr/>
        </p:nvGrpSpPr>
        <p:grpSpPr>
          <a:xfrm>
            <a:off x="6690521" y="1039439"/>
            <a:ext cx="423786" cy="420623"/>
            <a:chOff x="2055767" y="1903920"/>
            <a:chExt cx="423786" cy="420623"/>
          </a:xfrm>
        </p:grpSpPr>
        <p:pic>
          <p:nvPicPr>
            <p:cNvPr id="41" name="Picture 40" descr="response icons-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767" y="1903920"/>
              <a:ext cx="423786" cy="420623"/>
            </a:xfrm>
            <a:prstGeom prst="rect">
              <a:avLst/>
            </a:prstGeom>
          </p:spPr>
        </p:pic>
        <p:sp>
          <p:nvSpPr>
            <p:cNvPr id="42" name="Oval 41"/>
            <p:cNvSpPr>
              <a:spLocks noChangeAspect="1"/>
            </p:cNvSpPr>
            <p:nvPr/>
          </p:nvSpPr>
          <p:spPr>
            <a:xfrm>
              <a:off x="2071112"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27" name="Right Arrow 26"/>
          <p:cNvSpPr>
            <a:spLocks noChangeAspect="1"/>
          </p:cNvSpPr>
          <p:nvPr/>
        </p:nvSpPr>
        <p:spPr>
          <a:xfrm>
            <a:off x="7129615" y="1205075"/>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ight Arrow 27"/>
          <p:cNvSpPr>
            <a:spLocks noChangeAspect="1"/>
          </p:cNvSpPr>
          <p:nvPr/>
        </p:nvSpPr>
        <p:spPr>
          <a:xfrm>
            <a:off x="8374779" y="1205075"/>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9" name="Group 28"/>
          <p:cNvGrpSpPr/>
          <p:nvPr/>
        </p:nvGrpSpPr>
        <p:grpSpPr>
          <a:xfrm>
            <a:off x="7935685" y="1039439"/>
            <a:ext cx="423786" cy="420623"/>
            <a:chOff x="2999472" y="1903920"/>
            <a:chExt cx="423786" cy="420623"/>
          </a:xfrm>
        </p:grpSpPr>
        <p:pic>
          <p:nvPicPr>
            <p:cNvPr id="39" name="Picture 38" descr="cloud-5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472" y="1903920"/>
              <a:ext cx="423786" cy="420623"/>
            </a:xfrm>
            <a:prstGeom prst="rect">
              <a:avLst/>
            </a:prstGeom>
          </p:spPr>
        </p:pic>
        <p:sp>
          <p:nvSpPr>
            <p:cNvPr id="40" name="Oval 39"/>
            <p:cNvSpPr>
              <a:spLocks noChangeAspect="1"/>
            </p:cNvSpPr>
            <p:nvPr/>
          </p:nvSpPr>
          <p:spPr>
            <a:xfrm>
              <a:off x="3014817"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30" name="Group 29"/>
          <p:cNvGrpSpPr/>
          <p:nvPr/>
        </p:nvGrpSpPr>
        <p:grpSpPr>
          <a:xfrm>
            <a:off x="8461567" y="1039439"/>
            <a:ext cx="423786" cy="420623"/>
            <a:chOff x="3471326" y="1903920"/>
            <a:chExt cx="423786" cy="420623"/>
          </a:xfrm>
        </p:grpSpPr>
        <p:pic>
          <p:nvPicPr>
            <p:cNvPr id="37" name="Picture 36" descr="response icons-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1326" y="1903920"/>
              <a:ext cx="423786" cy="420623"/>
            </a:xfrm>
            <a:prstGeom prst="rect">
              <a:avLst/>
            </a:prstGeom>
          </p:spPr>
        </p:pic>
        <p:sp>
          <p:nvSpPr>
            <p:cNvPr id="38" name="Oval 37"/>
            <p:cNvSpPr>
              <a:spLocks noChangeAspect="1"/>
            </p:cNvSpPr>
            <p:nvPr/>
          </p:nvSpPr>
          <p:spPr>
            <a:xfrm>
              <a:off x="3486671"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31" name="Right Arrow 30"/>
          <p:cNvSpPr>
            <a:spLocks noChangeAspect="1"/>
          </p:cNvSpPr>
          <p:nvPr/>
        </p:nvSpPr>
        <p:spPr>
          <a:xfrm>
            <a:off x="7848897" y="1205075"/>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Rectangle 31"/>
          <p:cNvSpPr/>
          <p:nvPr/>
        </p:nvSpPr>
        <p:spPr>
          <a:xfrm>
            <a:off x="5613056" y="1039740"/>
            <a:ext cx="3386497"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4" name="Picture 33"/>
          <p:cNvPicPr>
            <a:picLocks/>
          </p:cNvPicPr>
          <p:nvPr/>
        </p:nvPicPr>
        <p:blipFill>
          <a:blip r:embed="rId9">
            <a:extLst>
              <a:ext uri="{28A0092B-C50C-407E-A947-70E740481C1C}">
                <a14:useLocalDpi xmlns:a14="http://schemas.microsoft.com/office/drawing/2010/main" val="0"/>
              </a:ext>
            </a:extLst>
          </a:blip>
          <a:stretch>
            <a:fillRect/>
          </a:stretch>
        </p:blipFill>
        <p:spPr>
          <a:xfrm>
            <a:off x="7216403" y="943460"/>
            <a:ext cx="617185" cy="612580"/>
          </a:xfrm>
          <a:prstGeom prst="rect">
            <a:avLst/>
          </a:prstGeom>
        </p:spPr>
      </p:pic>
      <p:sp>
        <p:nvSpPr>
          <p:cNvPr id="35" name="Oval 34"/>
          <p:cNvSpPr>
            <a:spLocks noChangeAspect="1"/>
          </p:cNvSpPr>
          <p:nvPr/>
        </p:nvSpPr>
        <p:spPr>
          <a:xfrm>
            <a:off x="7232525" y="955467"/>
            <a:ext cx="585216" cy="585359"/>
          </a:xfrm>
          <a:prstGeom prst="ellipse">
            <a:avLst/>
          </a:prstGeom>
          <a:no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spTree>
    <p:extLst>
      <p:ext uri="{BB962C8B-B14F-4D97-AF65-F5344CB8AC3E}">
        <p14:creationId xmlns:p14="http://schemas.microsoft.com/office/powerpoint/2010/main" val="2040123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Adjust for Realities</a:t>
            </a:r>
          </a:p>
        </p:txBody>
      </p:sp>
      <p:sp>
        <p:nvSpPr>
          <p:cNvPr id="19" name="TextBox 18"/>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Response: Adjust for Realities  </a:t>
            </a:r>
          </a:p>
        </p:txBody>
      </p:sp>
      <p:sp>
        <p:nvSpPr>
          <p:cNvPr id="4" name="Text Placeholder 3"/>
          <p:cNvSpPr>
            <a:spLocks noGrp="1"/>
          </p:cNvSpPr>
          <p:nvPr>
            <p:ph type="body" sz="quarter" idx="11"/>
          </p:nvPr>
        </p:nvSpPr>
        <p:spPr/>
        <p:txBody>
          <a:bodyPr/>
          <a:lstStyle/>
          <a:p>
            <a:pPr marL="0" lvl="1" indent="0">
              <a:spcBef>
                <a:spcPts val="0"/>
              </a:spcBef>
              <a:buNone/>
            </a:pPr>
            <a:r>
              <a:rPr lang="en-US" dirty="0"/>
              <a:t>Because a responder cannot predict all conditions related to a </a:t>
            </a:r>
            <a:r>
              <a:rPr lang="en-US" dirty="0" smtClean="0"/>
              <a:t>planning </a:t>
            </a:r>
            <a:r>
              <a:rPr lang="en-US" dirty="0"/>
              <a:t>scenario, the response is adjusted </a:t>
            </a:r>
            <a:r>
              <a:rPr lang="en-US" dirty="0" smtClean="0"/>
              <a:t>to </a:t>
            </a:r>
            <a:r>
              <a:rPr lang="en-US" dirty="0"/>
              <a:t>reflect realities of the situation, including:</a:t>
            </a:r>
          </a:p>
          <a:p>
            <a:pPr marL="285750" lvl="1" indent="-285750">
              <a:spcBef>
                <a:spcPts val="0"/>
              </a:spcBef>
            </a:pPr>
            <a:r>
              <a:rPr lang="en-US" dirty="0"/>
              <a:t>Actual vs. forecasted operating conditions</a:t>
            </a:r>
          </a:p>
          <a:p>
            <a:pPr marL="285750" lvl="1" indent="-285750">
              <a:spcBef>
                <a:spcPts val="0"/>
              </a:spcBef>
            </a:pPr>
            <a:r>
              <a:rPr lang="en-US" dirty="0"/>
              <a:t>External restrictions to response</a:t>
            </a:r>
          </a:p>
          <a:p>
            <a:pPr marL="285750" lvl="1" indent="-285750">
              <a:spcBef>
                <a:spcPts val="0"/>
              </a:spcBef>
            </a:pPr>
            <a:r>
              <a:rPr lang="en-US" dirty="0"/>
              <a:t>Safety and security</a:t>
            </a:r>
          </a:p>
          <a:p>
            <a:pPr marL="285750" lvl="1" indent="-285750">
              <a:spcBef>
                <a:spcPts val="0"/>
              </a:spcBef>
            </a:pPr>
            <a:r>
              <a:rPr lang="en-US" dirty="0"/>
              <a:t>Stakeholder reactions</a:t>
            </a:r>
          </a:p>
          <a:p>
            <a:pPr marL="285750" lvl="1" indent="-285750">
              <a:spcBef>
                <a:spcPts val="0"/>
              </a:spcBef>
            </a:pPr>
            <a:r>
              <a:rPr lang="en-US" dirty="0"/>
              <a:t>Unrealistic </a:t>
            </a:r>
            <a:r>
              <a:rPr lang="en-US" dirty="0" smtClean="0"/>
              <a:t>expectations</a:t>
            </a:r>
            <a:endParaRPr lang="en-US" dirty="0"/>
          </a:p>
        </p:txBody>
      </p:sp>
      <p:sp>
        <p:nvSpPr>
          <p:cNvPr id="5" name="Text Placeholder 4"/>
          <p:cNvSpPr>
            <a:spLocks noGrp="1"/>
          </p:cNvSpPr>
          <p:nvPr>
            <p:ph type="body" sz="quarter" idx="12"/>
          </p:nvPr>
        </p:nvSpPr>
        <p:spPr>
          <a:xfrm>
            <a:off x="457200" y="2103138"/>
            <a:ext cx="3922713" cy="369332"/>
          </a:xfrm>
        </p:spPr>
        <p:txBody>
          <a:bodyPr/>
          <a:lstStyle/>
          <a:p>
            <a:pPr lvl="0">
              <a:spcBef>
                <a:spcPts val="0"/>
              </a:spcBef>
            </a:pPr>
            <a:r>
              <a:rPr lang="en-US" dirty="0">
                <a:solidFill>
                  <a:srgbClr val="FFFFFF"/>
                </a:solidFill>
              </a:rPr>
              <a:t>Variance from the Plan: </a:t>
            </a:r>
          </a:p>
        </p:txBody>
      </p:sp>
      <p:sp>
        <p:nvSpPr>
          <p:cNvPr id="6" name="Text Placeholder 5"/>
          <p:cNvSpPr>
            <a:spLocks noGrp="1"/>
          </p:cNvSpPr>
          <p:nvPr>
            <p:ph type="body" sz="quarter" idx="13"/>
          </p:nvPr>
        </p:nvSpPr>
        <p:spPr>
          <a:xfrm>
            <a:off x="4692839" y="2749469"/>
            <a:ext cx="3998913" cy="595312"/>
          </a:xfrm>
        </p:spPr>
        <p:txBody>
          <a:bodyPr/>
          <a:lstStyle/>
          <a:p>
            <a:pPr marL="0" lvl="1" indent="0">
              <a:spcBef>
                <a:spcPts val="0"/>
              </a:spcBef>
              <a:buNone/>
            </a:pPr>
            <a:r>
              <a:rPr lang="en-US" dirty="0"/>
              <a:t>During the response, the NEBA process is used to regularly re-evaluate the response strategy, taking the realities of the situation into account. Following re-evaluation, the effectiveness and feasibility of response options are confirmed and the best available response option that minimizes the impact of the spill on people and the environment is implemented.</a:t>
            </a:r>
          </a:p>
          <a:p>
            <a:pPr marL="0" lvl="1" indent="0">
              <a:spcBef>
                <a:spcPts val="0"/>
              </a:spcBef>
              <a:buNone/>
            </a:pPr>
            <a:endParaRPr lang="en-US" dirty="0"/>
          </a:p>
          <a:p>
            <a:endParaRPr lang="en-US" dirty="0"/>
          </a:p>
        </p:txBody>
      </p:sp>
      <p:sp>
        <p:nvSpPr>
          <p:cNvPr id="7" name="Text Placeholder 6"/>
          <p:cNvSpPr>
            <a:spLocks noGrp="1"/>
          </p:cNvSpPr>
          <p:nvPr>
            <p:ph type="body" sz="quarter" idx="14"/>
          </p:nvPr>
        </p:nvSpPr>
        <p:spPr>
          <a:xfrm>
            <a:off x="4769039" y="2103138"/>
            <a:ext cx="3922713" cy="646331"/>
          </a:xfrm>
        </p:spPr>
        <p:txBody>
          <a:bodyPr/>
          <a:lstStyle/>
          <a:p>
            <a:pPr lvl="0">
              <a:spcBef>
                <a:spcPts val="0"/>
              </a:spcBef>
            </a:pPr>
            <a:r>
              <a:rPr lang="en-US" dirty="0">
                <a:solidFill>
                  <a:srgbClr val="FFFFFF"/>
                </a:solidFill>
              </a:rPr>
              <a:t>Net Environmental Benefit Analysis (NEBA): </a:t>
            </a:r>
          </a:p>
        </p:txBody>
      </p:sp>
      <p:sp>
        <p:nvSpPr>
          <p:cNvPr id="84" name="Rectangle 83"/>
          <p:cNvSpPr/>
          <p:nvPr/>
        </p:nvSpPr>
        <p:spPr>
          <a:xfrm>
            <a:off x="375368" y="1484988"/>
            <a:ext cx="8652327" cy="646331"/>
          </a:xfrm>
          <a:prstGeom prst="rect">
            <a:avLst/>
          </a:prstGeom>
        </p:spPr>
        <p:txBody>
          <a:bodyPr wrap="square">
            <a:spAutoFit/>
          </a:bodyPr>
          <a:lstStyle/>
          <a:p>
            <a:r>
              <a:rPr lang="en-US" cap="small" dirty="0">
                <a:solidFill>
                  <a:srgbClr val="2F4767"/>
                </a:solidFill>
              </a:rPr>
              <a:t>During a response, strategy </a:t>
            </a:r>
            <a:r>
              <a:rPr lang="en-US" cap="small" dirty="0" smtClean="0">
                <a:solidFill>
                  <a:srgbClr val="2F4767"/>
                </a:solidFill>
              </a:rPr>
              <a:t>effectiveness</a:t>
            </a:r>
            <a:r>
              <a:rPr lang="en-US" cap="small" dirty="0">
                <a:solidFill>
                  <a:srgbClr val="2F4767"/>
                </a:solidFill>
              </a:rPr>
              <a:t> </a:t>
            </a:r>
            <a:r>
              <a:rPr lang="en-US" cap="small" dirty="0" smtClean="0">
                <a:solidFill>
                  <a:srgbClr val="2F4767"/>
                </a:solidFill>
              </a:rPr>
              <a:t>– as </a:t>
            </a:r>
            <a:r>
              <a:rPr lang="en-US" cap="small" dirty="0">
                <a:solidFill>
                  <a:srgbClr val="2F4767"/>
                </a:solidFill>
              </a:rPr>
              <a:t>well as incident conditions and </a:t>
            </a:r>
            <a:r>
              <a:rPr lang="en-US" cap="small" dirty="0" smtClean="0">
                <a:solidFill>
                  <a:srgbClr val="2F4767"/>
                </a:solidFill>
              </a:rPr>
              <a:t>circumstances – must </a:t>
            </a:r>
            <a:r>
              <a:rPr lang="en-US" cap="small" dirty="0">
                <a:solidFill>
                  <a:srgbClr val="2F4767"/>
                </a:solidFill>
              </a:rPr>
              <a:t>be evaluated and analyzed in order to successfully adapt the response approach.</a:t>
            </a:r>
          </a:p>
        </p:txBody>
      </p:sp>
      <p:sp>
        <p:nvSpPr>
          <p:cNvPr id="10" name="Right Arrow 9"/>
          <p:cNvSpPr>
            <a:spLocks noChangeAspect="1"/>
          </p:cNvSpPr>
          <p:nvPr/>
        </p:nvSpPr>
        <p:spPr>
          <a:xfrm>
            <a:off x="6076851" y="120561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ight Arrow 10"/>
          <p:cNvSpPr>
            <a:spLocks noChangeAspect="1"/>
          </p:cNvSpPr>
          <p:nvPr/>
        </p:nvSpPr>
        <p:spPr>
          <a:xfrm>
            <a:off x="6600537" y="120561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ight Arrow 11"/>
          <p:cNvSpPr>
            <a:spLocks noChangeAspect="1"/>
          </p:cNvSpPr>
          <p:nvPr/>
        </p:nvSpPr>
        <p:spPr>
          <a:xfrm>
            <a:off x="7124223" y="120561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ight Arrow 12"/>
          <p:cNvSpPr>
            <a:spLocks noChangeAspect="1"/>
          </p:cNvSpPr>
          <p:nvPr/>
        </p:nvSpPr>
        <p:spPr>
          <a:xfrm>
            <a:off x="7647909" y="120561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4" name="Group 13"/>
          <p:cNvGrpSpPr/>
          <p:nvPr/>
        </p:nvGrpSpPr>
        <p:grpSpPr>
          <a:xfrm>
            <a:off x="5639461" y="1040278"/>
            <a:ext cx="423180" cy="420021"/>
            <a:chOff x="1087142" y="1897798"/>
            <a:chExt cx="423180" cy="420021"/>
          </a:xfrm>
        </p:grpSpPr>
        <p:pic>
          <p:nvPicPr>
            <p:cNvPr id="34" name="Picture 33" descr="response icons-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42" y="1897798"/>
              <a:ext cx="423180" cy="420021"/>
            </a:xfrm>
            <a:prstGeom prst="rect">
              <a:avLst/>
            </a:prstGeom>
          </p:spPr>
        </p:pic>
        <p:sp>
          <p:nvSpPr>
            <p:cNvPr id="35" name="Oval 34"/>
            <p:cNvSpPr>
              <a:spLocks noChangeAspect="1"/>
            </p:cNvSpPr>
            <p:nvPr/>
          </p:nvSpPr>
          <p:spPr>
            <a:xfrm>
              <a:off x="1102184"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15" name="Group 14"/>
          <p:cNvGrpSpPr/>
          <p:nvPr/>
        </p:nvGrpSpPr>
        <p:grpSpPr>
          <a:xfrm>
            <a:off x="6162541" y="1039977"/>
            <a:ext cx="423786" cy="420623"/>
            <a:chOff x="1583914" y="1903920"/>
            <a:chExt cx="423786" cy="420623"/>
          </a:xfrm>
        </p:grpSpPr>
        <p:pic>
          <p:nvPicPr>
            <p:cNvPr id="32" name="Picture 31" descr="selection-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914" y="1903920"/>
              <a:ext cx="423786" cy="420623"/>
            </a:xfrm>
            <a:prstGeom prst="rect">
              <a:avLst/>
            </a:prstGeom>
          </p:spPr>
        </p:pic>
        <p:sp>
          <p:nvSpPr>
            <p:cNvPr id="33" name="Oval 32"/>
            <p:cNvSpPr>
              <a:spLocks noChangeAspect="1"/>
            </p:cNvSpPr>
            <p:nvPr/>
          </p:nvSpPr>
          <p:spPr>
            <a:xfrm>
              <a:off x="1599259" y="192462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16" name="Group 15"/>
          <p:cNvGrpSpPr/>
          <p:nvPr/>
        </p:nvGrpSpPr>
        <p:grpSpPr>
          <a:xfrm>
            <a:off x="6686227" y="1039977"/>
            <a:ext cx="423786" cy="420623"/>
            <a:chOff x="2055767" y="1903920"/>
            <a:chExt cx="423786" cy="420623"/>
          </a:xfrm>
        </p:grpSpPr>
        <p:pic>
          <p:nvPicPr>
            <p:cNvPr id="30" name="Picture 29" descr="response icons-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767" y="1903920"/>
              <a:ext cx="423786" cy="420623"/>
            </a:xfrm>
            <a:prstGeom prst="rect">
              <a:avLst/>
            </a:prstGeom>
          </p:spPr>
        </p:pic>
        <p:sp>
          <p:nvSpPr>
            <p:cNvPr id="31" name="Oval 30"/>
            <p:cNvSpPr>
              <a:spLocks noChangeAspect="1"/>
            </p:cNvSpPr>
            <p:nvPr/>
          </p:nvSpPr>
          <p:spPr>
            <a:xfrm>
              <a:off x="2071112"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9913" y="1039977"/>
            <a:ext cx="423785" cy="420622"/>
          </a:xfrm>
          <a:prstGeom prst="rect">
            <a:avLst/>
          </a:prstGeom>
        </p:spPr>
      </p:pic>
      <p:sp>
        <p:nvSpPr>
          <p:cNvPr id="29" name="Oval 28"/>
          <p:cNvSpPr>
            <a:spLocks noChangeAspect="1"/>
          </p:cNvSpPr>
          <p:nvPr/>
        </p:nvSpPr>
        <p:spPr>
          <a:xfrm>
            <a:off x="7225258" y="105246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sp>
        <p:nvSpPr>
          <p:cNvPr id="18" name="Right Arrow 17"/>
          <p:cNvSpPr>
            <a:spLocks noChangeAspect="1"/>
          </p:cNvSpPr>
          <p:nvPr/>
        </p:nvSpPr>
        <p:spPr>
          <a:xfrm>
            <a:off x="8374208" y="1205613"/>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1" name="Group 20"/>
          <p:cNvGrpSpPr/>
          <p:nvPr/>
        </p:nvGrpSpPr>
        <p:grpSpPr>
          <a:xfrm>
            <a:off x="8459898" y="1039977"/>
            <a:ext cx="423786" cy="420623"/>
            <a:chOff x="3471326" y="1903920"/>
            <a:chExt cx="423786" cy="420623"/>
          </a:xfrm>
        </p:grpSpPr>
        <p:pic>
          <p:nvPicPr>
            <p:cNvPr id="26" name="Picture 25" descr="response icons-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1326" y="1903920"/>
              <a:ext cx="423786" cy="420623"/>
            </a:xfrm>
            <a:prstGeom prst="rect">
              <a:avLst/>
            </a:prstGeom>
          </p:spPr>
        </p:pic>
        <p:sp>
          <p:nvSpPr>
            <p:cNvPr id="27" name="Oval 26"/>
            <p:cNvSpPr>
              <a:spLocks noChangeAspect="1"/>
            </p:cNvSpPr>
            <p:nvPr/>
          </p:nvSpPr>
          <p:spPr>
            <a:xfrm>
              <a:off x="3486671"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22" name="Rectangle 21"/>
          <p:cNvSpPr/>
          <p:nvPr/>
        </p:nvSpPr>
        <p:spPr>
          <a:xfrm>
            <a:off x="5617075" y="976312"/>
            <a:ext cx="3386497"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p:cNvGrpSpPr/>
          <p:nvPr/>
        </p:nvGrpSpPr>
        <p:grpSpPr>
          <a:xfrm>
            <a:off x="7733599" y="939426"/>
            <a:ext cx="626399" cy="621724"/>
            <a:chOff x="3764784" y="826016"/>
            <a:chExt cx="626399" cy="621724"/>
          </a:xfrm>
        </p:grpSpPr>
        <p:pic>
          <p:nvPicPr>
            <p:cNvPr id="24" name="Picture 23" descr="cloud-54.png"/>
            <p:cNvPicPr>
              <a:picLocks/>
            </p:cNvPicPr>
            <p:nvPr/>
          </p:nvPicPr>
          <p:blipFill>
            <a:blip r:embed="rId8">
              <a:extLst>
                <a:ext uri="{28A0092B-C50C-407E-A947-70E740481C1C}">
                  <a14:useLocalDpi xmlns:a14="http://schemas.microsoft.com/office/drawing/2010/main" val="0"/>
                </a:ext>
              </a:extLst>
            </a:blip>
            <a:stretch>
              <a:fillRect/>
            </a:stretch>
          </p:blipFill>
          <p:spPr>
            <a:xfrm>
              <a:off x="3764784" y="826016"/>
              <a:ext cx="626399" cy="621724"/>
            </a:xfrm>
            <a:prstGeom prst="rect">
              <a:avLst/>
            </a:prstGeom>
          </p:spPr>
        </p:pic>
        <p:sp>
          <p:nvSpPr>
            <p:cNvPr id="25" name="Oval 24"/>
            <p:cNvSpPr>
              <a:spLocks noChangeAspect="1"/>
            </p:cNvSpPr>
            <p:nvPr/>
          </p:nvSpPr>
          <p:spPr>
            <a:xfrm>
              <a:off x="3787679" y="838648"/>
              <a:ext cx="585216" cy="585359"/>
            </a:xfrm>
            <a:prstGeom prst="ellipse">
              <a:avLst/>
            </a:prstGeom>
            <a:no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Tree>
    <p:extLst>
      <p:ext uri="{BB962C8B-B14F-4D97-AF65-F5344CB8AC3E}">
        <p14:creationId xmlns:p14="http://schemas.microsoft.com/office/powerpoint/2010/main" val="402701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607"/>
            <a:ext cx="9144000" cy="461665"/>
          </a:xfrm>
          <a:prstGeom prst="rect">
            <a:avLst/>
          </a:prstGeom>
          <a:noFill/>
        </p:spPr>
        <p:txBody>
          <a:bodyPr wrap="square" rtlCol="0">
            <a:spAutoFit/>
          </a:bodyPr>
          <a:lstStyle/>
          <a:p>
            <a:pPr algn="r"/>
            <a:r>
              <a:rPr lang="en-US" sz="2400" b="1" cap="small" dirty="0" smtClean="0">
                <a:solidFill>
                  <a:srgbClr val="36496A"/>
                </a:solidFill>
                <a:cs typeface="Tahoma"/>
              </a:rPr>
              <a:t>Topics for Discussion</a:t>
            </a:r>
          </a:p>
        </p:txBody>
      </p:sp>
      <p:grpSp>
        <p:nvGrpSpPr>
          <p:cNvPr id="3" name="Group 2"/>
          <p:cNvGrpSpPr/>
          <p:nvPr/>
        </p:nvGrpSpPr>
        <p:grpSpPr>
          <a:xfrm>
            <a:off x="457200" y="1323722"/>
            <a:ext cx="8229600" cy="4953001"/>
            <a:chOff x="457200" y="1438835"/>
            <a:chExt cx="8229600" cy="4953001"/>
          </a:xfrm>
        </p:grpSpPr>
        <p:sp>
          <p:nvSpPr>
            <p:cNvPr id="13" name="Rectangle 12"/>
            <p:cNvSpPr/>
            <p:nvPr/>
          </p:nvSpPr>
          <p:spPr>
            <a:xfrm>
              <a:off x="457200" y="1438835"/>
              <a:ext cx="8229600" cy="4953001"/>
            </a:xfrm>
            <a:prstGeom prst="rect">
              <a:avLst/>
            </a:prstGeom>
            <a:solidFill>
              <a:srgbClr val="EEEFE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33400" y="1499289"/>
              <a:ext cx="7997428" cy="4832093"/>
            </a:xfrm>
            <a:prstGeom prst="rect">
              <a:avLst/>
            </a:prstGeom>
            <a:noFill/>
          </p:spPr>
          <p:txBody>
            <a:bodyPr wrap="square" rtlCol="0">
              <a:spAutoFit/>
            </a:bodyPr>
            <a:lstStyle/>
            <a:p>
              <a:pPr marL="285750" indent="-285750">
                <a:buFont typeface="Arial"/>
                <a:buChar char="•"/>
              </a:pPr>
              <a:r>
                <a:rPr lang="en-US" sz="2800" cap="small" dirty="0" smtClean="0">
                  <a:solidFill>
                    <a:srgbClr val="2F4767"/>
                  </a:solidFill>
                  <a:cs typeface="Tahoma"/>
                </a:rPr>
                <a:t>Why is effective Oil </a:t>
              </a:r>
              <a:r>
                <a:rPr lang="en-US" sz="2800" cap="small" dirty="0">
                  <a:solidFill>
                    <a:srgbClr val="2F4767"/>
                  </a:solidFill>
                  <a:cs typeface="Tahoma"/>
                </a:rPr>
                <a:t>S</a:t>
              </a:r>
              <a:r>
                <a:rPr lang="en-US" sz="2800" cap="small" dirty="0" smtClean="0">
                  <a:solidFill>
                    <a:srgbClr val="2F4767"/>
                  </a:solidFill>
                  <a:cs typeface="Tahoma"/>
                </a:rPr>
                <a:t>pill </a:t>
              </a:r>
              <a:r>
                <a:rPr lang="en-US" sz="2800" cap="small" dirty="0">
                  <a:solidFill>
                    <a:srgbClr val="2F4767"/>
                  </a:solidFill>
                  <a:cs typeface="Tahoma"/>
                </a:rPr>
                <a:t>P</a:t>
              </a:r>
              <a:r>
                <a:rPr lang="en-US" sz="2800" cap="small" dirty="0" smtClean="0">
                  <a:solidFill>
                    <a:srgbClr val="2F4767"/>
                  </a:solidFill>
                  <a:cs typeface="Tahoma"/>
                </a:rPr>
                <a:t>reparedness and Response so critical?</a:t>
              </a:r>
            </a:p>
            <a:p>
              <a:endParaRPr lang="en-US" sz="2800" cap="small" dirty="0" smtClean="0">
                <a:solidFill>
                  <a:srgbClr val="2F4767"/>
                </a:solidFill>
                <a:cs typeface="Tahoma"/>
              </a:endParaRPr>
            </a:p>
            <a:p>
              <a:pPr marL="285750" indent="-285750">
                <a:buFont typeface="Arial"/>
                <a:buChar char="•"/>
              </a:pPr>
              <a:r>
                <a:rPr lang="en-US" sz="2800" cap="small" dirty="0" smtClean="0">
                  <a:solidFill>
                    <a:srgbClr val="2F4767"/>
                  </a:solidFill>
                  <a:cs typeface="Tahoma"/>
                </a:rPr>
                <a:t>What makes the Oil </a:t>
              </a:r>
              <a:r>
                <a:rPr lang="en-US" sz="2800" cap="small" dirty="0">
                  <a:solidFill>
                    <a:srgbClr val="2F4767"/>
                  </a:solidFill>
                  <a:cs typeface="Tahoma"/>
                </a:rPr>
                <a:t>S</a:t>
              </a:r>
              <a:r>
                <a:rPr lang="en-US" sz="2800" cap="small" dirty="0" smtClean="0">
                  <a:solidFill>
                    <a:srgbClr val="2F4767"/>
                  </a:solidFill>
                  <a:cs typeface="Tahoma"/>
                </a:rPr>
                <a:t>pill </a:t>
              </a:r>
              <a:r>
                <a:rPr lang="en-US" sz="2800" cap="small" dirty="0">
                  <a:solidFill>
                    <a:srgbClr val="2F4767"/>
                  </a:solidFill>
                  <a:cs typeface="Tahoma"/>
                </a:rPr>
                <a:t>P</a:t>
              </a:r>
              <a:r>
                <a:rPr lang="en-US" sz="2800" cap="small" dirty="0" smtClean="0">
                  <a:solidFill>
                    <a:srgbClr val="2F4767"/>
                  </a:solidFill>
                  <a:cs typeface="Tahoma"/>
                </a:rPr>
                <a:t>reparedness and Response framework effective?</a:t>
              </a:r>
            </a:p>
            <a:p>
              <a:pPr marL="285750" indent="-285750">
                <a:buFont typeface="Arial"/>
                <a:buChar char="•"/>
              </a:pPr>
              <a:endParaRPr lang="en-US" sz="2800" cap="small" dirty="0">
                <a:solidFill>
                  <a:srgbClr val="2F4767"/>
                </a:solidFill>
                <a:cs typeface="Tahoma"/>
              </a:endParaRPr>
            </a:p>
            <a:p>
              <a:pPr marL="285750" indent="-285750">
                <a:buFont typeface="Arial"/>
                <a:buChar char="•"/>
              </a:pPr>
              <a:r>
                <a:rPr lang="en-US" sz="2800" cap="small" dirty="0">
                  <a:solidFill>
                    <a:srgbClr val="2F4767"/>
                  </a:solidFill>
                  <a:cs typeface="Tahoma"/>
                </a:rPr>
                <a:t>What are the components of </a:t>
              </a:r>
              <a:r>
                <a:rPr lang="en-US" sz="2800" cap="small" dirty="0" smtClean="0">
                  <a:solidFill>
                    <a:srgbClr val="2F4767"/>
                  </a:solidFill>
                  <a:cs typeface="Tahoma"/>
                </a:rPr>
                <a:t>the Oil </a:t>
              </a:r>
              <a:r>
                <a:rPr lang="en-US" sz="2800" cap="small" dirty="0">
                  <a:solidFill>
                    <a:srgbClr val="2F4767"/>
                  </a:solidFill>
                  <a:cs typeface="Tahoma"/>
                </a:rPr>
                <a:t>Spill Preparedness and Response </a:t>
              </a:r>
              <a:r>
                <a:rPr lang="en-US" sz="2800" cap="small" dirty="0" smtClean="0">
                  <a:solidFill>
                    <a:srgbClr val="2F4767"/>
                  </a:solidFill>
                  <a:cs typeface="Tahoma"/>
                </a:rPr>
                <a:t>framework?</a:t>
              </a:r>
            </a:p>
            <a:p>
              <a:pPr marL="285750" indent="-285750">
                <a:buFont typeface="Arial"/>
                <a:buChar char="•"/>
              </a:pPr>
              <a:endParaRPr lang="en-US" sz="2800" cap="small" dirty="0">
                <a:solidFill>
                  <a:srgbClr val="2F4767"/>
                </a:solidFill>
                <a:cs typeface="Tahoma"/>
              </a:endParaRPr>
            </a:p>
            <a:p>
              <a:pPr marL="285750" indent="-285750">
                <a:buFont typeface="Arial"/>
                <a:buChar char="•"/>
              </a:pPr>
              <a:r>
                <a:rPr lang="en-US" sz="2800" cap="small" dirty="0" smtClean="0">
                  <a:solidFill>
                    <a:srgbClr val="2F4767"/>
                  </a:solidFill>
                  <a:cs typeface="Tahoma"/>
                </a:rPr>
                <a:t>How </a:t>
              </a:r>
              <a:r>
                <a:rPr lang="en-US" sz="2800" cap="small" dirty="0">
                  <a:solidFill>
                    <a:srgbClr val="2F4767"/>
                  </a:solidFill>
                  <a:cs typeface="Tahoma"/>
                </a:rPr>
                <a:t>can </a:t>
              </a:r>
              <a:r>
                <a:rPr lang="en-US" sz="2800" cap="small" dirty="0" smtClean="0">
                  <a:solidFill>
                    <a:srgbClr val="2F4767"/>
                  </a:solidFill>
                  <a:cs typeface="Tahoma"/>
                </a:rPr>
                <a:t>we support </a:t>
              </a:r>
              <a:r>
                <a:rPr lang="en-US" sz="2800" cap="small" dirty="0">
                  <a:solidFill>
                    <a:srgbClr val="2F4767"/>
                  </a:solidFill>
                  <a:cs typeface="Tahoma"/>
                </a:rPr>
                <a:t>Oil Spill Preparedness and Response efforts</a:t>
              </a:r>
              <a:r>
                <a:rPr lang="en-US" sz="2800" cap="small" dirty="0" smtClean="0">
                  <a:solidFill>
                    <a:srgbClr val="2F4767"/>
                  </a:solidFill>
                  <a:cs typeface="Tahoma"/>
                </a:rPr>
                <a:t>?</a:t>
              </a:r>
            </a:p>
          </p:txBody>
        </p:sp>
      </p:grpSp>
      <p:sp>
        <p:nvSpPr>
          <p:cNvPr id="11" name="Rectangle 10"/>
          <p:cNvSpPr/>
          <p:nvPr/>
        </p:nvSpPr>
        <p:spPr>
          <a:xfrm>
            <a:off x="44823" y="37355"/>
            <a:ext cx="576739"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7746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0680" y="999671"/>
            <a:ext cx="4724400" cy="584776"/>
          </a:xfrm>
          <a:prstGeom prst="rect">
            <a:avLst/>
          </a:prstGeom>
        </p:spPr>
        <p:txBody>
          <a:bodyPr wrap="square">
            <a:spAutoFit/>
          </a:bodyPr>
          <a:lstStyle/>
          <a:p>
            <a:pPr lvl="0"/>
            <a:r>
              <a:rPr lang="en-US" sz="3200" cap="small" dirty="0">
                <a:solidFill>
                  <a:srgbClr val="2F4767"/>
                </a:solidFill>
                <a:cs typeface="Tahoma"/>
              </a:rPr>
              <a:t>Ongoing Response</a:t>
            </a:r>
          </a:p>
        </p:txBody>
      </p:sp>
      <p:sp>
        <p:nvSpPr>
          <p:cNvPr id="19" name="TextBox 18"/>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Response: Ongoing Response </a:t>
            </a:r>
          </a:p>
        </p:txBody>
      </p:sp>
      <p:sp>
        <p:nvSpPr>
          <p:cNvPr id="29" name="Text Placeholder 28"/>
          <p:cNvSpPr>
            <a:spLocks noGrp="1"/>
          </p:cNvSpPr>
          <p:nvPr>
            <p:ph type="body" sz="quarter" idx="11"/>
          </p:nvPr>
        </p:nvSpPr>
        <p:spPr/>
        <p:txBody>
          <a:bodyPr/>
          <a:lstStyle/>
          <a:p>
            <a:pPr marL="0" lvl="1" indent="0">
              <a:spcBef>
                <a:spcPts val="0"/>
              </a:spcBef>
              <a:buNone/>
            </a:pPr>
            <a:r>
              <a:rPr lang="en-US" dirty="0"/>
              <a:t>The ongoing response </a:t>
            </a:r>
            <a:r>
              <a:rPr lang="en-US" dirty="0" smtClean="0"/>
              <a:t>will be </a:t>
            </a:r>
            <a:r>
              <a:rPr lang="en-US" dirty="0"/>
              <a:t>continually </a:t>
            </a:r>
            <a:r>
              <a:rPr lang="en-US" dirty="0" smtClean="0"/>
              <a:t>adapted </a:t>
            </a:r>
            <a:r>
              <a:rPr lang="en-US" dirty="0"/>
              <a:t>until </a:t>
            </a:r>
            <a:r>
              <a:rPr lang="en-US" dirty="0" smtClean="0"/>
              <a:t>a determined </a:t>
            </a:r>
            <a:r>
              <a:rPr lang="en-US" dirty="0"/>
              <a:t>endpoint has been reached in agreement with stakeholders. This endpoint is determined by:</a:t>
            </a:r>
          </a:p>
          <a:p>
            <a:pPr marL="285750" lvl="1" indent="-285750">
              <a:spcBef>
                <a:spcPts val="0"/>
              </a:spcBef>
            </a:pPr>
            <a:r>
              <a:rPr lang="en-US" dirty="0"/>
              <a:t>NEBA criteria</a:t>
            </a:r>
          </a:p>
          <a:p>
            <a:pPr marL="285750" lvl="1" indent="-285750">
              <a:spcBef>
                <a:spcPts val="0"/>
              </a:spcBef>
            </a:pPr>
            <a:r>
              <a:rPr lang="en-US" dirty="0"/>
              <a:t>Whether further response is environmentally detrimental or becomes increasingly ineffective</a:t>
            </a:r>
          </a:p>
          <a:p>
            <a:pPr marL="285750" lvl="1" indent="-285750">
              <a:spcBef>
                <a:spcPts val="0"/>
              </a:spcBef>
            </a:pPr>
            <a:r>
              <a:rPr lang="en-US" dirty="0"/>
              <a:t>Addressing community </a:t>
            </a:r>
            <a:r>
              <a:rPr lang="en-US" dirty="0" smtClean="0"/>
              <a:t>needs</a:t>
            </a:r>
            <a:endParaRPr lang="en-US" dirty="0"/>
          </a:p>
        </p:txBody>
      </p:sp>
      <p:sp>
        <p:nvSpPr>
          <p:cNvPr id="30" name="Text Placeholder 29"/>
          <p:cNvSpPr>
            <a:spLocks noGrp="1"/>
          </p:cNvSpPr>
          <p:nvPr>
            <p:ph type="body" sz="quarter" idx="12"/>
          </p:nvPr>
        </p:nvSpPr>
        <p:spPr>
          <a:xfrm>
            <a:off x="457200" y="2103138"/>
            <a:ext cx="3922713" cy="369332"/>
          </a:xfrm>
        </p:spPr>
        <p:txBody>
          <a:bodyPr/>
          <a:lstStyle/>
          <a:p>
            <a:pPr lvl="0"/>
            <a:r>
              <a:rPr lang="en-US" dirty="0">
                <a:solidFill>
                  <a:srgbClr val="FFFFFF"/>
                </a:solidFill>
              </a:rPr>
              <a:t>Ongoing Response: </a:t>
            </a:r>
          </a:p>
        </p:txBody>
      </p:sp>
      <p:sp>
        <p:nvSpPr>
          <p:cNvPr id="31" name="Text Placeholder 30"/>
          <p:cNvSpPr>
            <a:spLocks noGrp="1"/>
          </p:cNvSpPr>
          <p:nvPr>
            <p:ph type="body" sz="quarter" idx="13"/>
          </p:nvPr>
        </p:nvSpPr>
        <p:spPr/>
        <p:txBody>
          <a:bodyPr/>
          <a:lstStyle/>
          <a:p>
            <a:pPr marL="192024" lvl="1" indent="-192024">
              <a:spcBef>
                <a:spcPts val="0"/>
              </a:spcBef>
            </a:pPr>
            <a:r>
              <a:rPr lang="en-US" dirty="0"/>
              <a:t>With human health and safety as our first priority, a response may not be safe or possible in all locations.</a:t>
            </a:r>
          </a:p>
          <a:p>
            <a:pPr marL="192024" lvl="1" indent="-192024">
              <a:spcBef>
                <a:spcPts val="0"/>
              </a:spcBef>
            </a:pPr>
            <a:r>
              <a:rPr lang="en-US" dirty="0"/>
              <a:t>Not all oil can be recovered and sometimes cleanup efforts </a:t>
            </a:r>
            <a:r>
              <a:rPr lang="en-US" dirty="0" smtClean="0"/>
              <a:t>can cause </a:t>
            </a:r>
            <a:r>
              <a:rPr lang="en-US" dirty="0"/>
              <a:t>more harm than good.</a:t>
            </a:r>
          </a:p>
          <a:p>
            <a:pPr marL="192024" lvl="1" indent="-192024">
              <a:spcBef>
                <a:spcPts val="0"/>
              </a:spcBef>
            </a:pPr>
            <a:r>
              <a:rPr lang="en-US" dirty="0"/>
              <a:t>Monitoring natural processes and transitioning to restoration measures can, at times, be the best option.</a:t>
            </a:r>
          </a:p>
          <a:p>
            <a:endParaRPr lang="en-US" dirty="0"/>
          </a:p>
        </p:txBody>
      </p:sp>
      <p:sp>
        <p:nvSpPr>
          <p:cNvPr id="32" name="Text Placeholder 31"/>
          <p:cNvSpPr>
            <a:spLocks noGrp="1"/>
          </p:cNvSpPr>
          <p:nvPr>
            <p:ph type="body" sz="quarter" idx="14"/>
          </p:nvPr>
        </p:nvSpPr>
        <p:spPr>
          <a:xfrm>
            <a:off x="4769039" y="2103138"/>
            <a:ext cx="3922713" cy="369332"/>
          </a:xfrm>
        </p:spPr>
        <p:txBody>
          <a:bodyPr/>
          <a:lstStyle/>
          <a:p>
            <a:pPr lvl="0">
              <a:spcBef>
                <a:spcPts val="0"/>
              </a:spcBef>
            </a:pPr>
            <a:r>
              <a:rPr lang="en-US" dirty="0">
                <a:solidFill>
                  <a:srgbClr val="FFFFFF"/>
                </a:solidFill>
              </a:rPr>
              <a:t>Realities of a Response: </a:t>
            </a:r>
          </a:p>
        </p:txBody>
      </p:sp>
      <p:sp>
        <p:nvSpPr>
          <p:cNvPr id="35" name="Text Placeholder 34"/>
          <p:cNvSpPr>
            <a:spLocks noGrp="1"/>
          </p:cNvSpPr>
          <p:nvPr>
            <p:ph type="body" sz="quarter" idx="17"/>
          </p:nvPr>
        </p:nvSpPr>
        <p:spPr>
          <a:xfrm>
            <a:off x="4692839" y="4809442"/>
            <a:ext cx="4146361" cy="595312"/>
          </a:xfrm>
        </p:spPr>
        <p:txBody>
          <a:bodyPr/>
          <a:lstStyle/>
          <a:p>
            <a:pPr marL="0" lvl="1" indent="0">
              <a:spcBef>
                <a:spcPts val="0"/>
              </a:spcBef>
              <a:buNone/>
            </a:pPr>
            <a:r>
              <a:rPr lang="en-US" dirty="0"/>
              <a:t>Upon completion of the response effort, restoration activities may commence, </a:t>
            </a:r>
            <a:r>
              <a:rPr lang="en-US" dirty="0" smtClean="0"/>
              <a:t>including:</a:t>
            </a:r>
            <a:endParaRPr lang="en-US" dirty="0"/>
          </a:p>
          <a:p>
            <a:pPr marL="285750" lvl="1" indent="-285750">
              <a:spcBef>
                <a:spcPts val="0"/>
              </a:spcBef>
            </a:pPr>
            <a:r>
              <a:rPr lang="en-US" dirty="0"/>
              <a:t>Environmental and community restoration </a:t>
            </a:r>
          </a:p>
          <a:p>
            <a:pPr marL="285750" lvl="1" indent="-285750">
              <a:spcBef>
                <a:spcPts val="0"/>
              </a:spcBef>
            </a:pPr>
            <a:r>
              <a:rPr lang="en-US" dirty="0"/>
              <a:t>Conducting long-term studies and projects</a:t>
            </a:r>
          </a:p>
          <a:p>
            <a:pPr marL="285750" lvl="1" indent="-285750">
              <a:spcBef>
                <a:spcPts val="0"/>
              </a:spcBef>
            </a:pPr>
            <a:r>
              <a:rPr lang="en-US" dirty="0"/>
              <a:t>Continued dialogue between industry and </a:t>
            </a:r>
            <a:r>
              <a:rPr lang="en-US" dirty="0" smtClean="0"/>
              <a:t>authorities</a:t>
            </a:r>
            <a:endParaRPr lang="en-US" dirty="0"/>
          </a:p>
        </p:txBody>
      </p:sp>
      <p:sp>
        <p:nvSpPr>
          <p:cNvPr id="36" name="Text Placeholder 35"/>
          <p:cNvSpPr>
            <a:spLocks noGrp="1"/>
          </p:cNvSpPr>
          <p:nvPr>
            <p:ph type="body" sz="quarter" idx="18"/>
          </p:nvPr>
        </p:nvSpPr>
        <p:spPr>
          <a:xfrm>
            <a:off x="4769039" y="4432968"/>
            <a:ext cx="3922713" cy="369332"/>
          </a:xfrm>
        </p:spPr>
        <p:txBody>
          <a:bodyPr/>
          <a:lstStyle/>
          <a:p>
            <a:pPr lvl="0"/>
            <a:r>
              <a:rPr lang="en-US" dirty="0">
                <a:solidFill>
                  <a:srgbClr val="FFFFFF"/>
                </a:solidFill>
              </a:rPr>
              <a:t>Transition to Restoration</a:t>
            </a:r>
            <a:r>
              <a:rPr lang="en-US" dirty="0" smtClean="0">
                <a:solidFill>
                  <a:srgbClr val="FFFFFF"/>
                </a:solidFill>
              </a:rPr>
              <a:t>:</a:t>
            </a:r>
            <a:endParaRPr lang="en-US" dirty="0">
              <a:solidFill>
                <a:srgbClr val="FFFFFF"/>
              </a:solidFill>
            </a:endParaRPr>
          </a:p>
        </p:txBody>
      </p:sp>
      <p:sp>
        <p:nvSpPr>
          <p:cNvPr id="111" name="Rectangle 110"/>
          <p:cNvSpPr/>
          <p:nvPr/>
        </p:nvSpPr>
        <p:spPr>
          <a:xfrm>
            <a:off x="375368" y="1484988"/>
            <a:ext cx="8768632" cy="369332"/>
          </a:xfrm>
          <a:prstGeom prst="rect">
            <a:avLst/>
          </a:prstGeom>
        </p:spPr>
        <p:txBody>
          <a:bodyPr wrap="square">
            <a:spAutoFit/>
          </a:bodyPr>
          <a:lstStyle/>
          <a:p>
            <a:r>
              <a:rPr lang="en-US" cap="small" dirty="0">
                <a:solidFill>
                  <a:srgbClr val="2F4767"/>
                </a:solidFill>
              </a:rPr>
              <a:t>The ongoing response represents the continued response effort and transition to restoration.</a:t>
            </a:r>
          </a:p>
        </p:txBody>
      </p:sp>
      <p:sp>
        <p:nvSpPr>
          <p:cNvPr id="12" name="Right Arrow 11"/>
          <p:cNvSpPr>
            <a:spLocks noChangeAspect="1"/>
          </p:cNvSpPr>
          <p:nvPr/>
        </p:nvSpPr>
        <p:spPr>
          <a:xfrm>
            <a:off x="6080397" y="1205429"/>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ight Arrow 12"/>
          <p:cNvSpPr>
            <a:spLocks noChangeAspect="1"/>
          </p:cNvSpPr>
          <p:nvPr/>
        </p:nvSpPr>
        <p:spPr>
          <a:xfrm>
            <a:off x="6604825" y="1205429"/>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ight Arrow 13"/>
          <p:cNvSpPr>
            <a:spLocks noChangeAspect="1"/>
          </p:cNvSpPr>
          <p:nvPr/>
        </p:nvSpPr>
        <p:spPr>
          <a:xfrm>
            <a:off x="7129253" y="1205429"/>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a:spLocks noChangeAspect="1"/>
          </p:cNvSpPr>
          <p:nvPr/>
        </p:nvSpPr>
        <p:spPr>
          <a:xfrm>
            <a:off x="7653681" y="1205429"/>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a:spLocks noChangeAspect="1"/>
          </p:cNvSpPr>
          <p:nvPr/>
        </p:nvSpPr>
        <p:spPr>
          <a:xfrm>
            <a:off x="8178109" y="1205429"/>
            <a:ext cx="71480" cy="89350"/>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7" name="Group 16"/>
          <p:cNvGrpSpPr/>
          <p:nvPr/>
        </p:nvGrpSpPr>
        <p:grpSpPr>
          <a:xfrm>
            <a:off x="5642636" y="1040094"/>
            <a:ext cx="423180" cy="420021"/>
            <a:chOff x="1087142" y="1897798"/>
            <a:chExt cx="423180" cy="420021"/>
          </a:xfrm>
        </p:grpSpPr>
        <p:pic>
          <p:nvPicPr>
            <p:cNvPr id="42" name="Picture 41" descr="response icons-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42" y="1897798"/>
              <a:ext cx="423180" cy="420021"/>
            </a:xfrm>
            <a:prstGeom prst="rect">
              <a:avLst/>
            </a:prstGeom>
          </p:spPr>
        </p:pic>
        <p:sp>
          <p:nvSpPr>
            <p:cNvPr id="43" name="Oval 42"/>
            <p:cNvSpPr>
              <a:spLocks noChangeAspect="1"/>
            </p:cNvSpPr>
            <p:nvPr/>
          </p:nvSpPr>
          <p:spPr>
            <a:xfrm>
              <a:off x="1102184" y="191121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18" name="Group 17"/>
          <p:cNvGrpSpPr/>
          <p:nvPr/>
        </p:nvGrpSpPr>
        <p:grpSpPr>
          <a:xfrm>
            <a:off x="6166458" y="1039793"/>
            <a:ext cx="423786" cy="420623"/>
            <a:chOff x="1583914" y="1903920"/>
            <a:chExt cx="423786" cy="420623"/>
          </a:xfrm>
        </p:grpSpPr>
        <p:pic>
          <p:nvPicPr>
            <p:cNvPr id="40" name="Picture 39" descr="selection-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914" y="1903920"/>
              <a:ext cx="423786" cy="420623"/>
            </a:xfrm>
            <a:prstGeom prst="rect">
              <a:avLst/>
            </a:prstGeom>
          </p:spPr>
        </p:pic>
        <p:sp>
          <p:nvSpPr>
            <p:cNvPr id="41" name="Oval 40"/>
            <p:cNvSpPr>
              <a:spLocks noChangeAspect="1"/>
            </p:cNvSpPr>
            <p:nvPr/>
          </p:nvSpPr>
          <p:spPr>
            <a:xfrm>
              <a:off x="1599259" y="1924627"/>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grpSp>
        <p:nvGrpSpPr>
          <p:cNvPr id="20" name="Group 19"/>
          <p:cNvGrpSpPr/>
          <p:nvPr/>
        </p:nvGrpSpPr>
        <p:grpSpPr>
          <a:xfrm>
            <a:off x="6690886" y="1039793"/>
            <a:ext cx="423786" cy="420623"/>
            <a:chOff x="2055767" y="1903920"/>
            <a:chExt cx="423786" cy="420623"/>
          </a:xfrm>
        </p:grpSpPr>
        <p:pic>
          <p:nvPicPr>
            <p:cNvPr id="38" name="Picture 37" descr="response icons-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767" y="1903920"/>
              <a:ext cx="423786" cy="420623"/>
            </a:xfrm>
            <a:prstGeom prst="rect">
              <a:avLst/>
            </a:prstGeom>
          </p:spPr>
        </p:pic>
        <p:sp>
          <p:nvSpPr>
            <p:cNvPr id="39" name="Oval 38"/>
            <p:cNvSpPr>
              <a:spLocks noChangeAspect="1"/>
            </p:cNvSpPr>
            <p:nvPr/>
          </p:nvSpPr>
          <p:spPr>
            <a:xfrm>
              <a:off x="2071112"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5314" y="1039793"/>
            <a:ext cx="423785" cy="420622"/>
          </a:xfrm>
          <a:prstGeom prst="rect">
            <a:avLst/>
          </a:prstGeom>
        </p:spPr>
      </p:pic>
      <p:sp>
        <p:nvSpPr>
          <p:cNvPr id="37" name="Oval 36"/>
          <p:cNvSpPr>
            <a:spLocks noChangeAspect="1"/>
          </p:cNvSpPr>
          <p:nvPr/>
        </p:nvSpPr>
        <p:spPr>
          <a:xfrm>
            <a:off x="7230659" y="1052283"/>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nvGrpSpPr>
          <p:cNvPr id="22" name="Group 21"/>
          <p:cNvGrpSpPr/>
          <p:nvPr/>
        </p:nvGrpSpPr>
        <p:grpSpPr>
          <a:xfrm>
            <a:off x="7739742" y="1039793"/>
            <a:ext cx="423786" cy="420623"/>
            <a:chOff x="2999472" y="1903920"/>
            <a:chExt cx="423786" cy="420623"/>
          </a:xfrm>
        </p:grpSpPr>
        <p:pic>
          <p:nvPicPr>
            <p:cNvPr id="28" name="Picture 27" descr="cloud-5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472" y="1903920"/>
              <a:ext cx="423786" cy="420623"/>
            </a:xfrm>
            <a:prstGeom prst="rect">
              <a:avLst/>
            </a:prstGeom>
          </p:spPr>
        </p:pic>
        <p:sp>
          <p:nvSpPr>
            <p:cNvPr id="33" name="Oval 32"/>
            <p:cNvSpPr>
              <a:spLocks noChangeAspect="1"/>
            </p:cNvSpPr>
            <p:nvPr/>
          </p:nvSpPr>
          <p:spPr>
            <a:xfrm>
              <a:off x="3014817" y="1916474"/>
              <a:ext cx="393096" cy="393192"/>
            </a:xfrm>
            <a:prstGeom prst="ellipse">
              <a:avLst/>
            </a:prstGeom>
            <a:noFill/>
            <a:ln w="19050"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
        <p:nvSpPr>
          <p:cNvPr id="23" name="Rectangle 22"/>
          <p:cNvSpPr/>
          <p:nvPr/>
        </p:nvSpPr>
        <p:spPr>
          <a:xfrm>
            <a:off x="5642636" y="976128"/>
            <a:ext cx="3386497" cy="477564"/>
          </a:xfrm>
          <a:prstGeom prst="rect">
            <a:avLst/>
          </a:prstGeom>
          <a:solidFill>
            <a:schemeClr val="lt1">
              <a:alpha val="6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5" name="Group 24"/>
          <p:cNvGrpSpPr/>
          <p:nvPr/>
        </p:nvGrpSpPr>
        <p:grpSpPr>
          <a:xfrm>
            <a:off x="8264170" y="939208"/>
            <a:ext cx="626468" cy="621792"/>
            <a:chOff x="4469139" y="825948"/>
            <a:chExt cx="626468" cy="621792"/>
          </a:xfrm>
        </p:grpSpPr>
        <p:pic>
          <p:nvPicPr>
            <p:cNvPr id="26" name="Picture 25" descr="response icons-5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9139" y="825948"/>
              <a:ext cx="626468" cy="621792"/>
            </a:xfrm>
            <a:prstGeom prst="rect">
              <a:avLst/>
            </a:prstGeom>
          </p:spPr>
        </p:pic>
        <p:sp>
          <p:nvSpPr>
            <p:cNvPr id="27" name="Oval 26"/>
            <p:cNvSpPr>
              <a:spLocks noChangeAspect="1"/>
            </p:cNvSpPr>
            <p:nvPr/>
          </p:nvSpPr>
          <p:spPr>
            <a:xfrm>
              <a:off x="4485159" y="837609"/>
              <a:ext cx="585216" cy="585359"/>
            </a:xfrm>
            <a:prstGeom prst="ellipse">
              <a:avLst/>
            </a:prstGeom>
            <a:no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dirty="0"/>
            </a:p>
          </p:txBody>
        </p:sp>
      </p:grpSp>
    </p:spTree>
    <p:extLst>
      <p:ext uri="{BB962C8B-B14F-4D97-AF65-F5344CB8AC3E}">
        <p14:creationId xmlns:p14="http://schemas.microsoft.com/office/powerpoint/2010/main" val="3638533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0" y="54864"/>
            <a:ext cx="9144000" cy="461665"/>
          </a:xfrm>
          <a:prstGeom prst="rect">
            <a:avLst/>
          </a:prstGeom>
          <a:noFill/>
        </p:spPr>
        <p:txBody>
          <a:bodyPr wrap="square" rtlCol="0">
            <a:spAutoFit/>
          </a:bodyPr>
          <a:lstStyle/>
          <a:p>
            <a:pPr lvl="0" algn="r"/>
            <a:r>
              <a:rPr lang="en-US" sz="2400" b="1" cap="small" dirty="0" smtClean="0">
                <a:solidFill>
                  <a:srgbClr val="36496A"/>
                </a:solidFill>
                <a:cs typeface="Tahoma"/>
              </a:rPr>
              <a:t>Response: Summary</a:t>
            </a:r>
            <a:r>
              <a:rPr lang="en-US" sz="2200" b="1" cap="small" dirty="0" smtClean="0">
                <a:solidFill>
                  <a:srgbClr val="36496A"/>
                </a:solidFill>
                <a:latin typeface="Tahoma"/>
                <a:cs typeface="Tahoma"/>
              </a:rPr>
              <a:t> </a:t>
            </a:r>
          </a:p>
        </p:txBody>
      </p:sp>
      <p:sp>
        <p:nvSpPr>
          <p:cNvPr id="104" name="Title 1"/>
          <p:cNvSpPr txBox="1">
            <a:spLocks/>
          </p:cNvSpPr>
          <p:nvPr/>
        </p:nvSpPr>
        <p:spPr>
          <a:xfrm>
            <a:off x="228600" y="1097280"/>
            <a:ext cx="8686800" cy="93878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cap="small" dirty="0">
                <a:solidFill>
                  <a:srgbClr val="2F4767"/>
                </a:solidFill>
                <a:cs typeface="Tahoma"/>
              </a:rPr>
              <a:t>Our Response process allows us to </a:t>
            </a:r>
            <a:r>
              <a:rPr lang="en-US" sz="2200" cap="small" dirty="0" smtClean="0">
                <a:solidFill>
                  <a:srgbClr val="2F4767"/>
                </a:solidFill>
                <a:cs typeface="Tahoma"/>
              </a:rPr>
              <a:t>respond rapidly </a:t>
            </a:r>
            <a:r>
              <a:rPr lang="en-US" sz="2200" cap="small" dirty="0">
                <a:solidFill>
                  <a:srgbClr val="2F4767"/>
                </a:solidFill>
                <a:cs typeface="Tahoma"/>
              </a:rPr>
              <a:t>and effectively </a:t>
            </a:r>
            <a:r>
              <a:rPr lang="en-US" sz="2200" cap="small" dirty="0" smtClean="0">
                <a:solidFill>
                  <a:srgbClr val="2F4767"/>
                </a:solidFill>
                <a:cs typeface="Tahoma"/>
              </a:rPr>
              <a:t>to </a:t>
            </a:r>
            <a:r>
              <a:rPr lang="en-US" sz="2200" cap="small" dirty="0">
                <a:solidFill>
                  <a:srgbClr val="2F4767"/>
                </a:solidFill>
                <a:cs typeface="Tahoma"/>
              </a:rPr>
              <a:t>an incident while continually evaluating and modifying the response in order to address changing conditions, until an agreed-upon endpoint is reached.</a:t>
            </a:r>
          </a:p>
        </p:txBody>
      </p:sp>
      <p:sp>
        <p:nvSpPr>
          <p:cNvPr id="134" name="Rounded Rectangle 133"/>
          <p:cNvSpPr/>
          <p:nvPr/>
        </p:nvSpPr>
        <p:spPr>
          <a:xfrm>
            <a:off x="1289195" y="2487926"/>
            <a:ext cx="6584944" cy="3527239"/>
          </a:xfrm>
          <a:prstGeom prst="roundRect">
            <a:avLst>
              <a:gd name="adj" fmla="val 5983"/>
            </a:avLst>
          </a:prstGeom>
          <a:ln>
            <a:solidFill>
              <a:srgbClr val="2F476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23" name="Round Same Side Corner Rectangle 122"/>
          <p:cNvSpPr/>
          <p:nvPr/>
        </p:nvSpPr>
        <p:spPr>
          <a:xfrm>
            <a:off x="1289195" y="2473896"/>
            <a:ext cx="6584944" cy="398682"/>
          </a:xfrm>
          <a:prstGeom prst="round2SameRect">
            <a:avLst/>
          </a:prstGeom>
          <a:solidFill>
            <a:srgbClr val="2F4767"/>
          </a:solidFill>
          <a:ln w="28575" cmpd="sng">
            <a:solidFill>
              <a:srgbClr val="2F4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cap="small" dirty="0">
                <a:solidFill>
                  <a:srgbClr val="FFFFFF"/>
                </a:solidFill>
                <a:cs typeface="Tahoma"/>
              </a:rPr>
              <a:t>Response</a:t>
            </a:r>
            <a:endParaRPr lang="en-US" sz="1200" dirty="0"/>
          </a:p>
        </p:txBody>
      </p:sp>
      <p:grpSp>
        <p:nvGrpSpPr>
          <p:cNvPr id="34" name="Group 33"/>
          <p:cNvGrpSpPr/>
          <p:nvPr/>
        </p:nvGrpSpPr>
        <p:grpSpPr>
          <a:xfrm>
            <a:off x="1364658" y="5271128"/>
            <a:ext cx="6431948" cy="253916"/>
            <a:chOff x="352795" y="5589415"/>
            <a:chExt cx="8394237" cy="253916"/>
          </a:xfrm>
        </p:grpSpPr>
        <p:sp>
          <p:nvSpPr>
            <p:cNvPr id="35" name="Rectangle 34"/>
            <p:cNvSpPr/>
            <p:nvPr/>
          </p:nvSpPr>
          <p:spPr>
            <a:xfrm>
              <a:off x="1676401" y="5589415"/>
              <a:ext cx="5791199" cy="253916"/>
            </a:xfrm>
            <a:prstGeom prst="rect">
              <a:avLst/>
            </a:prstGeom>
          </p:spPr>
          <p:txBody>
            <a:bodyPr wrap="square">
              <a:spAutoFit/>
            </a:bodyPr>
            <a:lstStyle/>
            <a:p>
              <a:pPr lvl="0" algn="ctr"/>
              <a:r>
                <a:rPr lang="en-US" sz="1050" b="1" cap="small" dirty="0" smtClean="0">
                  <a:solidFill>
                    <a:srgbClr val="2F4767"/>
                  </a:solidFill>
                </a:rPr>
                <a:t>Stakeholder Engagement </a:t>
              </a:r>
              <a:r>
                <a:rPr lang="en-US" sz="1050" b="1" cap="small" dirty="0">
                  <a:solidFill>
                    <a:srgbClr val="2F4767"/>
                  </a:solidFill>
                </a:rPr>
                <a:t>with </a:t>
              </a:r>
              <a:r>
                <a:rPr lang="en-US" sz="1050" b="1" cap="small" dirty="0" smtClean="0">
                  <a:solidFill>
                    <a:srgbClr val="2F4767"/>
                  </a:solidFill>
                </a:rPr>
                <a:t>Governments, </a:t>
              </a:r>
              <a:r>
                <a:rPr lang="en-US" sz="1050" b="1" cap="small" dirty="0">
                  <a:solidFill>
                    <a:srgbClr val="2F4767"/>
                  </a:solidFill>
                </a:rPr>
                <a:t>Communities, and </a:t>
              </a:r>
              <a:r>
                <a:rPr lang="en-US" sz="1050" b="1" cap="small" dirty="0" smtClean="0">
                  <a:solidFill>
                    <a:srgbClr val="2F4767"/>
                  </a:solidFill>
                </a:rPr>
                <a:t>Industry </a:t>
              </a:r>
              <a:endParaRPr lang="en-US" sz="1050" b="1" cap="small" dirty="0">
                <a:solidFill>
                  <a:srgbClr val="2F4767"/>
                </a:solidFill>
              </a:endParaRPr>
            </a:p>
          </p:txBody>
        </p:sp>
        <p:cxnSp>
          <p:nvCxnSpPr>
            <p:cNvPr id="36" name="Straight Arrow Connector 35"/>
            <p:cNvCxnSpPr/>
            <p:nvPr/>
          </p:nvCxnSpPr>
          <p:spPr>
            <a:xfrm flipH="1">
              <a:off x="352795" y="5724759"/>
              <a:ext cx="1515579"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258726" y="5724759"/>
              <a:ext cx="1488306" cy="0"/>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a:grpSpLocks noChangeAspect="1"/>
          </p:cNvGrpSpPr>
          <p:nvPr/>
        </p:nvGrpSpPr>
        <p:grpSpPr>
          <a:xfrm>
            <a:off x="1375154" y="3645954"/>
            <a:ext cx="6516612" cy="1316895"/>
            <a:chOff x="4177158" y="6913290"/>
            <a:chExt cx="7063532" cy="1427418"/>
          </a:xfrm>
        </p:grpSpPr>
        <p:pic>
          <p:nvPicPr>
            <p:cNvPr id="38" name="Picture 37" descr="response icons-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675" y="6913290"/>
              <a:ext cx="981180" cy="973858"/>
            </a:xfrm>
            <a:prstGeom prst="rect">
              <a:avLst/>
            </a:prstGeom>
          </p:spPr>
        </p:pic>
        <p:pic>
          <p:nvPicPr>
            <p:cNvPr id="39" name="Picture 38" descr="cloud-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987" y="6913290"/>
              <a:ext cx="981180" cy="973858"/>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301" y="6913290"/>
              <a:ext cx="981179" cy="973857"/>
            </a:xfrm>
            <a:prstGeom prst="rect">
              <a:avLst/>
            </a:prstGeom>
          </p:spPr>
        </p:pic>
        <p:pic>
          <p:nvPicPr>
            <p:cNvPr id="41" name="Picture 40" descr="response icons-4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615" y="6913290"/>
              <a:ext cx="981180" cy="973858"/>
            </a:xfrm>
            <a:prstGeom prst="rect">
              <a:avLst/>
            </a:prstGeom>
          </p:spPr>
        </p:pic>
        <p:pic>
          <p:nvPicPr>
            <p:cNvPr id="42" name="Picture 41" descr="selection-4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4929" y="6913290"/>
              <a:ext cx="981180" cy="973858"/>
            </a:xfrm>
            <a:prstGeom prst="rect">
              <a:avLst/>
            </a:prstGeom>
          </p:spPr>
        </p:pic>
        <p:pic>
          <p:nvPicPr>
            <p:cNvPr id="43" name="Picture 42" descr="response icons-4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7745" y="6914037"/>
              <a:ext cx="979678" cy="972367"/>
            </a:xfrm>
            <a:prstGeom prst="rect">
              <a:avLst/>
            </a:prstGeom>
          </p:spPr>
        </p:pic>
        <p:sp>
          <p:nvSpPr>
            <p:cNvPr id="45" name="Rectangle 44"/>
            <p:cNvSpPr/>
            <p:nvPr/>
          </p:nvSpPr>
          <p:spPr>
            <a:xfrm>
              <a:off x="4177158" y="7971376"/>
              <a:ext cx="1220851" cy="230832"/>
            </a:xfrm>
            <a:prstGeom prst="rect">
              <a:avLst/>
            </a:prstGeom>
            <a:ln>
              <a:noFill/>
            </a:ln>
          </p:spPr>
          <p:txBody>
            <a:bodyPr wrap="square">
              <a:spAutoFit/>
            </a:bodyPr>
            <a:lstStyle/>
            <a:p>
              <a:pPr algn="ctr"/>
              <a:r>
                <a:rPr lang="en-US" sz="900" b="1" cap="small" dirty="0" smtClean="0">
                  <a:solidFill>
                    <a:srgbClr val="36496A"/>
                  </a:solidFill>
                  <a:cs typeface="Tahoma"/>
                </a:rPr>
                <a:t>Initial Deployment</a:t>
              </a:r>
              <a:endParaRPr lang="en-US" sz="900" b="1" cap="small" dirty="0">
                <a:solidFill>
                  <a:srgbClr val="36496A"/>
                </a:solidFill>
                <a:cs typeface="Tahoma"/>
              </a:endParaRPr>
            </a:p>
          </p:txBody>
        </p:sp>
        <p:sp>
          <p:nvSpPr>
            <p:cNvPr id="46" name="Rectangle 45"/>
            <p:cNvSpPr/>
            <p:nvPr/>
          </p:nvSpPr>
          <p:spPr>
            <a:xfrm>
              <a:off x="5345694" y="7971376"/>
              <a:ext cx="1220851" cy="369332"/>
            </a:xfrm>
            <a:prstGeom prst="rect">
              <a:avLst/>
            </a:prstGeom>
            <a:ln>
              <a:noFill/>
            </a:ln>
          </p:spPr>
          <p:txBody>
            <a:bodyPr wrap="square">
              <a:spAutoFit/>
            </a:bodyPr>
            <a:lstStyle/>
            <a:p>
              <a:pPr algn="ctr"/>
              <a:r>
                <a:rPr lang="en-US" sz="900" b="1" cap="small" dirty="0" smtClean="0">
                  <a:solidFill>
                    <a:srgbClr val="36496A"/>
                  </a:solidFill>
                  <a:cs typeface="Tahoma"/>
                </a:rPr>
                <a:t> Confirm Response Strategy</a:t>
              </a:r>
              <a:endParaRPr lang="en-US" sz="900" b="1" cap="small" dirty="0">
                <a:solidFill>
                  <a:srgbClr val="36496A"/>
                </a:solidFill>
                <a:cs typeface="Tahoma"/>
              </a:endParaRPr>
            </a:p>
          </p:txBody>
        </p:sp>
        <p:sp>
          <p:nvSpPr>
            <p:cNvPr id="47" name="Rectangle 46"/>
            <p:cNvSpPr/>
            <p:nvPr/>
          </p:nvSpPr>
          <p:spPr>
            <a:xfrm>
              <a:off x="6514231" y="7971376"/>
              <a:ext cx="1220851" cy="230832"/>
            </a:xfrm>
            <a:prstGeom prst="rect">
              <a:avLst/>
            </a:prstGeom>
            <a:ln>
              <a:noFill/>
            </a:ln>
          </p:spPr>
          <p:txBody>
            <a:bodyPr wrap="square">
              <a:spAutoFit/>
            </a:bodyPr>
            <a:lstStyle/>
            <a:p>
              <a:pPr algn="ctr"/>
              <a:r>
                <a:rPr lang="en-US" sz="900" b="1" cap="small" dirty="0" smtClean="0">
                  <a:solidFill>
                    <a:srgbClr val="36496A"/>
                  </a:solidFill>
                  <a:cs typeface="Tahoma"/>
                </a:rPr>
                <a:t>Organize Response</a:t>
              </a:r>
              <a:endParaRPr lang="en-US" sz="900" b="1" cap="small" dirty="0">
                <a:solidFill>
                  <a:srgbClr val="36496A"/>
                </a:solidFill>
                <a:cs typeface="Tahoma"/>
              </a:endParaRPr>
            </a:p>
          </p:txBody>
        </p:sp>
        <p:sp>
          <p:nvSpPr>
            <p:cNvPr id="48" name="Rectangle 47"/>
            <p:cNvSpPr/>
            <p:nvPr/>
          </p:nvSpPr>
          <p:spPr>
            <a:xfrm>
              <a:off x="7682767" y="7971376"/>
              <a:ext cx="1220851" cy="230832"/>
            </a:xfrm>
            <a:prstGeom prst="rect">
              <a:avLst/>
            </a:prstGeom>
            <a:ln>
              <a:noFill/>
            </a:ln>
          </p:spPr>
          <p:txBody>
            <a:bodyPr wrap="square">
              <a:spAutoFit/>
            </a:bodyPr>
            <a:lstStyle/>
            <a:p>
              <a:pPr algn="ctr"/>
              <a:r>
                <a:rPr lang="en-US" sz="900" b="1" cap="small" dirty="0" smtClean="0">
                  <a:solidFill>
                    <a:srgbClr val="36496A"/>
                  </a:solidFill>
                  <a:cs typeface="Tahoma"/>
                </a:rPr>
                <a:t>Cascade Resources</a:t>
              </a:r>
              <a:endParaRPr lang="en-US" sz="900" b="1" cap="small" dirty="0">
                <a:solidFill>
                  <a:srgbClr val="36496A"/>
                </a:solidFill>
                <a:cs typeface="Tahoma"/>
              </a:endParaRPr>
            </a:p>
          </p:txBody>
        </p:sp>
        <p:sp>
          <p:nvSpPr>
            <p:cNvPr id="49" name="Rectangle 48"/>
            <p:cNvSpPr/>
            <p:nvPr/>
          </p:nvSpPr>
          <p:spPr>
            <a:xfrm>
              <a:off x="8851303" y="7971376"/>
              <a:ext cx="1220851" cy="230832"/>
            </a:xfrm>
            <a:prstGeom prst="rect">
              <a:avLst/>
            </a:prstGeom>
            <a:ln>
              <a:noFill/>
            </a:ln>
          </p:spPr>
          <p:txBody>
            <a:bodyPr wrap="square">
              <a:spAutoFit/>
            </a:bodyPr>
            <a:lstStyle/>
            <a:p>
              <a:pPr algn="ctr"/>
              <a:r>
                <a:rPr lang="en-US" sz="900" b="1" cap="small" dirty="0" smtClean="0">
                  <a:solidFill>
                    <a:srgbClr val="36496A"/>
                  </a:solidFill>
                  <a:cs typeface="Tahoma"/>
                </a:rPr>
                <a:t>Adjust for Realities</a:t>
              </a:r>
              <a:endParaRPr lang="en-US" sz="900" b="1" cap="small" dirty="0">
                <a:solidFill>
                  <a:srgbClr val="36496A"/>
                </a:solidFill>
                <a:cs typeface="Tahoma"/>
              </a:endParaRPr>
            </a:p>
          </p:txBody>
        </p:sp>
        <p:sp>
          <p:nvSpPr>
            <p:cNvPr id="50" name="Rectangle 49"/>
            <p:cNvSpPr/>
            <p:nvPr/>
          </p:nvSpPr>
          <p:spPr>
            <a:xfrm>
              <a:off x="10019839" y="7971376"/>
              <a:ext cx="1220851" cy="230832"/>
            </a:xfrm>
            <a:prstGeom prst="rect">
              <a:avLst/>
            </a:prstGeom>
            <a:ln>
              <a:noFill/>
            </a:ln>
          </p:spPr>
          <p:txBody>
            <a:bodyPr wrap="square">
              <a:spAutoFit/>
            </a:bodyPr>
            <a:lstStyle/>
            <a:p>
              <a:pPr algn="ctr"/>
              <a:r>
                <a:rPr lang="en-US" sz="900" b="1" cap="small" dirty="0" smtClean="0">
                  <a:solidFill>
                    <a:srgbClr val="36496A"/>
                  </a:solidFill>
                  <a:cs typeface="Tahoma"/>
                </a:rPr>
                <a:t>Ongoing Response</a:t>
              </a:r>
              <a:endParaRPr lang="en-US" sz="900" b="1" cap="small" dirty="0">
                <a:solidFill>
                  <a:srgbClr val="36496A"/>
                </a:solidFill>
                <a:cs typeface="Tahoma"/>
              </a:endParaRPr>
            </a:p>
          </p:txBody>
        </p:sp>
        <p:sp>
          <p:nvSpPr>
            <p:cNvPr id="51" name="Right Arrow 50"/>
            <p:cNvSpPr>
              <a:spLocks noChangeAspect="1"/>
            </p:cNvSpPr>
            <p:nvPr/>
          </p:nvSpPr>
          <p:spPr>
            <a:xfrm>
              <a:off x="5282656" y="7289569"/>
              <a:ext cx="177041" cy="221302"/>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9" name="Right Arrow 68"/>
            <p:cNvSpPr>
              <a:spLocks noChangeAspect="1"/>
            </p:cNvSpPr>
            <p:nvPr/>
          </p:nvSpPr>
          <p:spPr>
            <a:xfrm>
              <a:off x="6451342" y="7289569"/>
              <a:ext cx="177041" cy="221302"/>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0" name="Right Arrow 69"/>
            <p:cNvSpPr>
              <a:spLocks noChangeAspect="1"/>
            </p:cNvSpPr>
            <p:nvPr/>
          </p:nvSpPr>
          <p:spPr>
            <a:xfrm>
              <a:off x="7620028" y="7289569"/>
              <a:ext cx="177041" cy="221302"/>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Right Arrow 70"/>
            <p:cNvSpPr>
              <a:spLocks noChangeAspect="1"/>
            </p:cNvSpPr>
            <p:nvPr/>
          </p:nvSpPr>
          <p:spPr>
            <a:xfrm>
              <a:off x="8788714" y="7289569"/>
              <a:ext cx="177041" cy="221302"/>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2" name="Right Arrow 71"/>
            <p:cNvSpPr>
              <a:spLocks noChangeAspect="1"/>
            </p:cNvSpPr>
            <p:nvPr/>
          </p:nvSpPr>
          <p:spPr>
            <a:xfrm>
              <a:off x="9957400" y="7289569"/>
              <a:ext cx="177041" cy="221302"/>
            </a:xfrm>
            <a:prstGeom prst="rightArrow">
              <a:avLst/>
            </a:prstGeom>
            <a:solidFill>
              <a:srgbClr val="B8CE9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698502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red values-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9796"/>
            <a:ext cx="9144000" cy="3638204"/>
          </a:xfrm>
          <a:prstGeom prst="rect">
            <a:avLst/>
          </a:prstGeom>
        </p:spPr>
      </p:pic>
      <p:sp>
        <p:nvSpPr>
          <p:cNvPr id="6" name="Title 1"/>
          <p:cNvSpPr txBox="1">
            <a:spLocks/>
          </p:cNvSpPr>
          <p:nvPr/>
        </p:nvSpPr>
        <p:spPr>
          <a:xfrm>
            <a:off x="0" y="54864"/>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cap="small" dirty="0">
                <a:solidFill>
                  <a:srgbClr val="36496A"/>
                </a:solidFill>
                <a:latin typeface="+mn-lt"/>
                <a:ea typeface="+mn-ea"/>
                <a:cs typeface="Tahoma"/>
              </a:rPr>
              <a:t>Protecting Our Shared Values</a:t>
            </a:r>
          </a:p>
        </p:txBody>
      </p:sp>
      <p:sp>
        <p:nvSpPr>
          <p:cNvPr id="9" name="Oval 8"/>
          <p:cNvSpPr/>
          <p:nvPr/>
        </p:nvSpPr>
        <p:spPr>
          <a:xfrm>
            <a:off x="5694680" y="4018280"/>
            <a:ext cx="1087120" cy="108712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99160" y="3083951"/>
            <a:ext cx="1415772"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p>
            <a:pPr algn="ctr"/>
            <a:r>
              <a:rPr lang="en-US" sz="1200" cap="small" dirty="0" smtClean="0">
                <a:solidFill>
                  <a:srgbClr val="324A6B"/>
                </a:solidFill>
                <a:latin typeface="Calibri"/>
                <a:cs typeface="Calibri"/>
              </a:rPr>
              <a:t>Sensitive</a:t>
            </a:r>
            <a:r>
              <a:rPr lang="en-US" sz="1200" cap="small" dirty="0">
                <a:solidFill>
                  <a:srgbClr val="324A6B"/>
                </a:solidFill>
                <a:latin typeface="Calibri"/>
                <a:cs typeface="Calibri"/>
              </a:rPr>
              <a:t> </a:t>
            </a:r>
            <a:r>
              <a:rPr lang="en-US" sz="1200" cap="small" dirty="0" smtClean="0">
                <a:solidFill>
                  <a:srgbClr val="324A6B"/>
                </a:solidFill>
                <a:latin typeface="Calibri"/>
                <a:cs typeface="Calibri"/>
              </a:rPr>
              <a:t>Ecosystems</a:t>
            </a:r>
          </a:p>
        </p:txBody>
      </p:sp>
      <p:sp>
        <p:nvSpPr>
          <p:cNvPr id="13" name="TextBox 12"/>
          <p:cNvSpPr txBox="1"/>
          <p:nvPr/>
        </p:nvSpPr>
        <p:spPr>
          <a:xfrm>
            <a:off x="2217885" y="3083951"/>
            <a:ext cx="1173967"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a:latin typeface="Calibri"/>
                <a:cs typeface="Calibri"/>
              </a:rPr>
              <a:t>Local Businesses</a:t>
            </a:r>
          </a:p>
        </p:txBody>
      </p:sp>
      <p:sp>
        <p:nvSpPr>
          <p:cNvPr id="14" name="TextBox 13"/>
          <p:cNvSpPr txBox="1"/>
          <p:nvPr/>
        </p:nvSpPr>
        <p:spPr>
          <a:xfrm>
            <a:off x="5552231" y="3083951"/>
            <a:ext cx="1398773"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a:latin typeface="Calibri"/>
                <a:cs typeface="Calibri"/>
              </a:rPr>
              <a:t>Tourism/Recreation</a:t>
            </a:r>
          </a:p>
        </p:txBody>
      </p:sp>
      <p:cxnSp>
        <p:nvCxnSpPr>
          <p:cNvPr id="20" name="Straight Connector 19"/>
          <p:cNvCxnSpPr>
            <a:stCxn id="14" idx="2"/>
            <a:endCxn id="9" idx="0"/>
          </p:cNvCxnSpPr>
          <p:nvPr/>
        </p:nvCxnSpPr>
        <p:spPr>
          <a:xfrm flipH="1">
            <a:off x="6238240" y="3360950"/>
            <a:ext cx="13378" cy="65733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3" idx="2"/>
          </p:cNvCxnSpPr>
          <p:nvPr/>
        </p:nvCxnSpPr>
        <p:spPr>
          <a:xfrm flipH="1">
            <a:off x="2590801" y="3360950"/>
            <a:ext cx="214068" cy="56081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2"/>
            <a:endCxn id="3" idx="0"/>
          </p:cNvCxnSpPr>
          <p:nvPr/>
        </p:nvCxnSpPr>
        <p:spPr>
          <a:xfrm>
            <a:off x="1107046" y="3360950"/>
            <a:ext cx="11570" cy="2305282"/>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birds_Artboard 131 copy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3146" y="3969206"/>
            <a:ext cx="474979" cy="312432"/>
          </a:xfrm>
          <a:prstGeom prst="rect">
            <a:avLst/>
          </a:prstGeom>
        </p:spPr>
      </p:pic>
      <p:sp>
        <p:nvSpPr>
          <p:cNvPr id="24" name="TextBox 23"/>
          <p:cNvSpPr txBox="1"/>
          <p:nvPr/>
        </p:nvSpPr>
        <p:spPr>
          <a:xfrm>
            <a:off x="3816645" y="3083951"/>
            <a:ext cx="1274971"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a:latin typeface="Calibri"/>
                <a:cs typeface="Calibri"/>
              </a:rPr>
              <a:t>Health and Safety</a:t>
            </a:r>
          </a:p>
        </p:txBody>
      </p:sp>
      <p:sp>
        <p:nvSpPr>
          <p:cNvPr id="26" name="Rectangle 25"/>
          <p:cNvSpPr/>
          <p:nvPr/>
        </p:nvSpPr>
        <p:spPr>
          <a:xfrm>
            <a:off x="44823" y="37355"/>
            <a:ext cx="576739"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7772400" y="3657600"/>
            <a:ext cx="914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a:stCxn id="15" idx="2"/>
          </p:cNvCxnSpPr>
          <p:nvPr/>
        </p:nvCxnSpPr>
        <p:spPr>
          <a:xfrm flipH="1">
            <a:off x="7620001" y="3360950"/>
            <a:ext cx="409299" cy="182065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275767" y="3083951"/>
            <a:ext cx="1507066" cy="276999"/>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defPPr>
              <a:defRPr lang="en-US"/>
            </a:defPPr>
            <a:lvl1pPr algn="ctr">
              <a:defRPr sz="1200" cap="small">
                <a:solidFill>
                  <a:srgbClr val="324A6B"/>
                </a:solidFill>
                <a:latin typeface="Tahoma"/>
                <a:cs typeface="Tahoma"/>
              </a:defRPr>
            </a:lvl1pPr>
          </a:lstStyle>
          <a:p>
            <a:r>
              <a:rPr lang="en-US" dirty="0" smtClean="0">
                <a:latin typeface="Calibri"/>
                <a:cs typeface="Calibri"/>
              </a:rPr>
              <a:t>Community </a:t>
            </a:r>
            <a:r>
              <a:rPr lang="en-US" dirty="0">
                <a:latin typeface="Calibri"/>
                <a:cs typeface="Calibri"/>
              </a:rPr>
              <a:t>Industries</a:t>
            </a:r>
          </a:p>
        </p:txBody>
      </p:sp>
      <p:cxnSp>
        <p:nvCxnSpPr>
          <p:cNvPr id="30" name="Straight Connector 29"/>
          <p:cNvCxnSpPr>
            <a:stCxn id="24" idx="2"/>
          </p:cNvCxnSpPr>
          <p:nvPr/>
        </p:nvCxnSpPr>
        <p:spPr>
          <a:xfrm>
            <a:off x="4454131" y="3360950"/>
            <a:ext cx="117869" cy="657330"/>
          </a:xfrm>
          <a:prstGeom prst="line">
            <a:avLst/>
          </a:prstGeom>
          <a:ln w="6350" cmpd="sng">
            <a:solidFill>
              <a:srgbClr val="324A6B"/>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4170680" y="4018280"/>
            <a:ext cx="1087120" cy="108712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a:spLocks noChangeAspect="1"/>
          </p:cNvSpPr>
          <p:nvPr/>
        </p:nvSpPr>
        <p:spPr>
          <a:xfrm>
            <a:off x="560832" y="5666232"/>
            <a:ext cx="1115568" cy="1115568"/>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678004" y="1097280"/>
            <a:ext cx="7787993" cy="1107996"/>
          </a:xfrm>
          <a:prstGeom prst="rect">
            <a:avLst/>
          </a:prstGeom>
        </p:spPr>
        <p:txBody>
          <a:bodyPr wrap="square">
            <a:spAutoFit/>
          </a:bodyPr>
          <a:lstStyle/>
          <a:p>
            <a:pPr marL="0" lvl="1" algn="ctr"/>
            <a:r>
              <a:rPr lang="en-US" sz="2200" cap="small" dirty="0" smtClean="0">
                <a:solidFill>
                  <a:srgbClr val="2F4767"/>
                </a:solidFill>
                <a:cs typeface="Tahoma"/>
              </a:rPr>
              <a:t>Through a robust Oil </a:t>
            </a:r>
            <a:r>
              <a:rPr lang="en-US" sz="2200" cap="small" dirty="0">
                <a:solidFill>
                  <a:srgbClr val="2F4767"/>
                </a:solidFill>
                <a:cs typeface="Tahoma"/>
              </a:rPr>
              <a:t>S</a:t>
            </a:r>
            <a:r>
              <a:rPr lang="en-US" sz="2200" cap="small" dirty="0" smtClean="0">
                <a:solidFill>
                  <a:srgbClr val="2F4767"/>
                </a:solidFill>
                <a:cs typeface="Tahoma"/>
              </a:rPr>
              <a:t>pill </a:t>
            </a:r>
            <a:r>
              <a:rPr lang="en-US" sz="2200" cap="small" dirty="0">
                <a:solidFill>
                  <a:srgbClr val="2F4767"/>
                </a:solidFill>
                <a:cs typeface="Tahoma"/>
              </a:rPr>
              <a:t>P</a:t>
            </a:r>
            <a:r>
              <a:rPr lang="en-US" sz="2200" cap="small" dirty="0" smtClean="0">
                <a:solidFill>
                  <a:srgbClr val="2F4767"/>
                </a:solidFill>
                <a:cs typeface="Tahoma"/>
              </a:rPr>
              <a:t>reparedness and Response framework, together we can achieve a more effective oil spill response to protect our shared values.</a:t>
            </a:r>
            <a:endParaRPr lang="en-US" sz="2200" cap="small" dirty="0">
              <a:solidFill>
                <a:srgbClr val="2F4767"/>
              </a:solidFill>
              <a:cs typeface="Tahoma"/>
            </a:endParaRPr>
          </a:p>
        </p:txBody>
      </p:sp>
      <p:sp>
        <p:nvSpPr>
          <p:cNvPr id="8" name="Oval 7"/>
          <p:cNvSpPr/>
          <p:nvPr/>
        </p:nvSpPr>
        <p:spPr>
          <a:xfrm>
            <a:off x="6837680" y="5105400"/>
            <a:ext cx="1087120" cy="108712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940560" y="3921760"/>
            <a:ext cx="1107440" cy="1107440"/>
          </a:xfrm>
          <a:prstGeom prst="ellipse">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6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on enemy-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3425632"/>
            <a:ext cx="9162288" cy="3439232"/>
          </a:xfrm>
          <a:prstGeom prst="rect">
            <a:avLst/>
          </a:prstGeom>
        </p:spPr>
      </p:pic>
      <p:sp>
        <p:nvSpPr>
          <p:cNvPr id="3" name="Content Placeholder 2"/>
          <p:cNvSpPr>
            <a:spLocks noGrp="1"/>
          </p:cNvSpPr>
          <p:nvPr>
            <p:ph idx="1"/>
          </p:nvPr>
        </p:nvSpPr>
        <p:spPr>
          <a:xfrm>
            <a:off x="1937329" y="1912901"/>
            <a:ext cx="6121398" cy="1828800"/>
          </a:xfrm>
        </p:spPr>
        <p:txBody>
          <a:bodyPr/>
          <a:lstStyle/>
          <a:p>
            <a:pPr marL="0" indent="0">
              <a:buNone/>
            </a:pPr>
            <a:r>
              <a:rPr lang="en-US" sz="1800" cap="small" dirty="0" smtClean="0">
                <a:solidFill>
                  <a:srgbClr val="2F4767"/>
                </a:solidFill>
              </a:rPr>
              <a:t>The efficacy and </a:t>
            </a:r>
            <a:r>
              <a:rPr lang="en-US" sz="1800" cap="small" dirty="0">
                <a:solidFill>
                  <a:srgbClr val="2F4767"/>
                </a:solidFill>
              </a:rPr>
              <a:t>speed of response </a:t>
            </a:r>
            <a:r>
              <a:rPr lang="en-US" sz="1800" cap="small" dirty="0" smtClean="0">
                <a:solidFill>
                  <a:srgbClr val="2F4767"/>
                </a:solidFill>
              </a:rPr>
              <a:t>are accelerated by</a:t>
            </a:r>
            <a:r>
              <a:rPr lang="en-US" sz="1800" cap="small" dirty="0">
                <a:solidFill>
                  <a:srgbClr val="2F4767"/>
                </a:solidFill>
              </a:rPr>
              <a:t>:</a:t>
            </a:r>
          </a:p>
          <a:p>
            <a:r>
              <a:rPr lang="en-US" sz="1800" cap="small" dirty="0">
                <a:solidFill>
                  <a:srgbClr val="2F4767"/>
                </a:solidFill>
              </a:rPr>
              <a:t>Sharing </a:t>
            </a:r>
            <a:r>
              <a:rPr lang="en-US" sz="1800" cap="small" dirty="0" smtClean="0">
                <a:solidFill>
                  <a:srgbClr val="2F4767"/>
                </a:solidFill>
              </a:rPr>
              <a:t>objective information</a:t>
            </a:r>
          </a:p>
          <a:p>
            <a:r>
              <a:rPr lang="en-US" sz="1800" cap="small" dirty="0" smtClean="0">
                <a:solidFill>
                  <a:srgbClr val="2F4767"/>
                </a:solidFill>
              </a:rPr>
              <a:t>Pre-approving response strategies</a:t>
            </a:r>
          </a:p>
          <a:p>
            <a:r>
              <a:rPr lang="en-US" sz="1800" cap="small" dirty="0" smtClean="0">
                <a:solidFill>
                  <a:srgbClr val="2F4767"/>
                </a:solidFill>
              </a:rPr>
              <a:t>Rapid</a:t>
            </a:r>
            <a:r>
              <a:rPr lang="en-US" sz="1800" cap="small" dirty="0">
                <a:solidFill>
                  <a:srgbClr val="2F4767"/>
                </a:solidFill>
              </a:rPr>
              <a:t>, </a:t>
            </a:r>
            <a:r>
              <a:rPr lang="en-US" sz="1800" cap="small" dirty="0" smtClean="0">
                <a:solidFill>
                  <a:srgbClr val="2F4767"/>
                </a:solidFill>
              </a:rPr>
              <a:t>nonpartisan decision</a:t>
            </a:r>
            <a:r>
              <a:rPr lang="en-US" sz="1800" cap="small" dirty="0">
                <a:solidFill>
                  <a:srgbClr val="2F4767"/>
                </a:solidFill>
              </a:rPr>
              <a:t>-making</a:t>
            </a:r>
          </a:p>
          <a:p>
            <a:r>
              <a:rPr lang="en-US" sz="1800" cap="small" dirty="0" smtClean="0">
                <a:solidFill>
                  <a:srgbClr val="2F4767"/>
                </a:solidFill>
              </a:rPr>
              <a:t>Mobilizing response capabilities</a:t>
            </a:r>
          </a:p>
          <a:p>
            <a:pPr marL="457200" lvl="1" indent="0">
              <a:buNone/>
            </a:pPr>
            <a:endParaRPr lang="en-US" sz="1800" cap="small" dirty="0">
              <a:solidFill>
                <a:srgbClr val="2F4767"/>
              </a:solidFill>
            </a:endParaRPr>
          </a:p>
        </p:txBody>
      </p:sp>
      <p:sp>
        <p:nvSpPr>
          <p:cNvPr id="6" name="Title 1"/>
          <p:cNvSpPr txBox="1">
            <a:spLocks/>
          </p:cNvSpPr>
          <p:nvPr/>
        </p:nvSpPr>
        <p:spPr>
          <a:xfrm>
            <a:off x="0" y="54864"/>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cap="small" dirty="0" smtClean="0">
                <a:solidFill>
                  <a:srgbClr val="36496A"/>
                </a:solidFill>
                <a:latin typeface="+mn-lt"/>
                <a:ea typeface="+mn-ea"/>
                <a:cs typeface="Tahoma"/>
              </a:rPr>
              <a:t>Combating the Spread of Spilled Oil</a:t>
            </a:r>
            <a:endParaRPr lang="en-US" sz="2400" b="1" cap="small" dirty="0">
              <a:solidFill>
                <a:srgbClr val="36496A"/>
              </a:solidFill>
              <a:latin typeface="+mn-lt"/>
              <a:ea typeface="+mn-ea"/>
              <a:cs typeface="Tahoma"/>
            </a:endParaRPr>
          </a:p>
        </p:txBody>
      </p:sp>
      <p:sp>
        <p:nvSpPr>
          <p:cNvPr id="8" name="TextBox 7"/>
          <p:cNvSpPr txBox="1"/>
          <p:nvPr/>
        </p:nvSpPr>
        <p:spPr>
          <a:xfrm>
            <a:off x="228600" y="1097280"/>
            <a:ext cx="8686800" cy="769441"/>
          </a:xfrm>
          <a:prstGeom prst="rect">
            <a:avLst/>
          </a:prstGeom>
          <a:noFill/>
        </p:spPr>
        <p:txBody>
          <a:bodyPr wrap="square" rtlCol="0">
            <a:spAutoFit/>
          </a:bodyPr>
          <a:lstStyle/>
          <a:p>
            <a:pPr lvl="0" algn="ctr"/>
            <a:r>
              <a:rPr lang="en-US" sz="2200" cap="small" dirty="0" smtClean="0">
                <a:solidFill>
                  <a:srgbClr val="2F4767"/>
                </a:solidFill>
              </a:rPr>
              <a:t>Our common enemy is the spread of spilled oil and its impact on our shared values – protecting them is </a:t>
            </a:r>
            <a:r>
              <a:rPr lang="en-US" sz="2200" cap="small" dirty="0">
                <a:solidFill>
                  <a:srgbClr val="2F4767"/>
                </a:solidFill>
              </a:rPr>
              <a:t>a race against </a:t>
            </a:r>
            <a:r>
              <a:rPr lang="en-US" sz="2200" cap="small" dirty="0" smtClean="0">
                <a:solidFill>
                  <a:srgbClr val="2F4767"/>
                </a:solidFill>
              </a:rPr>
              <a:t>time.</a:t>
            </a:r>
            <a:endParaRPr lang="en-US" sz="2200" cap="small" dirty="0">
              <a:solidFill>
                <a:srgbClr val="2F4767"/>
              </a:solidFill>
            </a:endParaRPr>
          </a:p>
        </p:txBody>
      </p:sp>
    </p:spTree>
    <p:extLst>
      <p:ext uri="{BB962C8B-B14F-4D97-AF65-F5344CB8AC3E}">
        <p14:creationId xmlns:p14="http://schemas.microsoft.com/office/powerpoint/2010/main" val="281172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97280"/>
            <a:ext cx="8686800" cy="1143000"/>
          </a:xfrm>
        </p:spPr>
        <p:txBody>
          <a:bodyPr/>
          <a:lstStyle/>
          <a:p>
            <a:r>
              <a:rPr lang="en-US" sz="2200" cap="small" dirty="0" smtClean="0">
                <a:solidFill>
                  <a:srgbClr val="2F4767"/>
                </a:solidFill>
              </a:rPr>
              <a:t>For successful oil spill response, we need proactive cooperation with governments and local communities, which consists of:</a:t>
            </a:r>
            <a:endParaRPr lang="en-US" sz="2200" cap="small" dirty="0">
              <a:solidFill>
                <a:srgbClr val="2F4767"/>
              </a:solidFill>
            </a:endParaRPr>
          </a:p>
        </p:txBody>
      </p:sp>
      <p:sp>
        <p:nvSpPr>
          <p:cNvPr id="3" name="Content Placeholder 2"/>
          <p:cNvSpPr>
            <a:spLocks noGrp="1"/>
          </p:cNvSpPr>
          <p:nvPr>
            <p:ph idx="1"/>
          </p:nvPr>
        </p:nvSpPr>
        <p:spPr>
          <a:xfrm>
            <a:off x="457200" y="2743200"/>
            <a:ext cx="4114800" cy="2076697"/>
          </a:xfrm>
        </p:spPr>
        <p:txBody>
          <a:bodyPr/>
          <a:lstStyle/>
          <a:p>
            <a:pPr marL="342900" lvl="1" indent="-342900">
              <a:buFont typeface="Arial"/>
              <a:buChar char="•"/>
            </a:pPr>
            <a:r>
              <a:rPr lang="en-US" sz="1800" cap="small" dirty="0" smtClean="0">
                <a:solidFill>
                  <a:srgbClr val="2F4767"/>
                </a:solidFill>
              </a:rPr>
              <a:t>Open lines of communication</a:t>
            </a:r>
          </a:p>
          <a:p>
            <a:pPr marL="342900" lvl="1" indent="-342900">
              <a:buFont typeface="Arial"/>
              <a:buChar char="•"/>
            </a:pPr>
            <a:r>
              <a:rPr lang="en-US" sz="1800" cap="small" dirty="0" smtClean="0">
                <a:solidFill>
                  <a:srgbClr val="2F4767"/>
                </a:solidFill>
              </a:rPr>
              <a:t>Transparent decision-making</a:t>
            </a:r>
          </a:p>
          <a:p>
            <a:pPr marL="342900" lvl="1" indent="-342900">
              <a:buFont typeface="Arial"/>
              <a:buChar char="•"/>
            </a:pPr>
            <a:r>
              <a:rPr lang="en-US" sz="1800" cap="small" dirty="0" smtClean="0">
                <a:solidFill>
                  <a:srgbClr val="2F4767"/>
                </a:solidFill>
              </a:rPr>
              <a:t>Clear policies regarding response techniques</a:t>
            </a:r>
          </a:p>
          <a:p>
            <a:pPr marL="342900" lvl="1" indent="-342900">
              <a:buFont typeface="Arial"/>
              <a:buChar char="•"/>
            </a:pPr>
            <a:r>
              <a:rPr lang="en-US" sz="1800" cap="small" dirty="0" smtClean="0">
                <a:solidFill>
                  <a:srgbClr val="2F4767"/>
                </a:solidFill>
              </a:rPr>
              <a:t>Realistic expectations of the response</a:t>
            </a:r>
          </a:p>
          <a:p>
            <a:pPr marL="0" indent="0" algn="ctr">
              <a:buNone/>
            </a:pPr>
            <a:endParaRPr lang="en-US" sz="1050" cap="small" dirty="0" smtClean="0">
              <a:solidFill>
                <a:srgbClr val="2F4767"/>
              </a:solidFill>
            </a:endParaRPr>
          </a:p>
          <a:p>
            <a:pPr marL="457200" lvl="1" indent="0">
              <a:buNone/>
            </a:pPr>
            <a:endParaRPr lang="en-US" sz="2000" cap="small" dirty="0">
              <a:solidFill>
                <a:srgbClr val="2F4767"/>
              </a:solidFill>
            </a:endParaRPr>
          </a:p>
        </p:txBody>
      </p:sp>
      <p:sp>
        <p:nvSpPr>
          <p:cNvPr id="5" name="TextBox 4"/>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Cooperating for Effective Response</a:t>
            </a:r>
          </a:p>
        </p:txBody>
      </p:sp>
      <p:pic>
        <p:nvPicPr>
          <p:cNvPr id="7" name="Picture 6"/>
          <p:cNvPicPr>
            <a:picLocks noChangeAspect="1"/>
          </p:cNvPicPr>
          <p:nvPr/>
        </p:nvPicPr>
        <p:blipFill>
          <a:blip r:embed="rId3"/>
          <a:stretch>
            <a:fillRect/>
          </a:stretch>
        </p:blipFill>
        <p:spPr>
          <a:xfrm>
            <a:off x="4572000" y="2381836"/>
            <a:ext cx="3657600" cy="3567567"/>
          </a:xfrm>
          <a:prstGeom prst="rect">
            <a:avLst/>
          </a:prstGeom>
        </p:spPr>
      </p:pic>
    </p:spTree>
    <p:extLst>
      <p:ext uri="{BB962C8B-B14F-4D97-AF65-F5344CB8AC3E}">
        <p14:creationId xmlns:p14="http://schemas.microsoft.com/office/powerpoint/2010/main" val="2124489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37669" y="2375653"/>
            <a:ext cx="6263640" cy="4406147"/>
          </a:xfrm>
          <a:prstGeom prst="rect">
            <a:avLst/>
          </a:prstGeom>
        </p:spPr>
      </p:pic>
      <p:sp>
        <p:nvSpPr>
          <p:cNvPr id="6" name="Rectangle 5"/>
          <p:cNvSpPr/>
          <p:nvPr/>
        </p:nvSpPr>
        <p:spPr>
          <a:xfrm>
            <a:off x="2469555" y="3352800"/>
            <a:ext cx="1905000" cy="1676400"/>
          </a:xfrm>
          <a:prstGeom prst="rect">
            <a:avLst/>
          </a:prstGeom>
          <a:solidFill>
            <a:srgbClr val="FFFFFF"/>
          </a:solidFill>
          <a:ln>
            <a:solidFill>
              <a:srgbClr val="2F4767"/>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8762" y="1097280"/>
            <a:ext cx="8446477" cy="938784"/>
          </a:xfrm>
        </p:spPr>
        <p:txBody>
          <a:bodyPr/>
          <a:lstStyle/>
          <a:p>
            <a:r>
              <a:rPr lang="en-US" sz="2200" cap="small" dirty="0" smtClean="0">
                <a:solidFill>
                  <a:srgbClr val="2F4767"/>
                </a:solidFill>
                <a:cs typeface="Tahoma"/>
              </a:rPr>
              <a:t>Our framework </a:t>
            </a:r>
            <a:r>
              <a:rPr lang="en-US" sz="2200" cap="small" dirty="0">
                <a:solidFill>
                  <a:srgbClr val="2F4767"/>
                </a:solidFill>
                <a:cs typeface="Tahoma"/>
              </a:rPr>
              <a:t>is </a:t>
            </a:r>
            <a:r>
              <a:rPr lang="en-US" sz="2200" cap="small" dirty="0" smtClean="0">
                <a:solidFill>
                  <a:srgbClr val="2F4767"/>
                </a:solidFill>
                <a:cs typeface="Tahoma"/>
              </a:rPr>
              <a:t>made up of preparedness and response processes, </a:t>
            </a:r>
            <a:r>
              <a:rPr lang="en-US" sz="2200" cap="small" dirty="0">
                <a:solidFill>
                  <a:srgbClr val="2F4767"/>
                </a:solidFill>
                <a:cs typeface="Tahoma"/>
              </a:rPr>
              <a:t>with its foundation </a:t>
            </a:r>
            <a:r>
              <a:rPr lang="en-US" sz="2200" cap="small" dirty="0" smtClean="0">
                <a:solidFill>
                  <a:srgbClr val="2F4767"/>
                </a:solidFill>
                <a:cs typeface="Tahoma"/>
              </a:rPr>
              <a:t>comprised of industry </a:t>
            </a:r>
            <a:r>
              <a:rPr lang="en-US" sz="2200" cap="small" dirty="0">
                <a:solidFill>
                  <a:srgbClr val="2F4767"/>
                </a:solidFill>
                <a:cs typeface="Tahoma"/>
              </a:rPr>
              <a:t>guiding principles, stakeholder </a:t>
            </a:r>
            <a:r>
              <a:rPr lang="en-US" sz="2200" cap="small" dirty="0" smtClean="0">
                <a:solidFill>
                  <a:srgbClr val="2F4767"/>
                </a:solidFill>
                <a:cs typeface="Tahoma"/>
              </a:rPr>
              <a:t>engagement, </a:t>
            </a:r>
            <a:r>
              <a:rPr lang="en-US" sz="2200" cap="small" dirty="0">
                <a:solidFill>
                  <a:srgbClr val="2F4767"/>
                </a:solidFill>
                <a:cs typeface="Tahoma"/>
              </a:rPr>
              <a:t>and </a:t>
            </a:r>
            <a:r>
              <a:rPr lang="en-US" sz="2200" cap="small" dirty="0" smtClean="0">
                <a:solidFill>
                  <a:srgbClr val="2F4767"/>
                </a:solidFill>
                <a:cs typeface="Tahoma"/>
              </a:rPr>
              <a:t>incident management.</a:t>
            </a:r>
            <a:endParaRPr lang="en-US" sz="2200" dirty="0">
              <a:solidFill>
                <a:srgbClr val="2F4767"/>
              </a:solidFill>
              <a:cs typeface="Tahoma"/>
            </a:endParaRPr>
          </a:p>
        </p:txBody>
      </p:sp>
      <p:sp>
        <p:nvSpPr>
          <p:cNvPr id="5" name="TextBox 4"/>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latin typeface="+mj-lt"/>
                <a:cs typeface="Tahoma"/>
              </a:rPr>
              <a:t>Our Oil Spill Preparedness and Response Framework</a:t>
            </a:r>
          </a:p>
        </p:txBody>
      </p:sp>
      <p:sp>
        <p:nvSpPr>
          <p:cNvPr id="8" name="TextBox 7"/>
          <p:cNvSpPr txBox="1"/>
          <p:nvPr/>
        </p:nvSpPr>
        <p:spPr>
          <a:xfrm>
            <a:off x="1026688" y="4752201"/>
            <a:ext cx="852546" cy="276999"/>
          </a:xfrm>
          <a:prstGeom prst="rect">
            <a:avLst/>
          </a:prstGeom>
          <a:solidFill>
            <a:srgbClr val="EEEFEF"/>
          </a:solidFill>
          <a:ln>
            <a:noFill/>
          </a:ln>
          <a:effectLst/>
        </p:spPr>
        <p:txBody>
          <a:bodyPr wrap="none" rtlCol="0">
            <a:spAutoFit/>
          </a:bodyPr>
          <a:lstStyle/>
          <a:p>
            <a:pPr algn="ctr"/>
            <a:r>
              <a:rPr lang="en-US" sz="1200" cap="small" dirty="0" smtClean="0">
                <a:solidFill>
                  <a:srgbClr val="324A6B"/>
                </a:solidFill>
                <a:latin typeface="Calibri"/>
                <a:cs typeface="Calibri"/>
              </a:rPr>
              <a:t>Prevention</a:t>
            </a:r>
            <a:endParaRPr lang="en-US" sz="1200" cap="small" dirty="0">
              <a:solidFill>
                <a:srgbClr val="324A6B"/>
              </a:solidFill>
              <a:latin typeface="Calibri"/>
              <a:cs typeface="Calibri"/>
            </a:endParaRPr>
          </a:p>
        </p:txBody>
      </p:sp>
      <p:sp>
        <p:nvSpPr>
          <p:cNvPr id="9" name="TextBox 8"/>
          <p:cNvSpPr txBox="1"/>
          <p:nvPr/>
        </p:nvSpPr>
        <p:spPr>
          <a:xfrm>
            <a:off x="2798588" y="4907955"/>
            <a:ext cx="1246934" cy="338554"/>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p>
            <a:pPr algn="ctr"/>
            <a:r>
              <a:rPr lang="en-US" sz="1600" cap="small" dirty="0">
                <a:solidFill>
                  <a:srgbClr val="324A6B"/>
                </a:solidFill>
                <a:latin typeface="Calibri"/>
                <a:cs typeface="Calibri"/>
              </a:rPr>
              <a:t>P</a:t>
            </a:r>
            <a:r>
              <a:rPr lang="en-US" sz="1600" cap="small" dirty="0" smtClean="0">
                <a:solidFill>
                  <a:srgbClr val="324A6B"/>
                </a:solidFill>
                <a:latin typeface="Calibri"/>
                <a:cs typeface="Calibri"/>
              </a:rPr>
              <a:t>reparedness</a:t>
            </a:r>
            <a:endParaRPr lang="en-US" sz="1600" cap="small" dirty="0">
              <a:solidFill>
                <a:srgbClr val="324A6B"/>
              </a:solidFill>
              <a:latin typeface="Calibri"/>
              <a:cs typeface="Calibri"/>
            </a:endParaRPr>
          </a:p>
        </p:txBody>
      </p:sp>
      <p:sp>
        <p:nvSpPr>
          <p:cNvPr id="11" name="TextBox 10"/>
          <p:cNvSpPr txBox="1"/>
          <p:nvPr/>
        </p:nvSpPr>
        <p:spPr>
          <a:xfrm>
            <a:off x="7143167" y="4752201"/>
            <a:ext cx="916475" cy="276999"/>
          </a:xfrm>
          <a:prstGeom prst="rect">
            <a:avLst/>
          </a:prstGeom>
          <a:solidFill>
            <a:srgbClr val="EEEFEF"/>
          </a:solidFill>
          <a:ln>
            <a:noFill/>
          </a:ln>
          <a:effectLst/>
        </p:spPr>
        <p:txBody>
          <a:bodyPr wrap="none" rtlCol="0">
            <a:spAutoFit/>
          </a:bodyPr>
          <a:lstStyle/>
          <a:p>
            <a:pPr algn="ctr"/>
            <a:r>
              <a:rPr lang="en-US" sz="1200" cap="small" dirty="0" smtClean="0">
                <a:solidFill>
                  <a:srgbClr val="324A6B"/>
                </a:solidFill>
                <a:latin typeface="Calibri"/>
                <a:cs typeface="Calibri"/>
              </a:rPr>
              <a:t>Restoration</a:t>
            </a:r>
            <a:endParaRPr lang="en-US" sz="1200" cap="small" dirty="0">
              <a:solidFill>
                <a:srgbClr val="324A6B"/>
              </a:solidFill>
              <a:latin typeface="Calibri"/>
              <a:cs typeface="Calibri"/>
            </a:endParaRPr>
          </a:p>
        </p:txBody>
      </p:sp>
      <p:pic>
        <p:nvPicPr>
          <p:cNvPr id="32" name="Picture 31"/>
          <p:cNvPicPr>
            <a:picLocks noChangeAspect="1"/>
          </p:cNvPicPr>
          <p:nvPr/>
        </p:nvPicPr>
        <p:blipFill>
          <a:blip r:embed="rId4"/>
          <a:stretch>
            <a:fillRect/>
          </a:stretch>
        </p:blipFill>
        <p:spPr>
          <a:xfrm>
            <a:off x="853006" y="3886200"/>
            <a:ext cx="1179370" cy="721705"/>
          </a:xfrm>
          <a:prstGeom prst="rect">
            <a:avLst/>
          </a:prstGeom>
        </p:spPr>
      </p:pic>
      <p:sp>
        <p:nvSpPr>
          <p:cNvPr id="21" name="Rectangle 20"/>
          <p:cNvSpPr/>
          <p:nvPr/>
        </p:nvSpPr>
        <p:spPr>
          <a:xfrm>
            <a:off x="4773200" y="3352800"/>
            <a:ext cx="1905000" cy="1676400"/>
          </a:xfrm>
          <a:prstGeom prst="rect">
            <a:avLst/>
          </a:prstGeom>
          <a:solidFill>
            <a:srgbClr val="FFFFFF"/>
          </a:solidFill>
          <a:ln>
            <a:solidFill>
              <a:srgbClr val="2F4767"/>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3" name="Picture 32"/>
          <p:cNvPicPr>
            <a:picLocks noChangeAspect="1"/>
          </p:cNvPicPr>
          <p:nvPr/>
        </p:nvPicPr>
        <p:blipFill>
          <a:blip r:embed="rId5"/>
          <a:stretch>
            <a:fillRect/>
          </a:stretch>
        </p:blipFill>
        <p:spPr>
          <a:xfrm>
            <a:off x="7123102" y="3886200"/>
            <a:ext cx="1198502" cy="752096"/>
          </a:xfrm>
          <a:prstGeom prst="rect">
            <a:avLst/>
          </a:prstGeom>
        </p:spPr>
      </p:pic>
      <p:pic>
        <p:nvPicPr>
          <p:cNvPr id="12" name="Picture 11"/>
          <p:cNvPicPr>
            <a:picLocks noChangeAspect="1"/>
          </p:cNvPicPr>
          <p:nvPr/>
        </p:nvPicPr>
        <p:blipFill>
          <a:blip r:embed="rId6"/>
          <a:stretch>
            <a:fillRect/>
          </a:stretch>
        </p:blipFill>
        <p:spPr>
          <a:xfrm>
            <a:off x="2574768" y="3566318"/>
            <a:ext cx="1698228" cy="124358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73168" y="3363441"/>
            <a:ext cx="1905064" cy="1655119"/>
          </a:xfrm>
          <a:prstGeom prst="rect">
            <a:avLst/>
          </a:prstGeom>
        </p:spPr>
      </p:pic>
      <p:sp>
        <p:nvSpPr>
          <p:cNvPr id="17" name="Rectangle 16"/>
          <p:cNvSpPr/>
          <p:nvPr/>
        </p:nvSpPr>
        <p:spPr>
          <a:xfrm>
            <a:off x="4773200" y="3352800"/>
            <a:ext cx="1905000" cy="1676400"/>
          </a:xfrm>
          <a:prstGeom prst="rect">
            <a:avLst/>
          </a:prstGeom>
          <a:noFill/>
          <a:ln>
            <a:solidFill>
              <a:srgbClr val="2F4767"/>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5272341" y="4907955"/>
            <a:ext cx="906657" cy="338554"/>
          </a:xfrm>
          <a:prstGeom prst="rect">
            <a:avLst/>
          </a:prstGeom>
          <a:solidFill>
            <a:srgbClr val="EEEFEF"/>
          </a:solidFill>
          <a:ln>
            <a:noFill/>
          </a:ln>
          <a:effectLst>
            <a:outerShdw blurRad="50800" dist="38100" dir="5400000" algn="t" rotWithShape="0">
              <a:prstClr val="black">
                <a:alpha val="40000"/>
              </a:prstClr>
            </a:outerShdw>
          </a:effectLst>
        </p:spPr>
        <p:txBody>
          <a:bodyPr wrap="none" rtlCol="0">
            <a:spAutoFit/>
          </a:bodyPr>
          <a:lstStyle/>
          <a:p>
            <a:pPr algn="ctr"/>
            <a:r>
              <a:rPr lang="en-US" sz="1600" cap="small" dirty="0" smtClean="0">
                <a:solidFill>
                  <a:srgbClr val="324A6B"/>
                </a:solidFill>
                <a:latin typeface="Calibri"/>
                <a:cs typeface="Calibri"/>
              </a:rPr>
              <a:t>Response</a:t>
            </a:r>
            <a:endParaRPr lang="en-US" sz="1600" cap="small" dirty="0">
              <a:solidFill>
                <a:srgbClr val="324A6B"/>
              </a:solidFill>
              <a:latin typeface="Calibri"/>
              <a:cs typeface="Calibri"/>
            </a:endParaRPr>
          </a:p>
        </p:txBody>
      </p:sp>
    </p:spTree>
    <p:extLst>
      <p:ext uri="{BB962C8B-B14F-4D97-AF65-F5344CB8AC3E}">
        <p14:creationId xmlns:p14="http://schemas.microsoft.com/office/powerpoint/2010/main" val="212807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DA trio-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9945"/>
            <a:ext cx="9144000" cy="2078055"/>
          </a:xfrm>
          <a:prstGeom prst="rect">
            <a:avLst/>
          </a:prstGeom>
        </p:spPr>
      </p:pic>
      <p:sp>
        <p:nvSpPr>
          <p:cNvPr id="18" name="Title 1"/>
          <p:cNvSpPr txBox="1">
            <a:spLocks/>
          </p:cNvSpPr>
          <p:nvPr/>
        </p:nvSpPr>
        <p:spPr>
          <a:xfrm>
            <a:off x="0" y="54864"/>
            <a:ext cx="91440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cap="small" dirty="0">
                <a:solidFill>
                  <a:srgbClr val="36496A"/>
                </a:solidFill>
                <a:latin typeface="+mn-lt"/>
                <a:ea typeface="+mn-ea"/>
                <a:cs typeface="Tahoma"/>
              </a:rPr>
              <a:t>Guiding Principles for Oil Spill Preparedness and Response</a:t>
            </a:r>
          </a:p>
        </p:txBody>
      </p:sp>
      <p:sp>
        <p:nvSpPr>
          <p:cNvPr id="2" name="TextBox 1"/>
          <p:cNvSpPr txBox="1"/>
          <p:nvPr/>
        </p:nvSpPr>
        <p:spPr>
          <a:xfrm>
            <a:off x="378069" y="1097280"/>
            <a:ext cx="8387862" cy="769441"/>
          </a:xfrm>
          <a:prstGeom prst="rect">
            <a:avLst/>
          </a:prstGeom>
          <a:noFill/>
        </p:spPr>
        <p:txBody>
          <a:bodyPr wrap="square" rtlCol="0">
            <a:spAutoFit/>
          </a:bodyPr>
          <a:lstStyle/>
          <a:p>
            <a:pPr algn="ctr"/>
            <a:r>
              <a:rPr lang="en-US" sz="2200" cap="small" dirty="0">
                <a:solidFill>
                  <a:srgbClr val="2F4767"/>
                </a:solidFill>
                <a:cs typeface="Tahoma"/>
              </a:rPr>
              <a:t>W</a:t>
            </a:r>
            <a:r>
              <a:rPr lang="en-US" sz="2200" cap="small" dirty="0" smtClean="0">
                <a:solidFill>
                  <a:srgbClr val="2F4767"/>
                </a:solidFill>
                <a:cs typeface="Tahoma"/>
              </a:rPr>
              <a:t>e follow a set of guiding principles that allows the response community to achieve a rapid, well-managed, and unified response effort:</a:t>
            </a:r>
          </a:p>
        </p:txBody>
      </p:sp>
      <p:grpSp>
        <p:nvGrpSpPr>
          <p:cNvPr id="11" name="Group 10"/>
          <p:cNvGrpSpPr/>
          <p:nvPr/>
        </p:nvGrpSpPr>
        <p:grpSpPr>
          <a:xfrm>
            <a:off x="190500" y="2442754"/>
            <a:ext cx="1620519" cy="1620519"/>
            <a:chOff x="3768816" y="2362200"/>
            <a:chExt cx="1620519" cy="1620519"/>
          </a:xfrm>
        </p:grpSpPr>
        <p:sp>
          <p:nvSpPr>
            <p:cNvPr id="13" name="Oval 12"/>
            <p:cNvSpPr/>
            <p:nvPr/>
          </p:nvSpPr>
          <p:spPr>
            <a:xfrm>
              <a:off x="3768816" y="2362200"/>
              <a:ext cx="1620519" cy="1620519"/>
            </a:xfrm>
            <a:prstGeom prst="ellipse">
              <a:avLst/>
            </a:prstGeom>
            <a:solidFill>
              <a:srgbClr val="EEEFEF"/>
            </a:solidFill>
            <a:ln w="12700" cmpd="sng">
              <a:solidFill>
                <a:srgbClr val="D9D9D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a:off x="3839681" y="2796116"/>
              <a:ext cx="1496242" cy="695575"/>
            </a:xfrm>
            <a:prstGeom prst="rect">
              <a:avLst/>
            </a:prstGeom>
          </p:spPr>
          <p:txBody>
            <a:bodyPr wrap="square">
              <a:spAutoFit/>
            </a:bodyPr>
            <a:lstStyle/>
            <a:p>
              <a:pPr algn="ctr"/>
              <a:r>
                <a:rPr lang="en-US" sz="1400" cap="small" dirty="0" smtClean="0">
                  <a:solidFill>
                    <a:srgbClr val="2F4767"/>
                  </a:solidFill>
                  <a:cs typeface="Tahoma"/>
                </a:rPr>
                <a:t>Protect the safety </a:t>
              </a:r>
              <a:r>
                <a:rPr lang="en-US" sz="1400" cap="small" dirty="0">
                  <a:solidFill>
                    <a:srgbClr val="2F4767"/>
                  </a:solidFill>
                  <a:cs typeface="Tahoma"/>
                </a:rPr>
                <a:t>and health of people</a:t>
              </a:r>
            </a:p>
          </p:txBody>
        </p:sp>
      </p:grpSp>
      <p:sp>
        <p:nvSpPr>
          <p:cNvPr id="12" name="Oval 11"/>
          <p:cNvSpPr/>
          <p:nvPr/>
        </p:nvSpPr>
        <p:spPr>
          <a:xfrm>
            <a:off x="1975104" y="2438400"/>
            <a:ext cx="1620519" cy="1620519"/>
          </a:xfrm>
          <a:prstGeom prst="ellipse">
            <a:avLst/>
          </a:prstGeom>
          <a:solidFill>
            <a:srgbClr val="EEEFEF"/>
          </a:solidFill>
          <a:ln w="12700" cmpd="sng">
            <a:solidFill>
              <a:srgbClr val="D9D9D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Rectangle 2"/>
          <p:cNvSpPr/>
          <p:nvPr/>
        </p:nvSpPr>
        <p:spPr>
          <a:xfrm>
            <a:off x="1971442" y="2883681"/>
            <a:ext cx="1620519" cy="695575"/>
          </a:xfrm>
          <a:prstGeom prst="rect">
            <a:avLst/>
          </a:prstGeom>
        </p:spPr>
        <p:txBody>
          <a:bodyPr wrap="square">
            <a:spAutoFit/>
          </a:bodyPr>
          <a:lstStyle/>
          <a:p>
            <a:pPr algn="ctr"/>
            <a:r>
              <a:rPr lang="en-US" sz="1400" cap="small" dirty="0" smtClean="0">
                <a:solidFill>
                  <a:srgbClr val="2F4767"/>
                </a:solidFill>
                <a:cs typeface="Tahoma"/>
              </a:rPr>
              <a:t>Stop the source of a spill as quickly as possible</a:t>
            </a:r>
          </a:p>
        </p:txBody>
      </p:sp>
      <p:sp>
        <p:nvSpPr>
          <p:cNvPr id="10" name="Oval 9"/>
          <p:cNvSpPr/>
          <p:nvPr/>
        </p:nvSpPr>
        <p:spPr>
          <a:xfrm>
            <a:off x="3785616" y="2442754"/>
            <a:ext cx="1620519" cy="1620519"/>
          </a:xfrm>
          <a:prstGeom prst="ellipse">
            <a:avLst/>
          </a:prstGeom>
          <a:solidFill>
            <a:srgbClr val="EEEFEF"/>
          </a:solidFill>
          <a:ln w="12700" cmpd="sng">
            <a:solidFill>
              <a:srgbClr val="D9D9D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Rectangle 18"/>
          <p:cNvSpPr/>
          <p:nvPr/>
        </p:nvSpPr>
        <p:spPr>
          <a:xfrm>
            <a:off x="3785616" y="2883681"/>
            <a:ext cx="1620519" cy="738664"/>
          </a:xfrm>
          <a:prstGeom prst="rect">
            <a:avLst/>
          </a:prstGeom>
        </p:spPr>
        <p:txBody>
          <a:bodyPr wrap="square">
            <a:spAutoFit/>
          </a:bodyPr>
          <a:lstStyle/>
          <a:p>
            <a:pPr algn="ctr"/>
            <a:r>
              <a:rPr lang="en-US" sz="1400" cap="small" dirty="0" smtClean="0">
                <a:solidFill>
                  <a:srgbClr val="2F4767"/>
                </a:solidFill>
                <a:cs typeface="Tahoma"/>
              </a:rPr>
              <a:t>Minimize environmental and community impact</a:t>
            </a:r>
            <a:endParaRPr lang="en-US" sz="1400" cap="small" dirty="0">
              <a:solidFill>
                <a:srgbClr val="2F4767"/>
              </a:solidFill>
              <a:cs typeface="Tahoma"/>
            </a:endParaRPr>
          </a:p>
        </p:txBody>
      </p:sp>
      <p:sp>
        <p:nvSpPr>
          <p:cNvPr id="8" name="Rectangle 7"/>
          <p:cNvSpPr/>
          <p:nvPr/>
        </p:nvSpPr>
        <p:spPr>
          <a:xfrm>
            <a:off x="2438400" y="413004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5571802" y="2442754"/>
            <a:ext cx="1620519" cy="1620519"/>
            <a:chOff x="5550675" y="2656114"/>
            <a:chExt cx="1620519" cy="1620519"/>
          </a:xfrm>
        </p:grpSpPr>
        <p:sp>
          <p:nvSpPr>
            <p:cNvPr id="14" name="Oval 13"/>
            <p:cNvSpPr/>
            <p:nvPr/>
          </p:nvSpPr>
          <p:spPr>
            <a:xfrm>
              <a:off x="5550675" y="2656114"/>
              <a:ext cx="1620519" cy="1620519"/>
            </a:xfrm>
            <a:prstGeom prst="ellipse">
              <a:avLst/>
            </a:prstGeom>
            <a:solidFill>
              <a:srgbClr val="EEEFEF"/>
            </a:solidFill>
            <a:ln w="12700" cmpd="sng">
              <a:solidFill>
                <a:srgbClr val="D9D9D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 name="Rectangle 4"/>
            <p:cNvSpPr/>
            <p:nvPr/>
          </p:nvSpPr>
          <p:spPr>
            <a:xfrm>
              <a:off x="5550675" y="3097041"/>
              <a:ext cx="1620519" cy="695575"/>
            </a:xfrm>
            <a:prstGeom prst="rect">
              <a:avLst/>
            </a:prstGeom>
          </p:spPr>
          <p:txBody>
            <a:bodyPr wrap="square">
              <a:spAutoFit/>
            </a:bodyPr>
            <a:lstStyle/>
            <a:p>
              <a:pPr algn="ctr"/>
              <a:r>
                <a:rPr lang="en-US" sz="1400" cap="small" dirty="0" smtClean="0">
                  <a:solidFill>
                    <a:srgbClr val="2F4767"/>
                  </a:solidFill>
                  <a:cs typeface="Tahoma"/>
                </a:rPr>
                <a:t>Minimize oil getting </a:t>
              </a:r>
              <a:r>
                <a:rPr lang="en-US" sz="1400" cap="small" dirty="0">
                  <a:solidFill>
                    <a:srgbClr val="2F4767"/>
                  </a:solidFill>
                  <a:cs typeface="Tahoma"/>
                </a:rPr>
                <a:t>to shore in offshore scenarios</a:t>
              </a:r>
            </a:p>
          </p:txBody>
        </p:sp>
      </p:grpSp>
      <p:grpSp>
        <p:nvGrpSpPr>
          <p:cNvPr id="30" name="Group 29"/>
          <p:cNvGrpSpPr/>
          <p:nvPr/>
        </p:nvGrpSpPr>
        <p:grpSpPr>
          <a:xfrm>
            <a:off x="7356970" y="2442754"/>
            <a:ext cx="1620519" cy="1620519"/>
            <a:chOff x="7356970" y="2656114"/>
            <a:chExt cx="1620519" cy="1620519"/>
          </a:xfrm>
        </p:grpSpPr>
        <p:sp>
          <p:nvSpPr>
            <p:cNvPr id="15" name="Oval 14"/>
            <p:cNvSpPr/>
            <p:nvPr/>
          </p:nvSpPr>
          <p:spPr>
            <a:xfrm>
              <a:off x="7356970" y="2656114"/>
              <a:ext cx="1620519" cy="1620519"/>
            </a:xfrm>
            <a:prstGeom prst="ellipse">
              <a:avLst/>
            </a:prstGeom>
            <a:solidFill>
              <a:srgbClr val="EEEFEF"/>
            </a:solidFill>
            <a:ln w="12700" cmpd="sng">
              <a:solidFill>
                <a:srgbClr val="D9D9D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 name="Rectangle 5"/>
            <p:cNvSpPr/>
            <p:nvPr/>
          </p:nvSpPr>
          <p:spPr>
            <a:xfrm>
              <a:off x="7356970" y="3090030"/>
              <a:ext cx="1620519" cy="738664"/>
            </a:xfrm>
            <a:prstGeom prst="rect">
              <a:avLst/>
            </a:prstGeom>
          </p:spPr>
          <p:txBody>
            <a:bodyPr wrap="square">
              <a:spAutoFit/>
            </a:bodyPr>
            <a:lstStyle/>
            <a:p>
              <a:pPr algn="ctr"/>
              <a:r>
                <a:rPr lang="en-US" sz="1400" cap="small" dirty="0" smtClean="0">
                  <a:solidFill>
                    <a:srgbClr val="2F4767"/>
                  </a:solidFill>
                  <a:cs typeface="Tahoma"/>
                </a:rPr>
                <a:t>Minimize oil getting </a:t>
              </a:r>
              <a:r>
                <a:rPr lang="en-US" sz="1400" cap="small" dirty="0">
                  <a:solidFill>
                    <a:srgbClr val="2F4767"/>
                  </a:solidFill>
                  <a:cs typeface="Tahoma"/>
                </a:rPr>
                <a:t>into water in onshore scenarios</a:t>
              </a:r>
            </a:p>
          </p:txBody>
        </p:sp>
      </p:grpSp>
      <p:grpSp>
        <p:nvGrpSpPr>
          <p:cNvPr id="7" name="Group 6"/>
          <p:cNvGrpSpPr/>
          <p:nvPr/>
        </p:nvGrpSpPr>
        <p:grpSpPr>
          <a:xfrm>
            <a:off x="383274" y="4189661"/>
            <a:ext cx="8377453" cy="276999"/>
            <a:chOff x="383274" y="4403021"/>
            <a:chExt cx="8377453" cy="276999"/>
          </a:xfrm>
        </p:grpSpPr>
        <p:sp>
          <p:nvSpPr>
            <p:cNvPr id="27" name="Rectangle 26"/>
            <p:cNvSpPr/>
            <p:nvPr/>
          </p:nvSpPr>
          <p:spPr>
            <a:xfrm>
              <a:off x="1676400" y="4403021"/>
              <a:ext cx="5791200" cy="276999"/>
            </a:xfrm>
            <a:prstGeom prst="rect">
              <a:avLst/>
            </a:prstGeom>
          </p:spPr>
          <p:txBody>
            <a:bodyPr wrap="square">
              <a:spAutoFit/>
            </a:bodyPr>
            <a:lstStyle/>
            <a:p>
              <a:pPr lvl="0" algn="ctr"/>
              <a:r>
                <a:rPr lang="en-US" sz="1200" b="1" cap="small" dirty="0" smtClean="0">
                  <a:solidFill>
                    <a:srgbClr val="2F4767"/>
                  </a:solidFill>
                </a:rPr>
                <a:t>Stakeholder Engagement </a:t>
              </a:r>
              <a:r>
                <a:rPr lang="en-US" sz="1200" b="1" cap="small" dirty="0">
                  <a:solidFill>
                    <a:srgbClr val="2F4767"/>
                  </a:solidFill>
                </a:rPr>
                <a:t>with </a:t>
              </a:r>
              <a:r>
                <a:rPr lang="en-US" sz="1200" b="1" cap="small" dirty="0" smtClean="0">
                  <a:solidFill>
                    <a:srgbClr val="2F4767"/>
                  </a:solidFill>
                </a:rPr>
                <a:t>Governments, </a:t>
              </a:r>
              <a:r>
                <a:rPr lang="en-US" sz="1200" b="1" cap="small" dirty="0">
                  <a:solidFill>
                    <a:srgbClr val="2F4767"/>
                  </a:solidFill>
                </a:rPr>
                <a:t>Communities, and </a:t>
              </a:r>
              <a:r>
                <a:rPr lang="en-US" sz="1200" b="1" cap="small" dirty="0" smtClean="0">
                  <a:solidFill>
                    <a:srgbClr val="2F4767"/>
                  </a:solidFill>
                </a:rPr>
                <a:t>Industry </a:t>
              </a:r>
              <a:endParaRPr lang="en-US" sz="1200" b="1" cap="small" dirty="0">
                <a:solidFill>
                  <a:srgbClr val="2F4767"/>
                </a:solidFill>
              </a:endParaRPr>
            </a:p>
          </p:txBody>
        </p:sp>
        <p:cxnSp>
          <p:nvCxnSpPr>
            <p:cNvPr id="28" name="Straight Arrow Connector 27"/>
            <p:cNvCxnSpPr/>
            <p:nvPr/>
          </p:nvCxnSpPr>
          <p:spPr>
            <a:xfrm flipV="1">
              <a:off x="7086600" y="4550485"/>
              <a:ext cx="1674127" cy="1"/>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383274" y="4550486"/>
              <a:ext cx="1674126" cy="1"/>
            </a:xfrm>
            <a:prstGeom prst="straightConnector1">
              <a:avLst/>
            </a:prstGeom>
            <a:ln w="12700" cmpd="sng">
              <a:solidFill>
                <a:srgbClr val="2F4767"/>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5199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03689" y="2231886"/>
            <a:ext cx="3944923" cy="4114800"/>
          </a:xfrm>
          <a:prstGeom prst="rect">
            <a:avLst/>
          </a:prstGeom>
        </p:spPr>
      </p:pic>
      <p:sp>
        <p:nvSpPr>
          <p:cNvPr id="5" name="TextBox 4"/>
          <p:cNvSpPr txBox="1"/>
          <p:nvPr/>
        </p:nvSpPr>
        <p:spPr>
          <a:xfrm>
            <a:off x="0" y="54864"/>
            <a:ext cx="9144000" cy="461665"/>
          </a:xfrm>
          <a:prstGeom prst="rect">
            <a:avLst/>
          </a:prstGeom>
          <a:noFill/>
        </p:spPr>
        <p:txBody>
          <a:bodyPr wrap="square" rtlCol="0">
            <a:spAutoFit/>
          </a:bodyPr>
          <a:lstStyle/>
          <a:p>
            <a:pPr algn="r"/>
            <a:r>
              <a:rPr lang="en-US" sz="2400" b="1" cap="small" dirty="0" smtClean="0">
                <a:solidFill>
                  <a:srgbClr val="36496A"/>
                </a:solidFill>
                <a:cs typeface="Tahoma"/>
              </a:rPr>
              <a:t>Stakeholder Engagement</a:t>
            </a:r>
          </a:p>
        </p:txBody>
      </p:sp>
      <p:sp>
        <p:nvSpPr>
          <p:cNvPr id="6" name="TextBox 5"/>
          <p:cNvSpPr txBox="1"/>
          <p:nvPr/>
        </p:nvSpPr>
        <p:spPr>
          <a:xfrm>
            <a:off x="228600" y="1097280"/>
            <a:ext cx="8686800" cy="769441"/>
          </a:xfrm>
          <a:prstGeom prst="rect">
            <a:avLst/>
          </a:prstGeom>
          <a:noFill/>
        </p:spPr>
        <p:txBody>
          <a:bodyPr wrap="square" rtlCol="0">
            <a:spAutoFit/>
          </a:bodyPr>
          <a:lstStyle/>
          <a:p>
            <a:pPr algn="ctr"/>
            <a:r>
              <a:rPr lang="en-US" sz="2200" cap="small" dirty="0" smtClean="0">
                <a:solidFill>
                  <a:srgbClr val="2F4767"/>
                </a:solidFill>
                <a:cs typeface="Tahoma"/>
              </a:rPr>
              <a:t>Stakeholder engagement with governments and communities is essential before, during, and after a spill, and includes: </a:t>
            </a:r>
            <a:endParaRPr lang="en-US" sz="2200" dirty="0">
              <a:solidFill>
                <a:srgbClr val="2F4767"/>
              </a:solidFill>
              <a:cs typeface="Tahoma"/>
            </a:endParaRPr>
          </a:p>
        </p:txBody>
      </p:sp>
      <p:sp>
        <p:nvSpPr>
          <p:cNvPr id="7" name="Content Placeholder 2"/>
          <p:cNvSpPr>
            <a:spLocks noGrp="1"/>
          </p:cNvSpPr>
          <p:nvPr>
            <p:ph idx="1"/>
          </p:nvPr>
        </p:nvSpPr>
        <p:spPr>
          <a:xfrm>
            <a:off x="457200" y="2190503"/>
            <a:ext cx="4246880" cy="2929816"/>
          </a:xfrm>
        </p:spPr>
        <p:txBody>
          <a:bodyPr/>
          <a:lstStyle/>
          <a:p>
            <a:pPr marL="342900" lvl="1" indent="-342900">
              <a:buFont typeface="Arial"/>
              <a:buChar char="•"/>
            </a:pPr>
            <a:endParaRPr lang="en-US" sz="1800" cap="small" dirty="0" smtClean="0">
              <a:solidFill>
                <a:srgbClr val="2F4767"/>
              </a:solidFill>
            </a:endParaRPr>
          </a:p>
          <a:p>
            <a:pPr marL="342900" lvl="1" indent="-342900">
              <a:buFont typeface="Arial"/>
              <a:buChar char="•"/>
            </a:pPr>
            <a:r>
              <a:rPr lang="en-US" sz="1800" cap="small" dirty="0" smtClean="0">
                <a:solidFill>
                  <a:srgbClr val="2F4767"/>
                </a:solidFill>
              </a:rPr>
              <a:t>Three-way communication between industry, government, and the community</a:t>
            </a:r>
          </a:p>
          <a:p>
            <a:pPr marL="342900" lvl="1" indent="-342900">
              <a:buFont typeface="Arial"/>
              <a:buChar char="•"/>
            </a:pPr>
            <a:r>
              <a:rPr lang="en-US" sz="1800" cap="small" dirty="0">
                <a:solidFill>
                  <a:srgbClr val="2F4767"/>
                </a:solidFill>
              </a:rPr>
              <a:t>Understanding of stakeholder </a:t>
            </a:r>
            <a:r>
              <a:rPr lang="en-US" sz="1800" cap="small" dirty="0" smtClean="0">
                <a:solidFill>
                  <a:srgbClr val="2F4767"/>
                </a:solidFill>
              </a:rPr>
              <a:t>priorities</a:t>
            </a:r>
          </a:p>
          <a:p>
            <a:pPr marL="342900" lvl="1" indent="-342900">
              <a:buFont typeface="Arial"/>
              <a:buChar char="•"/>
            </a:pPr>
            <a:r>
              <a:rPr lang="en-US" sz="1800" cap="small" dirty="0" smtClean="0">
                <a:solidFill>
                  <a:srgbClr val="2F4767"/>
                </a:solidFill>
              </a:rPr>
              <a:t>A shared view of the situation</a:t>
            </a:r>
          </a:p>
          <a:p>
            <a:pPr marL="342900" lvl="1" indent="-342900">
              <a:buFont typeface="Arial"/>
              <a:buChar char="•"/>
            </a:pPr>
            <a:r>
              <a:rPr lang="en-US" sz="1800" cap="small" dirty="0">
                <a:solidFill>
                  <a:srgbClr val="2F4767"/>
                </a:solidFill>
              </a:rPr>
              <a:t>Transparency of decision-</a:t>
            </a:r>
            <a:r>
              <a:rPr lang="en-US" sz="1800" cap="small" dirty="0" smtClean="0">
                <a:solidFill>
                  <a:srgbClr val="2F4767"/>
                </a:solidFill>
              </a:rPr>
              <a:t>making</a:t>
            </a:r>
          </a:p>
          <a:p>
            <a:pPr marL="342900" lvl="1" indent="-342900">
              <a:buFont typeface="Arial"/>
              <a:buChar char="•"/>
            </a:pPr>
            <a:r>
              <a:rPr lang="en-US" sz="1800" cap="small" dirty="0">
                <a:solidFill>
                  <a:srgbClr val="2F4767"/>
                </a:solidFill>
              </a:rPr>
              <a:t>Collaboration within an incident management </a:t>
            </a:r>
            <a:r>
              <a:rPr lang="en-US" sz="1800" cap="small" dirty="0" smtClean="0">
                <a:solidFill>
                  <a:srgbClr val="2F4767"/>
                </a:solidFill>
              </a:rPr>
              <a:t>system</a:t>
            </a:r>
          </a:p>
          <a:p>
            <a:pPr marL="342900" lvl="1" indent="-342900">
              <a:buFont typeface="Arial"/>
              <a:buChar char="•"/>
            </a:pPr>
            <a:endParaRPr lang="en-US" sz="2000" cap="small" dirty="0" smtClean="0">
              <a:solidFill>
                <a:srgbClr val="2F4767"/>
              </a:solidFill>
            </a:endParaRPr>
          </a:p>
        </p:txBody>
      </p:sp>
    </p:spTree>
    <p:extLst>
      <p:ext uri="{BB962C8B-B14F-4D97-AF65-F5344CB8AC3E}">
        <p14:creationId xmlns:p14="http://schemas.microsoft.com/office/powerpoint/2010/main" val="44126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112124</TotalTime>
  <Words>4568</Words>
  <Application>Microsoft Office PowerPoint</Application>
  <PresentationFormat>On-screen Show (4:3)</PresentationFormat>
  <Paragraphs>455</Paragraphs>
  <Slides>31</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Tahoma</vt:lpstr>
      <vt:lpstr>Custom Design</vt:lpstr>
      <vt:lpstr>1_Custom Design</vt:lpstr>
      <vt:lpstr>PowerPoint Presentation</vt:lpstr>
      <vt:lpstr>PowerPoint Presentation</vt:lpstr>
      <vt:lpstr>PowerPoint Presentation</vt:lpstr>
      <vt:lpstr>PowerPoint Presentation</vt:lpstr>
      <vt:lpstr>PowerPoint Presentation</vt:lpstr>
      <vt:lpstr>For successful oil spill response, we need proactive cooperation with governments and local communities, which consists of:</vt:lpstr>
      <vt:lpstr>Our framework is made up of preparedness and response processes, with its foundation comprised of industry guiding principles, stakeholder engagement, and incident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Clearing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Eryn Rieple</dc:creator>
  <cp:lastModifiedBy>Rob Cox</cp:lastModifiedBy>
  <cp:revision>2167</cp:revision>
  <cp:lastPrinted>2013-11-12T15:01:09Z</cp:lastPrinted>
  <dcterms:created xsi:type="dcterms:W3CDTF">2013-04-11T20:39:29Z</dcterms:created>
  <dcterms:modified xsi:type="dcterms:W3CDTF">2014-07-16T11:58:01Z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1612519990</vt:i4>
  </property>
  <property fmtid="{D5CDD505-2E9C-101B-9397-08002B2CF9AE}" pid="3" name="_NewReviewCycle">
    <vt:lpwstr/>
  </property>
  <property fmtid="{D5CDD505-2E9C-101B-9397-08002B2CF9AE}" pid="4" name="_EmailSubject">
    <vt:lpwstr>Part 1</vt:lpwstr>
  </property>
  <property fmtid="{D5CDD505-2E9C-101B-9397-08002B2CF9AE}" pid="5" name="_AuthorEmail">
    <vt:lpwstr>thomas.s.coolbaugh@exxonmobil.com</vt:lpwstr>
  </property>
  <property fmtid="{D5CDD505-2E9C-101B-9397-08002B2CF9AE}" pid="6" name="_AuthorEmailDisplayName">
    <vt:lpwstr>Coolbaugh, Thomas S</vt:lpwstr>
  </property>
</Properties>
</file>