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 id="2147483672" r:id="rId2"/>
  </p:sldMasterIdLst>
  <p:notesMasterIdLst>
    <p:notesMasterId r:id="rId18"/>
  </p:notesMasterIdLst>
  <p:handoutMasterIdLst>
    <p:handoutMasterId r:id="rId19"/>
  </p:handoutMasterIdLst>
  <p:sldIdLst>
    <p:sldId id="544" r:id="rId3"/>
    <p:sldId id="548" r:id="rId4"/>
    <p:sldId id="299" r:id="rId5"/>
    <p:sldId id="582" r:id="rId6"/>
    <p:sldId id="572" r:id="rId7"/>
    <p:sldId id="591" r:id="rId8"/>
    <p:sldId id="588" r:id="rId9"/>
    <p:sldId id="577" r:id="rId10"/>
    <p:sldId id="590" r:id="rId11"/>
    <p:sldId id="589" r:id="rId12"/>
    <p:sldId id="587" r:id="rId13"/>
    <p:sldId id="573" r:id="rId14"/>
    <p:sldId id="574" r:id="rId15"/>
    <p:sldId id="575" r:id="rId16"/>
    <p:sldId id="578" r:id="rId17"/>
  </p:sldIdLst>
  <p:sldSz cx="9144000" cy="6858000" type="screen4x3"/>
  <p:notesSz cx="9240838" cy="69548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70A7C67-98F3-4543-9114-43B5ED7CC2D9}">
          <p14:sldIdLst>
            <p14:sldId id="544"/>
            <p14:sldId id="548"/>
            <p14:sldId id="299"/>
            <p14:sldId id="582"/>
            <p14:sldId id="572"/>
            <p14:sldId id="591"/>
            <p14:sldId id="588"/>
            <p14:sldId id="577"/>
            <p14:sldId id="590"/>
            <p14:sldId id="589"/>
            <p14:sldId id="587"/>
            <p14:sldId id="573"/>
            <p14:sldId id="574"/>
            <p14:sldId id="575"/>
            <p14:sldId id="578"/>
          </p14:sldIdLst>
        </p14:section>
      </p14:sectionLst>
    </p:ext>
    <p:ext uri="{EFAFB233-063F-42B5-8137-9DF3F51BA10A}">
      <p15:sldGuideLst xmlns:p15="http://schemas.microsoft.com/office/powerpoint/2012/main">
        <p15:guide id="1" orient="horz" pos="1368">
          <p15:clr>
            <a:srgbClr val="A4A3A4"/>
          </p15:clr>
        </p15:guide>
        <p15:guide id="2" pos="3268">
          <p15:clr>
            <a:srgbClr val="A4A3A4"/>
          </p15:clr>
        </p15:guide>
      </p15:sldGuideLst>
    </p:ext>
    <p:ext uri="{2D200454-40CA-4A62-9FC3-DE9A4176ACB9}">
      <p15:notesGuideLst xmlns:p15="http://schemas.microsoft.com/office/powerpoint/2012/main">
        <p15:guide id="1" orient="horz" pos="2191">
          <p15:clr>
            <a:srgbClr val="A4A3A4"/>
          </p15:clr>
        </p15:guide>
        <p15:guide id="2" pos="291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ebecca Gaynor" initials="RMG" lastIdx="70" clrIdx="0"/>
  <p:cmAuthor id="1" name="The Clearing" initials="" lastIdx="1" clrIdx="1"/>
  <p:cmAuthor id="2" name="Becca" initials="B" lastIdx="9" clrIdx="2"/>
  <p:cmAuthor id="3" name="Shaye Swanson" initials="" lastIdx="14" clrIdx="3"/>
  <p:cmAuthor id="4" name="TC 29" initials="" lastIdx="1" clrIdx="4"/>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EC034"/>
    <a:srgbClr val="B8CE91"/>
    <a:srgbClr val="A5CE40"/>
    <a:srgbClr val="BDDB7D"/>
    <a:srgbClr val="E5F1C5"/>
    <a:srgbClr val="EEEFEF"/>
    <a:srgbClr val="6D6F72"/>
    <a:srgbClr val="2F4767"/>
    <a:srgbClr val="95BE65"/>
    <a:srgbClr val="ADB3C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8881" autoAdjust="0"/>
    <p:restoredTop sz="91876" autoAdjust="0"/>
  </p:normalViewPr>
  <p:slideViewPr>
    <p:cSldViewPr snapToGrid="0">
      <p:cViewPr varScale="1">
        <p:scale>
          <a:sx n="72" d="100"/>
          <a:sy n="72" d="100"/>
        </p:scale>
        <p:origin x="1698" y="72"/>
      </p:cViewPr>
      <p:guideLst>
        <p:guide orient="horz" pos="1368"/>
        <p:guide pos="326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2" d="100"/>
        <a:sy n="102" d="100"/>
      </p:scale>
      <p:origin x="0" y="0"/>
    </p:cViewPr>
  </p:sorterViewPr>
  <p:notesViewPr>
    <p:cSldViewPr snapToGrid="0" snapToObjects="1">
      <p:cViewPr>
        <p:scale>
          <a:sx n="108" d="100"/>
          <a:sy n="108" d="100"/>
        </p:scale>
        <p:origin x="-488" y="-72"/>
      </p:cViewPr>
      <p:guideLst>
        <p:guide orient="horz" pos="2191"/>
        <p:guide pos="2911"/>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04363" cy="347742"/>
          </a:xfrm>
          <a:prstGeom prst="rect">
            <a:avLst/>
          </a:prstGeom>
        </p:spPr>
        <p:txBody>
          <a:bodyPr vert="horz" lIns="92546" tIns="46273" rIns="92546" bIns="46273" rtlCol="0"/>
          <a:lstStyle>
            <a:lvl1pPr algn="l">
              <a:defRPr sz="1200"/>
            </a:lvl1pPr>
          </a:lstStyle>
          <a:p>
            <a:endParaRPr lang="en-US" dirty="0"/>
          </a:p>
        </p:txBody>
      </p:sp>
      <p:sp>
        <p:nvSpPr>
          <p:cNvPr id="3" name="Date Placeholder 2"/>
          <p:cNvSpPr>
            <a:spLocks noGrp="1"/>
          </p:cNvSpPr>
          <p:nvPr>
            <p:ph type="dt" sz="quarter" idx="1"/>
          </p:nvPr>
        </p:nvSpPr>
        <p:spPr>
          <a:xfrm>
            <a:off x="5234337" y="0"/>
            <a:ext cx="4004363" cy="347742"/>
          </a:xfrm>
          <a:prstGeom prst="rect">
            <a:avLst/>
          </a:prstGeom>
        </p:spPr>
        <p:txBody>
          <a:bodyPr vert="horz" lIns="92546" tIns="46273" rIns="92546" bIns="46273" rtlCol="0"/>
          <a:lstStyle>
            <a:lvl1pPr algn="r">
              <a:defRPr sz="1200"/>
            </a:lvl1pPr>
          </a:lstStyle>
          <a:p>
            <a:fld id="{20BF1FE3-A1EF-FA45-81A7-7713F88F9E54}" type="datetime1">
              <a:rPr lang="en-US" smtClean="0"/>
              <a:t>10/15/2014</a:t>
            </a:fld>
            <a:endParaRPr lang="en-US" dirty="0"/>
          </a:p>
        </p:txBody>
      </p:sp>
      <p:sp>
        <p:nvSpPr>
          <p:cNvPr id="4" name="Footer Placeholder 3"/>
          <p:cNvSpPr>
            <a:spLocks noGrp="1"/>
          </p:cNvSpPr>
          <p:nvPr>
            <p:ph type="ftr" sz="quarter" idx="2"/>
          </p:nvPr>
        </p:nvSpPr>
        <p:spPr>
          <a:xfrm>
            <a:off x="0" y="6605889"/>
            <a:ext cx="4004363" cy="347742"/>
          </a:xfrm>
          <a:prstGeom prst="rect">
            <a:avLst/>
          </a:prstGeom>
        </p:spPr>
        <p:txBody>
          <a:bodyPr vert="horz" lIns="92546" tIns="46273" rIns="92546" bIns="46273" rtlCol="0" anchor="b"/>
          <a:lstStyle>
            <a:lvl1pPr algn="l">
              <a:defRPr sz="1200"/>
            </a:lvl1pPr>
          </a:lstStyle>
          <a:p>
            <a:endParaRPr lang="en-US" dirty="0"/>
          </a:p>
        </p:txBody>
      </p:sp>
      <p:sp>
        <p:nvSpPr>
          <p:cNvPr id="5" name="Slide Number Placeholder 4"/>
          <p:cNvSpPr>
            <a:spLocks noGrp="1"/>
          </p:cNvSpPr>
          <p:nvPr>
            <p:ph type="sldNum" sz="quarter" idx="3"/>
          </p:nvPr>
        </p:nvSpPr>
        <p:spPr>
          <a:xfrm>
            <a:off x="5234337" y="6605889"/>
            <a:ext cx="4004363" cy="347742"/>
          </a:xfrm>
          <a:prstGeom prst="rect">
            <a:avLst/>
          </a:prstGeom>
        </p:spPr>
        <p:txBody>
          <a:bodyPr vert="horz" lIns="92546" tIns="46273" rIns="92546" bIns="46273" rtlCol="0" anchor="b"/>
          <a:lstStyle>
            <a:lvl1pPr algn="r">
              <a:defRPr sz="1200"/>
            </a:lvl1pPr>
          </a:lstStyle>
          <a:p>
            <a:fld id="{1D804746-AF7B-F445-B368-95D1F9406D9E}" type="slidenum">
              <a:rPr lang="en-US" smtClean="0"/>
              <a:pPr/>
              <a:t>‹#›</a:t>
            </a:fld>
            <a:endParaRPr lang="en-US" dirty="0"/>
          </a:p>
        </p:txBody>
      </p:sp>
    </p:spTree>
    <p:extLst>
      <p:ext uri="{BB962C8B-B14F-4D97-AF65-F5344CB8AC3E}">
        <p14:creationId xmlns:p14="http://schemas.microsoft.com/office/powerpoint/2010/main" val="48662686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04363" cy="347742"/>
          </a:xfrm>
          <a:prstGeom prst="rect">
            <a:avLst/>
          </a:prstGeom>
        </p:spPr>
        <p:txBody>
          <a:bodyPr vert="horz" lIns="92546" tIns="46273" rIns="92546" bIns="46273" rtlCol="0"/>
          <a:lstStyle>
            <a:lvl1pPr algn="l">
              <a:defRPr sz="1200"/>
            </a:lvl1pPr>
          </a:lstStyle>
          <a:p>
            <a:endParaRPr lang="en-US" dirty="0"/>
          </a:p>
        </p:txBody>
      </p:sp>
      <p:sp>
        <p:nvSpPr>
          <p:cNvPr id="3" name="Date Placeholder 2"/>
          <p:cNvSpPr>
            <a:spLocks noGrp="1"/>
          </p:cNvSpPr>
          <p:nvPr>
            <p:ph type="dt" idx="1"/>
          </p:nvPr>
        </p:nvSpPr>
        <p:spPr>
          <a:xfrm>
            <a:off x="5234337" y="0"/>
            <a:ext cx="4004363" cy="347742"/>
          </a:xfrm>
          <a:prstGeom prst="rect">
            <a:avLst/>
          </a:prstGeom>
        </p:spPr>
        <p:txBody>
          <a:bodyPr vert="horz" lIns="92546" tIns="46273" rIns="92546" bIns="46273" rtlCol="0"/>
          <a:lstStyle>
            <a:lvl1pPr algn="r">
              <a:defRPr sz="1200"/>
            </a:lvl1pPr>
          </a:lstStyle>
          <a:p>
            <a:fld id="{F4087EC9-2ED4-6D43-BF1D-41E9FAFE225C}" type="datetime1">
              <a:rPr lang="en-US" smtClean="0"/>
              <a:t>10/15/2014</a:t>
            </a:fld>
            <a:endParaRPr lang="en-US" dirty="0"/>
          </a:p>
        </p:txBody>
      </p:sp>
      <p:sp>
        <p:nvSpPr>
          <p:cNvPr id="4" name="Slide Image Placeholder 3"/>
          <p:cNvSpPr>
            <a:spLocks noGrp="1" noRot="1" noChangeAspect="1"/>
          </p:cNvSpPr>
          <p:nvPr>
            <p:ph type="sldImg" idx="2"/>
          </p:nvPr>
        </p:nvSpPr>
        <p:spPr>
          <a:xfrm>
            <a:off x="2882900" y="522288"/>
            <a:ext cx="3475038" cy="2606675"/>
          </a:xfrm>
          <a:prstGeom prst="rect">
            <a:avLst/>
          </a:prstGeom>
          <a:noFill/>
          <a:ln w="12700">
            <a:solidFill>
              <a:prstClr val="black"/>
            </a:solidFill>
          </a:ln>
        </p:spPr>
        <p:txBody>
          <a:bodyPr vert="horz" lIns="92546" tIns="46273" rIns="92546" bIns="46273" rtlCol="0" anchor="ctr"/>
          <a:lstStyle/>
          <a:p>
            <a:endParaRPr lang="en-US" dirty="0"/>
          </a:p>
        </p:txBody>
      </p:sp>
      <p:sp>
        <p:nvSpPr>
          <p:cNvPr id="5" name="Notes Placeholder 4"/>
          <p:cNvSpPr>
            <a:spLocks noGrp="1"/>
          </p:cNvSpPr>
          <p:nvPr>
            <p:ph type="body" sz="quarter" idx="3"/>
          </p:nvPr>
        </p:nvSpPr>
        <p:spPr>
          <a:xfrm>
            <a:off x="924084" y="3303548"/>
            <a:ext cx="7392670" cy="3129677"/>
          </a:xfrm>
          <a:prstGeom prst="rect">
            <a:avLst/>
          </a:prstGeom>
        </p:spPr>
        <p:txBody>
          <a:bodyPr vert="horz" lIns="92546" tIns="46273" rIns="92546" bIns="46273"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6605889"/>
            <a:ext cx="4004363" cy="347742"/>
          </a:xfrm>
          <a:prstGeom prst="rect">
            <a:avLst/>
          </a:prstGeom>
        </p:spPr>
        <p:txBody>
          <a:bodyPr vert="horz" lIns="92546" tIns="46273" rIns="92546" bIns="46273"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34337" y="6605889"/>
            <a:ext cx="4004363" cy="347742"/>
          </a:xfrm>
          <a:prstGeom prst="rect">
            <a:avLst/>
          </a:prstGeom>
        </p:spPr>
        <p:txBody>
          <a:bodyPr vert="horz" lIns="92546" tIns="46273" rIns="92546" bIns="46273" rtlCol="0" anchor="b"/>
          <a:lstStyle>
            <a:lvl1pPr algn="r">
              <a:defRPr sz="1200"/>
            </a:lvl1pPr>
          </a:lstStyle>
          <a:p>
            <a:fld id="{6ED6CCDF-2ABE-7449-A934-A9BE1CF0529C}" type="slidenum">
              <a:rPr lang="en-US" smtClean="0"/>
              <a:pPr/>
              <a:t>‹#›</a:t>
            </a:fld>
            <a:endParaRPr lang="en-US" dirty="0"/>
          </a:p>
        </p:txBody>
      </p:sp>
    </p:spTree>
    <p:extLst>
      <p:ext uri="{BB962C8B-B14F-4D97-AF65-F5344CB8AC3E}">
        <p14:creationId xmlns:p14="http://schemas.microsoft.com/office/powerpoint/2010/main" val="232789868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Tahoma"/>
        <a:ea typeface="+mn-ea"/>
        <a:cs typeface="Tahoma"/>
      </a:defRPr>
    </a:lvl1pPr>
    <a:lvl2pPr marL="457200" algn="l" defTabSz="457200" rtl="0" eaLnBrk="1" latinLnBrk="0" hangingPunct="1">
      <a:defRPr sz="1200" kern="1200">
        <a:solidFill>
          <a:schemeClr val="tx1"/>
        </a:solidFill>
        <a:latin typeface="Tahoma"/>
        <a:ea typeface="+mn-ea"/>
        <a:cs typeface="Tahoma"/>
      </a:defRPr>
    </a:lvl2pPr>
    <a:lvl3pPr marL="914400" algn="l" defTabSz="457200" rtl="0" eaLnBrk="1" latinLnBrk="0" hangingPunct="1">
      <a:defRPr sz="1200" kern="1200">
        <a:solidFill>
          <a:schemeClr val="tx1"/>
        </a:solidFill>
        <a:latin typeface="Tahoma"/>
        <a:ea typeface="+mn-ea"/>
        <a:cs typeface="Tahoma"/>
      </a:defRPr>
    </a:lvl3pPr>
    <a:lvl4pPr marL="1371600" algn="l" defTabSz="457200" rtl="0" eaLnBrk="1" latinLnBrk="0" hangingPunct="1">
      <a:defRPr sz="1200" kern="1200">
        <a:solidFill>
          <a:schemeClr val="tx1"/>
        </a:solidFill>
        <a:latin typeface="Tahoma"/>
        <a:ea typeface="+mn-ea"/>
        <a:cs typeface="Tahoma"/>
      </a:defRPr>
    </a:lvl4pPr>
    <a:lvl5pPr marL="1828800" algn="l" defTabSz="457200" rtl="0" eaLnBrk="1" latinLnBrk="0" hangingPunct="1">
      <a:defRPr sz="1200" kern="1200">
        <a:solidFill>
          <a:schemeClr val="tx1"/>
        </a:solidFill>
        <a:latin typeface="Tahoma"/>
        <a:ea typeface="+mn-ea"/>
        <a:cs typeface="Tahoma"/>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u="sng" dirty="0"/>
              <a:t>Talking Points</a:t>
            </a:r>
            <a:endParaRPr lang="en-US" sz="1100" dirty="0"/>
          </a:p>
          <a:p>
            <a:r>
              <a:rPr lang="en-US" sz="1100" dirty="0"/>
              <a:t>Today we will discuss industry’s principles of Tiered Preparedness and Response.</a:t>
            </a:r>
          </a:p>
          <a:p>
            <a:endParaRPr lang="en-US" sz="1100" dirty="0"/>
          </a:p>
          <a:p>
            <a:endParaRPr lang="en-US" sz="1100" dirty="0"/>
          </a:p>
        </p:txBody>
      </p:sp>
      <p:sp>
        <p:nvSpPr>
          <p:cNvPr id="4" name="Slide Number Placeholder 3"/>
          <p:cNvSpPr>
            <a:spLocks noGrp="1"/>
          </p:cNvSpPr>
          <p:nvPr>
            <p:ph type="sldNum" sz="quarter" idx="10"/>
          </p:nvPr>
        </p:nvSpPr>
        <p:spPr/>
        <p:txBody>
          <a:bodyPr/>
          <a:lstStyle/>
          <a:p>
            <a:fld id="{6ED6CCDF-2ABE-7449-A934-A9BE1CF0529C}" type="slidenum">
              <a:rPr lang="en-US" smtClean="0"/>
              <a:pPr/>
              <a:t>1</a:t>
            </a:fld>
            <a:endParaRPr lang="en-US" dirty="0"/>
          </a:p>
        </p:txBody>
      </p:sp>
    </p:spTree>
    <p:extLst>
      <p:ext uri="{BB962C8B-B14F-4D97-AF65-F5344CB8AC3E}">
        <p14:creationId xmlns:p14="http://schemas.microsoft.com/office/powerpoint/2010/main" val="27125852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2732">
              <a:defRPr/>
            </a:pPr>
            <a:r>
              <a:rPr lang="en-US" u="sng" dirty="0">
                <a:solidFill>
                  <a:srgbClr val="000000"/>
                </a:solidFill>
              </a:rPr>
              <a:t>Talking Points</a:t>
            </a:r>
            <a:endParaRPr lang="en-US" dirty="0"/>
          </a:p>
          <a:p>
            <a:r>
              <a:rPr lang="en-US" dirty="0" smtClean="0"/>
              <a:t>The graphic depicts</a:t>
            </a:r>
            <a:r>
              <a:rPr lang="en-US" baseline="0" dirty="0" smtClean="0"/>
              <a:t> an example of the result of tiered planning.  Resources strategically placed around the globe will cascade to an incident location according to the principles of Tiered Preparedness and Response.</a:t>
            </a:r>
            <a:endParaRPr lang="en-US" dirty="0"/>
          </a:p>
        </p:txBody>
      </p:sp>
      <p:sp>
        <p:nvSpPr>
          <p:cNvPr id="4" name="Slide Number Placeholder 3"/>
          <p:cNvSpPr>
            <a:spLocks noGrp="1"/>
          </p:cNvSpPr>
          <p:nvPr>
            <p:ph type="sldNum" sz="quarter" idx="10"/>
          </p:nvPr>
        </p:nvSpPr>
        <p:spPr/>
        <p:txBody>
          <a:bodyPr/>
          <a:lstStyle/>
          <a:p>
            <a:fld id="{6ED6CCDF-2ABE-7449-A934-A9BE1CF0529C}" type="slidenum">
              <a:rPr lang="en-US" smtClean="0"/>
              <a:pPr/>
              <a:t>10</a:t>
            </a:fld>
            <a:endParaRPr lang="en-US" dirty="0"/>
          </a:p>
        </p:txBody>
      </p:sp>
    </p:spTree>
    <p:extLst>
      <p:ext uri="{BB962C8B-B14F-4D97-AF65-F5344CB8AC3E}">
        <p14:creationId xmlns:p14="http://schemas.microsoft.com/office/powerpoint/2010/main" val="29243129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2732">
              <a:defRPr/>
            </a:pPr>
            <a:r>
              <a:rPr lang="en-US" sz="1100" u="sng" dirty="0">
                <a:solidFill>
                  <a:srgbClr val="000000"/>
                </a:solidFill>
              </a:rPr>
              <a:t>Talking Points</a:t>
            </a:r>
            <a:endParaRPr lang="en-US" sz="1100" dirty="0"/>
          </a:p>
          <a:p>
            <a:r>
              <a:rPr lang="en-US" sz="1100" dirty="0"/>
              <a:t>Location factors, amongst many others, must be taken into account when provisioning resources based on the principles of Tiered Preparedness and Response.</a:t>
            </a:r>
          </a:p>
          <a:p>
            <a:endParaRPr lang="en-US" sz="1100" dirty="0"/>
          </a:p>
        </p:txBody>
      </p:sp>
      <p:sp>
        <p:nvSpPr>
          <p:cNvPr id="4" name="Slide Number Placeholder 3"/>
          <p:cNvSpPr>
            <a:spLocks noGrp="1"/>
          </p:cNvSpPr>
          <p:nvPr>
            <p:ph type="sldNum" sz="quarter" idx="10"/>
          </p:nvPr>
        </p:nvSpPr>
        <p:spPr/>
        <p:txBody>
          <a:bodyPr/>
          <a:lstStyle/>
          <a:p>
            <a:fld id="{6ED6CCDF-2ABE-7449-A934-A9BE1CF0529C}" type="slidenum">
              <a:rPr lang="en-US" smtClean="0"/>
              <a:pPr/>
              <a:t>11</a:t>
            </a:fld>
            <a:endParaRPr lang="en-US" dirty="0"/>
          </a:p>
        </p:txBody>
      </p:sp>
    </p:spTree>
    <p:extLst>
      <p:ext uri="{BB962C8B-B14F-4D97-AF65-F5344CB8AC3E}">
        <p14:creationId xmlns:p14="http://schemas.microsoft.com/office/powerpoint/2010/main" val="23954540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2732">
              <a:defRPr/>
            </a:pPr>
            <a:r>
              <a:rPr lang="en-US" sz="1100" u="sng" dirty="0">
                <a:solidFill>
                  <a:srgbClr val="000000"/>
                </a:solidFill>
              </a:rPr>
              <a:t>Talking Points</a:t>
            </a:r>
            <a:endParaRPr lang="en-US" sz="1100" dirty="0"/>
          </a:p>
          <a:p>
            <a:r>
              <a:rPr lang="en-US" sz="1100" dirty="0"/>
              <a:t>Tier 1 resources are those appropriate for spills related to operational activities at a fixed location and are locally available and generally found on-site.</a:t>
            </a:r>
          </a:p>
          <a:p>
            <a:endParaRPr lang="en-US" sz="1100" dirty="0"/>
          </a:p>
          <a:p>
            <a:r>
              <a:rPr lang="en-US" sz="1100" dirty="0"/>
              <a:t>Tier 1 resources may also be used to provide an initial response for a significant spill.</a:t>
            </a:r>
          </a:p>
          <a:p>
            <a:endParaRPr lang="en-US" sz="1100" dirty="0"/>
          </a:p>
        </p:txBody>
      </p:sp>
      <p:sp>
        <p:nvSpPr>
          <p:cNvPr id="4" name="Slide Number Placeholder 3"/>
          <p:cNvSpPr>
            <a:spLocks noGrp="1"/>
          </p:cNvSpPr>
          <p:nvPr>
            <p:ph type="sldNum" sz="quarter" idx="10"/>
          </p:nvPr>
        </p:nvSpPr>
        <p:spPr/>
        <p:txBody>
          <a:bodyPr/>
          <a:lstStyle/>
          <a:p>
            <a:fld id="{6ED6CCDF-2ABE-7449-A934-A9BE1CF0529C}" type="slidenum">
              <a:rPr lang="en-US" smtClean="0"/>
              <a:pPr/>
              <a:t>12</a:t>
            </a:fld>
            <a:endParaRPr lang="en-US" dirty="0"/>
          </a:p>
        </p:txBody>
      </p:sp>
    </p:spTree>
    <p:extLst>
      <p:ext uri="{BB962C8B-B14F-4D97-AF65-F5344CB8AC3E}">
        <p14:creationId xmlns:p14="http://schemas.microsoft.com/office/powerpoint/2010/main" val="28363716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2732">
              <a:defRPr/>
            </a:pPr>
            <a:r>
              <a:rPr lang="en-US" sz="1100" u="sng" dirty="0">
                <a:solidFill>
                  <a:srgbClr val="000000"/>
                </a:solidFill>
              </a:rPr>
              <a:t>Talking Points</a:t>
            </a:r>
            <a:endParaRPr lang="en-US" sz="1100" dirty="0"/>
          </a:p>
          <a:p>
            <a:r>
              <a:rPr lang="en-US" sz="1100" dirty="0"/>
              <a:t>Tier 2 resources are external, either to the incident location or to the operating organization, and are used as a supplement for a spill that has extended beyond Tier 1 capabilities. </a:t>
            </a:r>
          </a:p>
          <a:p>
            <a:endParaRPr lang="en-US" sz="1100" dirty="0"/>
          </a:p>
          <a:p>
            <a:r>
              <a:rPr lang="en-US" sz="1100" dirty="0"/>
              <a:t>Tier 2 and Tier 3 resources are both comprised of the capabilities of our response toolbox. However, the quantity and capacity of those capabilities differentiates the tiers, as they are more limited in Tier 2.</a:t>
            </a:r>
          </a:p>
        </p:txBody>
      </p:sp>
      <p:sp>
        <p:nvSpPr>
          <p:cNvPr id="4" name="Slide Number Placeholder 3"/>
          <p:cNvSpPr>
            <a:spLocks noGrp="1"/>
          </p:cNvSpPr>
          <p:nvPr>
            <p:ph type="sldNum" sz="quarter" idx="10"/>
          </p:nvPr>
        </p:nvSpPr>
        <p:spPr/>
        <p:txBody>
          <a:bodyPr/>
          <a:lstStyle/>
          <a:p>
            <a:fld id="{6ED6CCDF-2ABE-7449-A934-A9BE1CF0529C}" type="slidenum">
              <a:rPr lang="en-US" smtClean="0"/>
              <a:pPr/>
              <a:t>13</a:t>
            </a:fld>
            <a:endParaRPr lang="en-US" dirty="0"/>
          </a:p>
        </p:txBody>
      </p:sp>
    </p:spTree>
    <p:extLst>
      <p:ext uri="{BB962C8B-B14F-4D97-AF65-F5344CB8AC3E}">
        <p14:creationId xmlns:p14="http://schemas.microsoft.com/office/powerpoint/2010/main" val="8010263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2732">
              <a:defRPr/>
            </a:pPr>
            <a:r>
              <a:rPr lang="en-US" sz="1100" u="sng" dirty="0">
                <a:solidFill>
                  <a:srgbClr val="000000"/>
                </a:solidFill>
              </a:rPr>
              <a:t>Talking Points</a:t>
            </a:r>
            <a:endParaRPr lang="en-US" sz="1100" dirty="0"/>
          </a:p>
          <a:p>
            <a:r>
              <a:rPr lang="en-US" sz="1100" dirty="0"/>
              <a:t>Tier 3 resources are those used for significant spills, in scale and/or impact potential, that require a substantial external response.</a:t>
            </a:r>
          </a:p>
          <a:p>
            <a:endParaRPr lang="en-US" sz="1100" dirty="0"/>
          </a:p>
          <a:p>
            <a:r>
              <a:rPr lang="en-US" sz="1100" dirty="0"/>
              <a:t>Tier 2 and Tier 3 resources are both comprised of the capabilities of our response toolbox. However, the quantity and capacity of those capabilities differentiates the tiers, as they are more substantial in Tier 3.</a:t>
            </a:r>
          </a:p>
          <a:p>
            <a:endParaRPr lang="en-US" sz="1100" dirty="0"/>
          </a:p>
          <a:p>
            <a:endParaRPr lang="en-US" sz="1100" dirty="0"/>
          </a:p>
        </p:txBody>
      </p:sp>
      <p:sp>
        <p:nvSpPr>
          <p:cNvPr id="4" name="Slide Number Placeholder 3"/>
          <p:cNvSpPr>
            <a:spLocks noGrp="1"/>
          </p:cNvSpPr>
          <p:nvPr>
            <p:ph type="sldNum" sz="quarter" idx="10"/>
          </p:nvPr>
        </p:nvSpPr>
        <p:spPr/>
        <p:txBody>
          <a:bodyPr/>
          <a:lstStyle/>
          <a:p>
            <a:fld id="{6ED6CCDF-2ABE-7449-A934-A9BE1CF0529C}" type="slidenum">
              <a:rPr lang="en-US" smtClean="0"/>
              <a:pPr/>
              <a:t>14</a:t>
            </a:fld>
            <a:endParaRPr lang="en-US" dirty="0"/>
          </a:p>
        </p:txBody>
      </p:sp>
    </p:spTree>
    <p:extLst>
      <p:ext uri="{BB962C8B-B14F-4D97-AF65-F5344CB8AC3E}">
        <p14:creationId xmlns:p14="http://schemas.microsoft.com/office/powerpoint/2010/main" val="17623666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u="sng" dirty="0"/>
              <a:t>Talking Points</a:t>
            </a:r>
          </a:p>
          <a:p>
            <a:r>
              <a:rPr lang="en-US" sz="1100" dirty="0"/>
              <a:t>Industry’s principles of Tiered Preparedness and Response allow us to incorporate regional and global resources into response planning. These principles also enable industry to prepare for rapid response escalation in the unlikely event of an oil spill in order to protect our shared values. </a:t>
            </a:r>
          </a:p>
        </p:txBody>
      </p:sp>
      <p:sp>
        <p:nvSpPr>
          <p:cNvPr id="4" name="Slide Number Placeholder 3"/>
          <p:cNvSpPr>
            <a:spLocks noGrp="1"/>
          </p:cNvSpPr>
          <p:nvPr>
            <p:ph type="sldNum" sz="quarter" idx="10"/>
          </p:nvPr>
        </p:nvSpPr>
        <p:spPr/>
        <p:txBody>
          <a:bodyPr/>
          <a:lstStyle/>
          <a:p>
            <a:fld id="{6ED6CCDF-2ABE-7449-A934-A9BE1CF0529C}" type="slidenum">
              <a:rPr lang="en-US" smtClean="0"/>
              <a:pPr/>
              <a:t>15</a:t>
            </a:fld>
            <a:endParaRPr lang="en-US" dirty="0"/>
          </a:p>
        </p:txBody>
      </p:sp>
    </p:spTree>
    <p:extLst>
      <p:ext uri="{BB962C8B-B14F-4D97-AF65-F5344CB8AC3E}">
        <p14:creationId xmlns:p14="http://schemas.microsoft.com/office/powerpoint/2010/main" val="11242130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2732">
              <a:defRPr/>
            </a:pPr>
            <a:r>
              <a:rPr lang="en-US" sz="1100" u="sng" dirty="0">
                <a:solidFill>
                  <a:srgbClr val="000000"/>
                </a:solidFill>
              </a:rPr>
              <a:t>Talking Points</a:t>
            </a:r>
            <a:endParaRPr lang="en-US" sz="1100" b="1" dirty="0"/>
          </a:p>
          <a:p>
            <a:pPr lvl="0"/>
            <a:r>
              <a:rPr lang="en-US" sz="1100" dirty="0"/>
              <a:t>Our focus is prevention, and significant resources are dedicated to prevent a spill from occurring. Industry constantly incorporates new research, understanding, and lessons learned to improve spill prevention.</a:t>
            </a:r>
          </a:p>
          <a:p>
            <a:pPr lvl="0"/>
            <a:endParaRPr lang="en-US" sz="1100" b="1" dirty="0"/>
          </a:p>
          <a:p>
            <a:pPr lvl="0"/>
            <a:r>
              <a:rPr lang="en-US" sz="1100" dirty="0"/>
              <a:t>The</a:t>
            </a:r>
            <a:r>
              <a:rPr lang="en-US" sz="1100" b="1" dirty="0"/>
              <a:t> </a:t>
            </a:r>
            <a:r>
              <a:rPr lang="en-US" sz="1100" dirty="0"/>
              <a:t>number of large spill incidents (&gt;700 </a:t>
            </a:r>
            <a:r>
              <a:rPr lang="en-US" sz="1100" dirty="0" err="1"/>
              <a:t>tonnes</a:t>
            </a:r>
            <a:r>
              <a:rPr lang="en-US" sz="1100" dirty="0"/>
              <a:t>) from tankers, combined carriers, and barges per decade has gone from 246 in the 1970s to 33 in the 2000s (Source: International Tanker Owners Pollution Federation (ITOPF)).</a:t>
            </a:r>
          </a:p>
          <a:p>
            <a:pPr lvl="0"/>
            <a:endParaRPr lang="en-US" sz="1100" dirty="0"/>
          </a:p>
          <a:p>
            <a:pPr lvl="0"/>
            <a:r>
              <a:rPr lang="en-US" sz="1100" dirty="0"/>
              <a:t>The amount of oil spilled from tankers, combined carriers, and barges has decreased from 3,218,000 </a:t>
            </a:r>
            <a:r>
              <a:rPr lang="en-US" sz="1100" dirty="0" err="1"/>
              <a:t>tonnes</a:t>
            </a:r>
            <a:r>
              <a:rPr lang="en-US" sz="1100" dirty="0"/>
              <a:t> in the 1970s to 212,000 </a:t>
            </a:r>
            <a:r>
              <a:rPr lang="en-US" sz="1100" dirty="0" err="1"/>
              <a:t>tonnes</a:t>
            </a:r>
            <a:r>
              <a:rPr lang="en-US" sz="1100" dirty="0"/>
              <a:t> in the 2000s (Source: ITOPF).</a:t>
            </a:r>
          </a:p>
          <a:p>
            <a:pPr lvl="0"/>
            <a:endParaRPr lang="en-US" sz="1100" dirty="0"/>
          </a:p>
          <a:p>
            <a:pPr lvl="0"/>
            <a:r>
              <a:rPr lang="en-US" sz="1100" dirty="0"/>
              <a:t>The average number of large spills (&gt;700 </a:t>
            </a:r>
            <a:r>
              <a:rPr lang="en-US" sz="1100" dirty="0" err="1"/>
              <a:t>tonnes</a:t>
            </a:r>
            <a:r>
              <a:rPr lang="en-US" sz="1100" dirty="0"/>
              <a:t>) per year from tankers, combined carriers, and barges has decreased from 24.6 from 1970-1979 to 1.7 in 2010-2012 (Source: ITOPF).</a:t>
            </a:r>
          </a:p>
          <a:p>
            <a:pPr lvl="0"/>
            <a:endParaRPr lang="en-US" sz="1100" dirty="0"/>
          </a:p>
        </p:txBody>
      </p:sp>
      <p:sp>
        <p:nvSpPr>
          <p:cNvPr id="4" name="Slide Number Placeholder 3"/>
          <p:cNvSpPr>
            <a:spLocks noGrp="1"/>
          </p:cNvSpPr>
          <p:nvPr>
            <p:ph type="sldNum" sz="quarter" idx="10"/>
          </p:nvPr>
        </p:nvSpPr>
        <p:spPr/>
        <p:txBody>
          <a:bodyPr/>
          <a:lstStyle/>
          <a:p>
            <a:fld id="{6ED6CCDF-2ABE-7449-A934-A9BE1CF0529C}" type="slidenum">
              <a:rPr lang="en-US" smtClean="0"/>
              <a:pPr/>
              <a:t>2</a:t>
            </a:fld>
            <a:endParaRPr lang="en-US" dirty="0"/>
          </a:p>
        </p:txBody>
      </p:sp>
    </p:spTree>
    <p:extLst>
      <p:ext uri="{BB962C8B-B14F-4D97-AF65-F5344CB8AC3E}">
        <p14:creationId xmlns:p14="http://schemas.microsoft.com/office/powerpoint/2010/main" val="39985156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u="sng" dirty="0">
                <a:solidFill>
                  <a:srgbClr val="000000"/>
                </a:solidFill>
              </a:rPr>
              <a:t>Talking Points</a:t>
            </a:r>
            <a:endParaRPr lang="en-US" sz="1100" dirty="0">
              <a:solidFill>
                <a:srgbClr val="000000"/>
              </a:solidFill>
            </a:endParaRPr>
          </a:p>
          <a:p>
            <a:r>
              <a:rPr lang="en-US" sz="1100" dirty="0">
                <a:solidFill>
                  <a:srgbClr val="000000"/>
                </a:solidFill>
              </a:rPr>
              <a:t>Our goal for the discussion today is to: </a:t>
            </a:r>
          </a:p>
          <a:p>
            <a:endParaRPr lang="en-US" sz="500" dirty="0">
              <a:solidFill>
                <a:srgbClr val="000000"/>
              </a:solidFill>
            </a:endParaRPr>
          </a:p>
          <a:p>
            <a:pPr marL="173525" indent="-173525">
              <a:buFont typeface="Arial"/>
              <a:buChar char="•"/>
            </a:pPr>
            <a:r>
              <a:rPr lang="en-US" sz="1100" dirty="0">
                <a:solidFill>
                  <a:srgbClr val="000000"/>
                </a:solidFill>
              </a:rPr>
              <a:t>Explain the principles of Tiered Preparedness and Response,</a:t>
            </a:r>
          </a:p>
          <a:p>
            <a:pPr marL="173525" indent="-173525">
              <a:buFont typeface="Arial"/>
              <a:buChar char="•"/>
            </a:pPr>
            <a:r>
              <a:rPr lang="en-US" sz="1100" dirty="0">
                <a:solidFill>
                  <a:srgbClr val="000000"/>
                </a:solidFill>
              </a:rPr>
              <a:t>Illustrate why it is used, </a:t>
            </a:r>
          </a:p>
          <a:p>
            <a:pPr marL="173525" indent="-173525">
              <a:buFont typeface="Arial"/>
              <a:buChar char="•"/>
            </a:pPr>
            <a:r>
              <a:rPr lang="en-US" sz="1100" dirty="0">
                <a:solidFill>
                  <a:srgbClr val="000000"/>
                </a:solidFill>
              </a:rPr>
              <a:t>Explain how the model has evolved, and</a:t>
            </a:r>
          </a:p>
          <a:p>
            <a:pPr marL="173525" indent="-173525">
              <a:buFont typeface="Arial"/>
              <a:buChar char="•"/>
            </a:pPr>
            <a:r>
              <a:rPr lang="en-US" sz="1100" dirty="0">
                <a:solidFill>
                  <a:srgbClr val="000000"/>
                </a:solidFill>
              </a:rPr>
              <a:t>Describe the individual components of Tiered Preparedness and Response.</a:t>
            </a:r>
          </a:p>
        </p:txBody>
      </p:sp>
      <p:sp>
        <p:nvSpPr>
          <p:cNvPr id="4" name="Slide Number Placeholder 3"/>
          <p:cNvSpPr>
            <a:spLocks noGrp="1"/>
          </p:cNvSpPr>
          <p:nvPr>
            <p:ph type="sldNum" sz="quarter" idx="10"/>
          </p:nvPr>
        </p:nvSpPr>
        <p:spPr/>
        <p:txBody>
          <a:bodyPr/>
          <a:lstStyle/>
          <a:p>
            <a:fld id="{6ED6CCDF-2ABE-7449-A934-A9BE1CF0529C}" type="slidenum">
              <a:rPr lang="en-US" smtClean="0"/>
              <a:pPr/>
              <a:t>3</a:t>
            </a:fld>
            <a:endParaRPr lang="en-US" dirty="0"/>
          </a:p>
        </p:txBody>
      </p:sp>
    </p:spTree>
    <p:extLst>
      <p:ext uri="{BB962C8B-B14F-4D97-AF65-F5344CB8AC3E}">
        <p14:creationId xmlns:p14="http://schemas.microsoft.com/office/powerpoint/2010/main" val="33628111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2732">
              <a:defRPr/>
            </a:pPr>
            <a:r>
              <a:rPr lang="en-US" sz="1100" u="sng" dirty="0">
                <a:solidFill>
                  <a:srgbClr val="000000"/>
                </a:solidFill>
              </a:rPr>
              <a:t>Talking Points</a:t>
            </a:r>
            <a:endParaRPr lang="en-US" sz="1100" dirty="0"/>
          </a:p>
          <a:p>
            <a:r>
              <a:rPr lang="en-US" sz="1100" dirty="0"/>
              <a:t>Developed in the 1980s, Tiered Preparedness and Response categorizes response capabilities and ensures that the appropriate resources are accessible to a facility or region should an incident occur. These principles allow responders to incorporate industry’s regional and global resources into response escalation planning when preparing for the unlikely event of a spill.  </a:t>
            </a:r>
          </a:p>
          <a:p>
            <a:endParaRPr lang="en-US" sz="1100" dirty="0"/>
          </a:p>
        </p:txBody>
      </p:sp>
      <p:sp>
        <p:nvSpPr>
          <p:cNvPr id="4" name="Slide Number Placeholder 3"/>
          <p:cNvSpPr>
            <a:spLocks noGrp="1"/>
          </p:cNvSpPr>
          <p:nvPr>
            <p:ph type="sldNum" sz="quarter" idx="10"/>
          </p:nvPr>
        </p:nvSpPr>
        <p:spPr/>
        <p:txBody>
          <a:bodyPr/>
          <a:lstStyle/>
          <a:p>
            <a:fld id="{6ED6CCDF-2ABE-7449-A934-A9BE1CF0529C}" type="slidenum">
              <a:rPr lang="en-US" smtClean="0"/>
              <a:pPr/>
              <a:t>4</a:t>
            </a:fld>
            <a:endParaRPr lang="en-US" dirty="0"/>
          </a:p>
        </p:txBody>
      </p:sp>
    </p:spTree>
    <p:extLst>
      <p:ext uri="{BB962C8B-B14F-4D97-AF65-F5344CB8AC3E}">
        <p14:creationId xmlns:p14="http://schemas.microsoft.com/office/powerpoint/2010/main" val="110896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2732">
              <a:defRPr/>
            </a:pPr>
            <a:r>
              <a:rPr lang="en-US" sz="1100" u="sng" dirty="0">
                <a:solidFill>
                  <a:srgbClr val="000000"/>
                </a:solidFill>
              </a:rPr>
              <a:t>Talking Points</a:t>
            </a:r>
            <a:endParaRPr lang="en-US" sz="1100" dirty="0"/>
          </a:p>
          <a:p>
            <a:r>
              <a:rPr lang="en-US" sz="1100" dirty="0"/>
              <a:t>Each wedge represents a type of response capability, while each tier represents the capacity of the response capability required to respond to a spill for a specific facility or region.</a:t>
            </a:r>
          </a:p>
          <a:p>
            <a:endParaRPr lang="en-US" sz="1100" dirty="0"/>
          </a:p>
          <a:p>
            <a:r>
              <a:rPr lang="en-US" sz="1100" dirty="0"/>
              <a:t>“Accessible” does not necessarily imply on-site resources. Tier 1 resources will generally be located on-site; Tier 2 and 3 resources will be off-site but available in the event of a spill that requires these capabilities.</a:t>
            </a:r>
          </a:p>
          <a:p>
            <a:endParaRPr lang="en-US" sz="1100" dirty="0"/>
          </a:p>
          <a:p>
            <a:r>
              <a:rPr lang="en-US" sz="1100" dirty="0"/>
              <a:t>The tiers cannot be defined quantitatively. There are too many complex variables (e.g., location, weather, local governance, etc.) in a spill to calculate the amount and quantity of resources required solely by the volume of oil spilled.  </a:t>
            </a:r>
          </a:p>
          <a:p>
            <a:endParaRPr lang="en-US" sz="1100" dirty="0"/>
          </a:p>
        </p:txBody>
      </p:sp>
      <p:sp>
        <p:nvSpPr>
          <p:cNvPr id="4" name="Slide Number Placeholder 3"/>
          <p:cNvSpPr>
            <a:spLocks noGrp="1"/>
          </p:cNvSpPr>
          <p:nvPr>
            <p:ph type="sldNum" sz="quarter" idx="10"/>
          </p:nvPr>
        </p:nvSpPr>
        <p:spPr/>
        <p:txBody>
          <a:bodyPr/>
          <a:lstStyle/>
          <a:p>
            <a:fld id="{6ED6CCDF-2ABE-7449-A934-A9BE1CF0529C}" type="slidenum">
              <a:rPr lang="en-US" smtClean="0"/>
              <a:pPr/>
              <a:t>5</a:t>
            </a:fld>
            <a:endParaRPr lang="en-US" dirty="0"/>
          </a:p>
        </p:txBody>
      </p:sp>
    </p:spTree>
    <p:extLst>
      <p:ext uri="{BB962C8B-B14F-4D97-AF65-F5344CB8AC3E}">
        <p14:creationId xmlns:p14="http://schemas.microsoft.com/office/powerpoint/2010/main" val="23954540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D6CCDF-2ABE-7449-A934-A9BE1CF0529C}" type="slidenum">
              <a:rPr lang="en-US" smtClean="0"/>
              <a:pPr/>
              <a:t>6</a:t>
            </a:fld>
            <a:endParaRPr lang="en-US" dirty="0"/>
          </a:p>
        </p:txBody>
      </p:sp>
    </p:spTree>
    <p:extLst>
      <p:ext uri="{BB962C8B-B14F-4D97-AF65-F5344CB8AC3E}">
        <p14:creationId xmlns:p14="http://schemas.microsoft.com/office/powerpoint/2010/main" val="40486600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2732">
              <a:defRPr/>
            </a:pPr>
            <a:r>
              <a:rPr lang="en-US" sz="1100" u="sng" dirty="0">
                <a:solidFill>
                  <a:srgbClr val="000000"/>
                </a:solidFill>
              </a:rPr>
              <a:t>Talking Points</a:t>
            </a:r>
            <a:endParaRPr lang="en-US" sz="1100" dirty="0"/>
          </a:p>
          <a:p>
            <a:r>
              <a:rPr lang="en-US" sz="1100" dirty="0"/>
              <a:t>The 14 capabilities essentially represent the scope of Tiered Preparedness and Response, however, they can be broken out in a variety of ways.</a:t>
            </a:r>
          </a:p>
          <a:p>
            <a:endParaRPr lang="en-US" sz="1100" dirty="0"/>
          </a:p>
        </p:txBody>
      </p:sp>
      <p:sp>
        <p:nvSpPr>
          <p:cNvPr id="4" name="Slide Number Placeholder 3"/>
          <p:cNvSpPr>
            <a:spLocks noGrp="1"/>
          </p:cNvSpPr>
          <p:nvPr>
            <p:ph type="sldNum" sz="quarter" idx="10"/>
          </p:nvPr>
        </p:nvSpPr>
        <p:spPr/>
        <p:txBody>
          <a:bodyPr/>
          <a:lstStyle/>
          <a:p>
            <a:fld id="{6ED6CCDF-2ABE-7449-A934-A9BE1CF0529C}" type="slidenum">
              <a:rPr lang="en-US" smtClean="0"/>
              <a:pPr/>
              <a:t>7</a:t>
            </a:fld>
            <a:endParaRPr lang="en-US" dirty="0"/>
          </a:p>
        </p:txBody>
      </p:sp>
    </p:spTree>
    <p:extLst>
      <p:ext uri="{BB962C8B-B14F-4D97-AF65-F5344CB8AC3E}">
        <p14:creationId xmlns:p14="http://schemas.microsoft.com/office/powerpoint/2010/main" val="2395454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2732">
              <a:defRPr/>
            </a:pPr>
            <a:r>
              <a:rPr lang="en-US" sz="1100" u="sng" dirty="0">
                <a:solidFill>
                  <a:srgbClr val="000000"/>
                </a:solidFill>
              </a:rPr>
              <a:t>Talking Points</a:t>
            </a:r>
            <a:endParaRPr lang="en-US" sz="1100" dirty="0"/>
          </a:p>
          <a:p>
            <a:r>
              <a:rPr lang="en-US" sz="1100" dirty="0"/>
              <a:t>Through the sharing of industry capabilities, the principles of Tiered Preparedness and Response reduce the unnecessary over-proliferation of response resources across the globe, while still enabling a rapid and effective response to a spill of any magnitude.</a:t>
            </a:r>
          </a:p>
          <a:p>
            <a:endParaRPr lang="en-US" sz="1100" dirty="0"/>
          </a:p>
        </p:txBody>
      </p:sp>
      <p:sp>
        <p:nvSpPr>
          <p:cNvPr id="4" name="Slide Number Placeholder 3"/>
          <p:cNvSpPr>
            <a:spLocks noGrp="1"/>
          </p:cNvSpPr>
          <p:nvPr>
            <p:ph type="sldNum" sz="quarter" idx="10"/>
          </p:nvPr>
        </p:nvSpPr>
        <p:spPr/>
        <p:txBody>
          <a:bodyPr/>
          <a:lstStyle/>
          <a:p>
            <a:fld id="{6ED6CCDF-2ABE-7449-A934-A9BE1CF0529C}" type="slidenum">
              <a:rPr lang="en-US" smtClean="0"/>
              <a:pPr/>
              <a:t>8</a:t>
            </a:fld>
            <a:endParaRPr lang="en-US" dirty="0"/>
          </a:p>
        </p:txBody>
      </p:sp>
    </p:spTree>
    <p:extLst>
      <p:ext uri="{BB962C8B-B14F-4D97-AF65-F5344CB8AC3E}">
        <p14:creationId xmlns:p14="http://schemas.microsoft.com/office/powerpoint/2010/main" val="35614976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2732">
              <a:defRPr/>
            </a:pPr>
            <a:r>
              <a:rPr lang="en-US" sz="1100" u="sng" dirty="0">
                <a:solidFill>
                  <a:srgbClr val="000000"/>
                </a:solidFill>
              </a:rPr>
              <a:t>Talking Points</a:t>
            </a:r>
            <a:endParaRPr lang="en-US" sz="1100" dirty="0"/>
          </a:p>
          <a:p>
            <a:r>
              <a:rPr lang="en-US" sz="1100" dirty="0"/>
              <a:t>With the specialized nature of today’s equipment and services, as well as the variable location of operations, spills and their associated responses can no longer be classified based on volume.  The Tiered Preparedness and Response model has evolved to reflect the realities of today’s operational environment.</a:t>
            </a:r>
          </a:p>
          <a:p>
            <a:endParaRPr lang="en-US" sz="1100" dirty="0"/>
          </a:p>
        </p:txBody>
      </p:sp>
      <p:sp>
        <p:nvSpPr>
          <p:cNvPr id="4" name="Slide Number Placeholder 3"/>
          <p:cNvSpPr>
            <a:spLocks noGrp="1"/>
          </p:cNvSpPr>
          <p:nvPr>
            <p:ph type="sldNum" sz="quarter" idx="10"/>
          </p:nvPr>
        </p:nvSpPr>
        <p:spPr/>
        <p:txBody>
          <a:bodyPr/>
          <a:lstStyle/>
          <a:p>
            <a:fld id="{6ED6CCDF-2ABE-7449-A934-A9BE1CF0529C}" type="slidenum">
              <a:rPr lang="en-US" smtClean="0"/>
              <a:pPr/>
              <a:t>9</a:t>
            </a:fld>
            <a:endParaRPr lang="en-US" dirty="0"/>
          </a:p>
        </p:txBody>
      </p:sp>
    </p:spTree>
    <p:extLst>
      <p:ext uri="{BB962C8B-B14F-4D97-AF65-F5344CB8AC3E}">
        <p14:creationId xmlns:p14="http://schemas.microsoft.com/office/powerpoint/2010/main" val="11089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9" name="Slide Number Placeholder 5"/>
          <p:cNvSpPr>
            <a:spLocks noGrp="1"/>
          </p:cNvSpPr>
          <p:nvPr>
            <p:ph type="sldNum" sz="quarter" idx="4"/>
          </p:nvPr>
        </p:nvSpPr>
        <p:spPr>
          <a:xfrm>
            <a:off x="6894096" y="6538332"/>
            <a:ext cx="2133600" cy="212725"/>
          </a:xfrm>
          <a:prstGeom prst="rect">
            <a:avLst/>
          </a:prstGeom>
        </p:spPr>
        <p:txBody>
          <a:bodyPr/>
          <a:lstStyle>
            <a:lvl1pPr algn="r">
              <a:defRPr sz="1200">
                <a:solidFill>
                  <a:srgbClr val="7F7F7F"/>
                </a:solidFill>
              </a:defRPr>
            </a:lvl1pPr>
          </a:lstStyle>
          <a:p>
            <a:fld id="{2905A080-A575-8546-BAF0-F6168961F89B}" type="slidenum">
              <a:rPr lang="en-US" smtClean="0"/>
              <a:pPr/>
              <a:t>‹#›</a:t>
            </a:fld>
            <a:endParaRPr lang="en-US" dirty="0"/>
          </a:p>
        </p:txBody>
      </p:sp>
    </p:spTree>
    <p:extLst>
      <p:ext uri="{BB962C8B-B14F-4D97-AF65-F5344CB8AC3E}">
        <p14:creationId xmlns:p14="http://schemas.microsoft.com/office/powerpoint/2010/main" val="40299956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5"/>
          <p:cNvSpPr>
            <a:spLocks noGrp="1"/>
          </p:cNvSpPr>
          <p:nvPr>
            <p:ph type="sldNum" sz="quarter" idx="4"/>
          </p:nvPr>
        </p:nvSpPr>
        <p:spPr>
          <a:xfrm>
            <a:off x="6894096" y="6538332"/>
            <a:ext cx="2133600" cy="212725"/>
          </a:xfrm>
          <a:prstGeom prst="rect">
            <a:avLst/>
          </a:prstGeom>
        </p:spPr>
        <p:txBody>
          <a:bodyPr/>
          <a:lstStyle>
            <a:lvl1pPr algn="r">
              <a:defRPr sz="1200">
                <a:solidFill>
                  <a:srgbClr val="7F7F7F"/>
                </a:solidFill>
              </a:defRPr>
            </a:lvl1pPr>
          </a:lstStyle>
          <a:p>
            <a:fld id="{2905A080-A575-8546-BAF0-F6168961F89B}" type="slidenum">
              <a:rPr lang="en-US" smtClean="0"/>
              <a:pPr/>
              <a:t>‹#›</a:t>
            </a:fld>
            <a:endParaRPr lang="en-US" dirty="0"/>
          </a:p>
        </p:txBody>
      </p:sp>
    </p:spTree>
    <p:extLst>
      <p:ext uri="{BB962C8B-B14F-4D97-AF65-F5344CB8AC3E}">
        <p14:creationId xmlns:p14="http://schemas.microsoft.com/office/powerpoint/2010/main" val="37819870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5"/>
          <p:cNvSpPr>
            <a:spLocks noGrp="1"/>
          </p:cNvSpPr>
          <p:nvPr>
            <p:ph type="sldNum" sz="quarter" idx="4"/>
          </p:nvPr>
        </p:nvSpPr>
        <p:spPr>
          <a:xfrm>
            <a:off x="6894096" y="6538332"/>
            <a:ext cx="2133600" cy="212725"/>
          </a:xfrm>
          <a:prstGeom prst="rect">
            <a:avLst/>
          </a:prstGeom>
        </p:spPr>
        <p:txBody>
          <a:bodyPr/>
          <a:lstStyle>
            <a:lvl1pPr algn="r">
              <a:defRPr sz="1200">
                <a:solidFill>
                  <a:srgbClr val="7F7F7F"/>
                </a:solidFill>
              </a:defRPr>
            </a:lvl1pPr>
          </a:lstStyle>
          <a:p>
            <a:fld id="{2905A080-A575-8546-BAF0-F6168961F89B}" type="slidenum">
              <a:rPr lang="en-US" smtClean="0"/>
              <a:pPr/>
              <a:t>‹#›</a:t>
            </a:fld>
            <a:endParaRPr lang="en-US" dirty="0"/>
          </a:p>
        </p:txBody>
      </p:sp>
    </p:spTree>
    <p:extLst>
      <p:ext uri="{BB962C8B-B14F-4D97-AF65-F5344CB8AC3E}">
        <p14:creationId xmlns:p14="http://schemas.microsoft.com/office/powerpoint/2010/main" val="30929216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2905A080-A575-8546-BAF0-F6168961F89B}" type="slidenum">
              <a:rPr lang="en-US" smtClean="0"/>
              <a:pPr/>
              <a:t>‹#›</a:t>
            </a:fld>
            <a:endParaRPr lang="en-US" dirty="0"/>
          </a:p>
        </p:txBody>
      </p:sp>
      <p:cxnSp>
        <p:nvCxnSpPr>
          <p:cNvPr id="14" name="Straight Connector 13"/>
          <p:cNvCxnSpPr/>
          <p:nvPr userDrawn="1"/>
        </p:nvCxnSpPr>
        <p:spPr>
          <a:xfrm>
            <a:off x="4458590" y="2086624"/>
            <a:ext cx="0" cy="4297680"/>
          </a:xfrm>
          <a:prstGeom prst="line">
            <a:avLst/>
          </a:prstGeom>
          <a:ln w="3175" cmpd="sng">
            <a:solidFill>
              <a:srgbClr val="B8CE91"/>
            </a:solidFill>
          </a:ln>
        </p:spPr>
        <p:style>
          <a:lnRef idx="1">
            <a:schemeClr val="dk1"/>
          </a:lnRef>
          <a:fillRef idx="0">
            <a:schemeClr val="dk1"/>
          </a:fillRef>
          <a:effectRef idx="0">
            <a:schemeClr val="dk1"/>
          </a:effectRef>
          <a:fontRef idx="minor">
            <a:schemeClr val="tx1"/>
          </a:fontRef>
        </p:style>
      </p:cxnSp>
      <p:sp>
        <p:nvSpPr>
          <p:cNvPr id="17" name="Text Placeholder 16"/>
          <p:cNvSpPr>
            <a:spLocks noGrp="1"/>
          </p:cNvSpPr>
          <p:nvPr>
            <p:ph type="body" sz="quarter" idx="11"/>
          </p:nvPr>
        </p:nvSpPr>
        <p:spPr>
          <a:xfrm>
            <a:off x="381000" y="2479612"/>
            <a:ext cx="3998913" cy="595312"/>
          </a:xfrm>
          <a:prstGeom prst="rect">
            <a:avLst/>
          </a:prstGeom>
        </p:spPr>
        <p:txBody>
          <a:bodyPr vert="horz"/>
          <a:lstStyle>
            <a:lvl1pPr marL="283464" indent="-283464">
              <a:buNone/>
              <a:defRPr lang="en-US" sz="1400" kern="1200" cap="small" dirty="0" smtClean="0">
                <a:solidFill>
                  <a:srgbClr val="2F4767"/>
                </a:solidFill>
                <a:latin typeface="+mn-lt"/>
                <a:ea typeface="+mn-ea"/>
                <a:cs typeface="+mn-cs"/>
              </a:defRPr>
            </a:lvl1pPr>
            <a:lvl2pPr marL="283464" indent="-283464">
              <a:buFont typeface="Arial"/>
              <a:buChar char="•"/>
              <a:defRPr lang="en-US" sz="1400" kern="1200" cap="small" dirty="0" smtClean="0">
                <a:solidFill>
                  <a:srgbClr val="2F4767"/>
                </a:solidFill>
                <a:latin typeface="+mn-lt"/>
                <a:ea typeface="+mn-ea"/>
                <a:cs typeface="+mn-cs"/>
              </a:defRPr>
            </a:lvl2pPr>
            <a:lvl3pPr marL="283464" indent="-283464">
              <a:defRPr lang="en-US" sz="1400" kern="1200" cap="small" dirty="0" smtClean="0">
                <a:solidFill>
                  <a:srgbClr val="2F4767"/>
                </a:solidFill>
                <a:latin typeface="+mn-lt"/>
                <a:ea typeface="+mn-ea"/>
                <a:cs typeface="+mn-cs"/>
              </a:defRPr>
            </a:lvl3pPr>
            <a:lvl4pPr marL="283464" indent="-283464">
              <a:defRPr lang="en-US" sz="1400" kern="1200" cap="small" dirty="0" smtClean="0">
                <a:solidFill>
                  <a:srgbClr val="2F4767"/>
                </a:solidFill>
                <a:latin typeface="+mn-lt"/>
                <a:ea typeface="+mn-ea"/>
                <a:cs typeface="+mn-cs"/>
              </a:defRPr>
            </a:lvl4pPr>
            <a:lvl5pPr marL="283464" indent="-283464">
              <a:defRPr lang="en-US" sz="1400" kern="1200" cap="small" dirty="0">
                <a:solidFill>
                  <a:srgbClr val="2F4767"/>
                </a:solidFill>
                <a:latin typeface="+mn-lt"/>
                <a:ea typeface="+mn-ea"/>
                <a:cs typeface="+mn-c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Text Placeholder 18"/>
          <p:cNvSpPr>
            <a:spLocks noGrp="1"/>
          </p:cNvSpPr>
          <p:nvPr>
            <p:ph type="body" sz="quarter" idx="12"/>
          </p:nvPr>
        </p:nvSpPr>
        <p:spPr>
          <a:xfrm>
            <a:off x="457200" y="2103138"/>
            <a:ext cx="3922713" cy="369332"/>
          </a:xfrm>
          <a:prstGeom prst="rect">
            <a:avLst/>
          </a:prstGeom>
          <a:solidFill>
            <a:srgbClr val="B8CE91"/>
          </a:solidFill>
          <a:ln>
            <a:noFill/>
          </a:ln>
          <a:effectLst/>
        </p:spPr>
        <p:txBody>
          <a:bodyPr wrap="square">
            <a:spAutoFit/>
          </a:bodyPr>
          <a:lstStyle>
            <a:lvl1pPr marL="0" indent="0">
              <a:buNone/>
              <a:defRPr lang="en-US" sz="1800" cap="small" smtClean="0">
                <a:solidFill>
                  <a:schemeClr val="bg1"/>
                </a:solidFill>
              </a:defRPr>
            </a:lvl1pPr>
            <a:lvl2pPr>
              <a:defRPr lang="en-US" sz="1800" smtClean="0"/>
            </a:lvl2pPr>
            <a:lvl3pPr>
              <a:defRPr lang="en-US" sz="1800" smtClean="0"/>
            </a:lvl3pPr>
            <a:lvl4pPr>
              <a:defRPr lang="en-US" sz="1800" smtClean="0"/>
            </a:lvl4pPr>
            <a:lvl5pPr>
              <a:defRPr lang="en-US" sz="1800"/>
            </a:lvl5pPr>
          </a:lstStyle>
          <a:p>
            <a:pPr marL="0" lvl="0"/>
            <a:r>
              <a:rPr lang="en-US" dirty="0" smtClean="0"/>
              <a:t>Click to edit Master text styles</a:t>
            </a:r>
          </a:p>
        </p:txBody>
      </p:sp>
      <p:sp>
        <p:nvSpPr>
          <p:cNvPr id="20" name="Text Placeholder 16"/>
          <p:cNvSpPr>
            <a:spLocks noGrp="1"/>
          </p:cNvSpPr>
          <p:nvPr>
            <p:ph type="body" sz="quarter" idx="13"/>
          </p:nvPr>
        </p:nvSpPr>
        <p:spPr>
          <a:xfrm>
            <a:off x="4692839" y="2479612"/>
            <a:ext cx="3998913" cy="595312"/>
          </a:xfrm>
          <a:prstGeom prst="rect">
            <a:avLst/>
          </a:prstGeom>
        </p:spPr>
        <p:txBody>
          <a:bodyPr vert="horz"/>
          <a:lstStyle>
            <a:lvl1pPr marL="283464" indent="-283464">
              <a:buNone/>
              <a:defRPr lang="en-US" sz="1400" kern="1200" cap="small" dirty="0" smtClean="0">
                <a:solidFill>
                  <a:srgbClr val="2F4767"/>
                </a:solidFill>
                <a:latin typeface="+mn-lt"/>
                <a:ea typeface="+mn-ea"/>
                <a:cs typeface="+mn-cs"/>
              </a:defRPr>
            </a:lvl1pPr>
            <a:lvl2pPr marL="283464" indent="-283464">
              <a:buFont typeface="Arial"/>
              <a:buChar char="•"/>
              <a:defRPr lang="en-US" sz="1400" kern="1200" cap="small" dirty="0" smtClean="0">
                <a:solidFill>
                  <a:srgbClr val="2F4767"/>
                </a:solidFill>
                <a:latin typeface="+mn-lt"/>
                <a:ea typeface="+mn-ea"/>
                <a:cs typeface="+mn-cs"/>
              </a:defRPr>
            </a:lvl2pPr>
            <a:lvl3pPr marL="283464" indent="-283464">
              <a:defRPr lang="en-US" sz="1400" kern="1200" cap="small" dirty="0" smtClean="0">
                <a:solidFill>
                  <a:srgbClr val="2F4767"/>
                </a:solidFill>
                <a:latin typeface="+mn-lt"/>
                <a:ea typeface="+mn-ea"/>
                <a:cs typeface="+mn-cs"/>
              </a:defRPr>
            </a:lvl3pPr>
            <a:lvl4pPr marL="283464" indent="-283464">
              <a:defRPr lang="en-US" sz="1400" kern="1200" cap="small" dirty="0" smtClean="0">
                <a:solidFill>
                  <a:srgbClr val="2F4767"/>
                </a:solidFill>
                <a:latin typeface="+mn-lt"/>
                <a:ea typeface="+mn-ea"/>
                <a:cs typeface="+mn-cs"/>
              </a:defRPr>
            </a:lvl4pPr>
            <a:lvl5pPr marL="283464" indent="-283464">
              <a:defRPr lang="en-US" sz="1400" kern="1200" cap="small" dirty="0">
                <a:solidFill>
                  <a:srgbClr val="2F4767"/>
                </a:solidFill>
                <a:latin typeface="+mn-lt"/>
                <a:ea typeface="+mn-ea"/>
                <a:cs typeface="+mn-c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Text Placeholder 18"/>
          <p:cNvSpPr>
            <a:spLocks noGrp="1"/>
          </p:cNvSpPr>
          <p:nvPr>
            <p:ph type="body" sz="quarter" idx="14"/>
          </p:nvPr>
        </p:nvSpPr>
        <p:spPr>
          <a:xfrm>
            <a:off x="4769039" y="2103138"/>
            <a:ext cx="3922713" cy="369332"/>
          </a:xfrm>
          <a:prstGeom prst="rect">
            <a:avLst/>
          </a:prstGeom>
          <a:solidFill>
            <a:srgbClr val="B8CE91"/>
          </a:solidFill>
          <a:ln>
            <a:noFill/>
          </a:ln>
          <a:effectLst/>
        </p:spPr>
        <p:txBody>
          <a:bodyPr wrap="square">
            <a:spAutoFit/>
          </a:bodyPr>
          <a:lstStyle>
            <a:lvl1pPr marL="0" indent="0">
              <a:buNone/>
              <a:defRPr lang="en-US" sz="1800" cap="small" smtClean="0">
                <a:solidFill>
                  <a:schemeClr val="bg1"/>
                </a:solidFill>
              </a:defRPr>
            </a:lvl1pPr>
            <a:lvl2pPr>
              <a:defRPr lang="en-US" sz="1800" smtClean="0"/>
            </a:lvl2pPr>
            <a:lvl3pPr>
              <a:defRPr lang="en-US" sz="1800" smtClean="0"/>
            </a:lvl3pPr>
            <a:lvl4pPr>
              <a:defRPr lang="en-US" sz="1800" smtClean="0"/>
            </a:lvl4pPr>
            <a:lvl5pPr>
              <a:defRPr lang="en-US" sz="1800"/>
            </a:lvl5pPr>
          </a:lstStyle>
          <a:p>
            <a:pPr marL="0" lvl="0"/>
            <a:r>
              <a:rPr lang="en-US" dirty="0" smtClean="0"/>
              <a:t>Click to edit Master text styles</a:t>
            </a:r>
          </a:p>
        </p:txBody>
      </p:sp>
      <p:sp>
        <p:nvSpPr>
          <p:cNvPr id="22" name="Text Placeholder 16"/>
          <p:cNvSpPr>
            <a:spLocks noGrp="1"/>
          </p:cNvSpPr>
          <p:nvPr>
            <p:ph type="body" sz="quarter" idx="15"/>
          </p:nvPr>
        </p:nvSpPr>
        <p:spPr>
          <a:xfrm>
            <a:off x="381000" y="4314365"/>
            <a:ext cx="3998913" cy="595312"/>
          </a:xfrm>
          <a:prstGeom prst="rect">
            <a:avLst/>
          </a:prstGeom>
        </p:spPr>
        <p:txBody>
          <a:bodyPr vert="horz"/>
          <a:lstStyle>
            <a:lvl1pPr marL="283464" indent="-283464">
              <a:buNone/>
              <a:defRPr lang="en-US" sz="1400" kern="1200" cap="small" dirty="0" smtClean="0">
                <a:solidFill>
                  <a:srgbClr val="2F4767"/>
                </a:solidFill>
                <a:latin typeface="+mn-lt"/>
                <a:ea typeface="+mn-ea"/>
                <a:cs typeface="+mn-cs"/>
              </a:defRPr>
            </a:lvl1pPr>
            <a:lvl2pPr marL="283464" indent="-283464">
              <a:buFont typeface="Arial"/>
              <a:buChar char="•"/>
              <a:defRPr lang="en-US" sz="1400" kern="1200" cap="small" dirty="0" smtClean="0">
                <a:solidFill>
                  <a:srgbClr val="2F4767"/>
                </a:solidFill>
                <a:latin typeface="+mn-lt"/>
                <a:ea typeface="+mn-ea"/>
                <a:cs typeface="+mn-cs"/>
              </a:defRPr>
            </a:lvl2pPr>
            <a:lvl3pPr marL="283464" indent="-283464">
              <a:defRPr lang="en-US" sz="1400" kern="1200" cap="small" dirty="0" smtClean="0">
                <a:solidFill>
                  <a:srgbClr val="2F4767"/>
                </a:solidFill>
                <a:latin typeface="+mn-lt"/>
                <a:ea typeface="+mn-ea"/>
                <a:cs typeface="+mn-cs"/>
              </a:defRPr>
            </a:lvl3pPr>
            <a:lvl4pPr marL="283464" indent="-283464">
              <a:defRPr lang="en-US" sz="1400" kern="1200" cap="small" dirty="0" smtClean="0">
                <a:solidFill>
                  <a:srgbClr val="2F4767"/>
                </a:solidFill>
                <a:latin typeface="+mn-lt"/>
                <a:ea typeface="+mn-ea"/>
                <a:cs typeface="+mn-cs"/>
              </a:defRPr>
            </a:lvl4pPr>
            <a:lvl5pPr marL="283464" indent="-283464">
              <a:defRPr lang="en-US" sz="1400" kern="1200" cap="small" dirty="0">
                <a:solidFill>
                  <a:srgbClr val="2F4767"/>
                </a:solidFill>
                <a:latin typeface="+mn-lt"/>
                <a:ea typeface="+mn-ea"/>
                <a:cs typeface="+mn-c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Text Placeholder 18"/>
          <p:cNvSpPr>
            <a:spLocks noGrp="1"/>
          </p:cNvSpPr>
          <p:nvPr>
            <p:ph type="body" sz="quarter" idx="16"/>
          </p:nvPr>
        </p:nvSpPr>
        <p:spPr>
          <a:xfrm>
            <a:off x="457200" y="3937891"/>
            <a:ext cx="3922713" cy="369332"/>
          </a:xfrm>
          <a:prstGeom prst="rect">
            <a:avLst/>
          </a:prstGeom>
          <a:solidFill>
            <a:srgbClr val="B8CE91"/>
          </a:solidFill>
          <a:ln>
            <a:noFill/>
          </a:ln>
          <a:effectLst/>
        </p:spPr>
        <p:txBody>
          <a:bodyPr wrap="square">
            <a:spAutoFit/>
          </a:bodyPr>
          <a:lstStyle>
            <a:lvl1pPr marL="0" indent="0">
              <a:buNone/>
              <a:defRPr lang="en-US" sz="1800" cap="small" smtClean="0">
                <a:solidFill>
                  <a:schemeClr val="bg1"/>
                </a:solidFill>
              </a:defRPr>
            </a:lvl1pPr>
            <a:lvl2pPr>
              <a:defRPr lang="en-US" sz="1800" smtClean="0"/>
            </a:lvl2pPr>
            <a:lvl3pPr>
              <a:defRPr lang="en-US" sz="1800" smtClean="0"/>
            </a:lvl3pPr>
            <a:lvl4pPr>
              <a:defRPr lang="en-US" sz="1800" smtClean="0"/>
            </a:lvl4pPr>
            <a:lvl5pPr>
              <a:defRPr lang="en-US" sz="1800"/>
            </a:lvl5pPr>
          </a:lstStyle>
          <a:p>
            <a:pPr marL="0" lvl="0"/>
            <a:r>
              <a:rPr lang="en-US" dirty="0" smtClean="0"/>
              <a:t>Click to edit Master text styles</a:t>
            </a:r>
          </a:p>
        </p:txBody>
      </p:sp>
      <p:sp>
        <p:nvSpPr>
          <p:cNvPr id="24" name="Text Placeholder 16"/>
          <p:cNvSpPr>
            <a:spLocks noGrp="1"/>
          </p:cNvSpPr>
          <p:nvPr>
            <p:ph type="body" sz="quarter" idx="17"/>
          </p:nvPr>
        </p:nvSpPr>
        <p:spPr>
          <a:xfrm>
            <a:off x="4692839" y="4314365"/>
            <a:ext cx="3998913" cy="595312"/>
          </a:xfrm>
          <a:prstGeom prst="rect">
            <a:avLst/>
          </a:prstGeom>
        </p:spPr>
        <p:txBody>
          <a:bodyPr vert="horz"/>
          <a:lstStyle>
            <a:lvl1pPr marL="283464" indent="-283464">
              <a:buNone/>
              <a:defRPr lang="en-US" sz="1400" kern="1200" cap="small" dirty="0" smtClean="0">
                <a:solidFill>
                  <a:srgbClr val="2F4767"/>
                </a:solidFill>
                <a:latin typeface="+mn-lt"/>
                <a:ea typeface="+mn-ea"/>
                <a:cs typeface="+mn-cs"/>
              </a:defRPr>
            </a:lvl1pPr>
            <a:lvl2pPr marL="283464" indent="-283464">
              <a:buFont typeface="Arial"/>
              <a:buChar char="•"/>
              <a:defRPr lang="en-US" sz="1400" kern="1200" cap="small" dirty="0" smtClean="0">
                <a:solidFill>
                  <a:srgbClr val="2F4767"/>
                </a:solidFill>
                <a:latin typeface="+mn-lt"/>
                <a:ea typeface="+mn-ea"/>
                <a:cs typeface="+mn-cs"/>
              </a:defRPr>
            </a:lvl2pPr>
            <a:lvl3pPr marL="283464" indent="-283464">
              <a:defRPr lang="en-US" sz="1400" kern="1200" cap="small" dirty="0" smtClean="0">
                <a:solidFill>
                  <a:srgbClr val="2F4767"/>
                </a:solidFill>
                <a:latin typeface="+mn-lt"/>
                <a:ea typeface="+mn-ea"/>
                <a:cs typeface="+mn-cs"/>
              </a:defRPr>
            </a:lvl3pPr>
            <a:lvl4pPr marL="283464" indent="-283464">
              <a:defRPr lang="en-US" sz="1400" kern="1200" cap="small" dirty="0" smtClean="0">
                <a:solidFill>
                  <a:srgbClr val="2F4767"/>
                </a:solidFill>
                <a:latin typeface="+mn-lt"/>
                <a:ea typeface="+mn-ea"/>
                <a:cs typeface="+mn-cs"/>
              </a:defRPr>
            </a:lvl4pPr>
            <a:lvl5pPr marL="283464" indent="-283464">
              <a:defRPr lang="en-US" sz="1400" kern="1200" cap="small" dirty="0">
                <a:solidFill>
                  <a:srgbClr val="2F4767"/>
                </a:solidFill>
                <a:latin typeface="+mn-lt"/>
                <a:ea typeface="+mn-ea"/>
                <a:cs typeface="+mn-c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5" name="Text Placeholder 18"/>
          <p:cNvSpPr>
            <a:spLocks noGrp="1"/>
          </p:cNvSpPr>
          <p:nvPr>
            <p:ph type="body" sz="quarter" idx="18"/>
          </p:nvPr>
        </p:nvSpPr>
        <p:spPr>
          <a:xfrm>
            <a:off x="4769039" y="3937891"/>
            <a:ext cx="3922713" cy="369332"/>
          </a:xfrm>
          <a:prstGeom prst="rect">
            <a:avLst/>
          </a:prstGeom>
          <a:solidFill>
            <a:srgbClr val="B8CE91"/>
          </a:solidFill>
          <a:ln>
            <a:noFill/>
          </a:ln>
          <a:effectLst/>
        </p:spPr>
        <p:txBody>
          <a:bodyPr wrap="square">
            <a:spAutoFit/>
          </a:bodyPr>
          <a:lstStyle>
            <a:lvl1pPr marL="0" indent="0">
              <a:buNone/>
              <a:defRPr lang="en-US" sz="1800" cap="small" smtClean="0">
                <a:solidFill>
                  <a:schemeClr val="bg1"/>
                </a:solidFill>
              </a:defRPr>
            </a:lvl1pPr>
            <a:lvl2pPr>
              <a:defRPr lang="en-US" sz="1800" smtClean="0"/>
            </a:lvl2pPr>
            <a:lvl3pPr>
              <a:defRPr lang="en-US" sz="1800" smtClean="0"/>
            </a:lvl3pPr>
            <a:lvl4pPr>
              <a:defRPr lang="en-US" sz="1800" smtClean="0"/>
            </a:lvl4pPr>
            <a:lvl5pPr>
              <a:defRPr lang="en-US" sz="1800"/>
            </a:lvl5pPr>
          </a:lstStyle>
          <a:p>
            <a:pPr marL="0" lvl="0"/>
            <a:r>
              <a:rPr lang="en-US" dirty="0" smtClean="0"/>
              <a:t>Click to edit Master text styles</a:t>
            </a:r>
          </a:p>
        </p:txBody>
      </p:sp>
      <p:cxnSp>
        <p:nvCxnSpPr>
          <p:cNvPr id="26" name="Straight Connector 25"/>
          <p:cNvCxnSpPr/>
          <p:nvPr userDrawn="1"/>
        </p:nvCxnSpPr>
        <p:spPr>
          <a:xfrm>
            <a:off x="381000" y="2092739"/>
            <a:ext cx="0" cy="4291565"/>
          </a:xfrm>
          <a:prstGeom prst="line">
            <a:avLst/>
          </a:prstGeom>
          <a:ln w="3175" cmpd="sng">
            <a:solidFill>
              <a:srgbClr val="B8CE91"/>
            </a:solidFill>
          </a:ln>
        </p:spPr>
        <p:style>
          <a:lnRef idx="1">
            <a:schemeClr val="dk1"/>
          </a:lnRef>
          <a:fillRef idx="0">
            <a:schemeClr val="dk1"/>
          </a:fillRef>
          <a:effectRef idx="0">
            <a:schemeClr val="dk1"/>
          </a:effectRef>
          <a:fontRef idx="minor">
            <a:schemeClr val="tx1"/>
          </a:fontRef>
        </p:style>
      </p:cxnSp>
      <p:cxnSp>
        <p:nvCxnSpPr>
          <p:cNvPr id="29" name="Straight Connector 28"/>
          <p:cNvCxnSpPr/>
          <p:nvPr userDrawn="1"/>
        </p:nvCxnSpPr>
        <p:spPr>
          <a:xfrm>
            <a:off x="8767952" y="2086624"/>
            <a:ext cx="0" cy="4297680"/>
          </a:xfrm>
          <a:prstGeom prst="line">
            <a:avLst/>
          </a:prstGeom>
          <a:ln w="3175" cmpd="sng">
            <a:solidFill>
              <a:srgbClr val="B8CE91"/>
            </a:solidFill>
          </a:ln>
        </p:spPr>
        <p:style>
          <a:lnRef idx="1">
            <a:schemeClr val="dk1"/>
          </a:lnRef>
          <a:fillRef idx="0">
            <a:schemeClr val="dk1"/>
          </a:fillRef>
          <a:effectRef idx="0">
            <a:schemeClr val="dk1"/>
          </a:effectRef>
          <a:fontRef idx="minor">
            <a:schemeClr val="tx1"/>
          </a:fontRef>
        </p:style>
      </p:cxnSp>
      <p:cxnSp>
        <p:nvCxnSpPr>
          <p:cNvPr id="36" name="Straight Connector 35"/>
          <p:cNvCxnSpPr/>
          <p:nvPr userDrawn="1"/>
        </p:nvCxnSpPr>
        <p:spPr>
          <a:xfrm>
            <a:off x="4689655" y="2086624"/>
            <a:ext cx="0" cy="4297680"/>
          </a:xfrm>
          <a:prstGeom prst="line">
            <a:avLst/>
          </a:prstGeom>
          <a:ln w="3175" cmpd="sng">
            <a:solidFill>
              <a:srgbClr val="B8CE9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7254867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2905A080-A575-8546-BAF0-F6168961F89B}" type="slidenum">
              <a:rPr lang="en-US" smtClean="0"/>
              <a:pPr/>
              <a:t>‹#›</a:t>
            </a:fld>
            <a:endParaRPr lang="en-US" dirty="0"/>
          </a:p>
        </p:txBody>
      </p:sp>
      <p:cxnSp>
        <p:nvCxnSpPr>
          <p:cNvPr id="14" name="Straight Connector 13"/>
          <p:cNvCxnSpPr/>
          <p:nvPr userDrawn="1"/>
        </p:nvCxnSpPr>
        <p:spPr>
          <a:xfrm>
            <a:off x="4458590" y="2086624"/>
            <a:ext cx="0" cy="4297680"/>
          </a:xfrm>
          <a:prstGeom prst="line">
            <a:avLst/>
          </a:prstGeom>
          <a:ln w="3175" cmpd="sng">
            <a:solidFill>
              <a:srgbClr val="2F4767"/>
            </a:solidFill>
          </a:ln>
        </p:spPr>
        <p:style>
          <a:lnRef idx="1">
            <a:schemeClr val="dk1"/>
          </a:lnRef>
          <a:fillRef idx="0">
            <a:schemeClr val="dk1"/>
          </a:fillRef>
          <a:effectRef idx="0">
            <a:schemeClr val="dk1"/>
          </a:effectRef>
          <a:fontRef idx="minor">
            <a:schemeClr val="tx1"/>
          </a:fontRef>
        </p:style>
      </p:cxnSp>
      <p:sp>
        <p:nvSpPr>
          <p:cNvPr id="17" name="Text Placeholder 16"/>
          <p:cNvSpPr>
            <a:spLocks noGrp="1"/>
          </p:cNvSpPr>
          <p:nvPr>
            <p:ph type="body" sz="quarter" idx="11"/>
          </p:nvPr>
        </p:nvSpPr>
        <p:spPr>
          <a:xfrm>
            <a:off x="381000" y="2479612"/>
            <a:ext cx="3998913" cy="595312"/>
          </a:xfrm>
          <a:prstGeom prst="rect">
            <a:avLst/>
          </a:prstGeom>
        </p:spPr>
        <p:txBody>
          <a:bodyPr vert="horz"/>
          <a:lstStyle>
            <a:lvl1pPr marL="283464" indent="-283464">
              <a:buNone/>
              <a:defRPr lang="en-US" sz="1400" kern="1200" cap="small" dirty="0" smtClean="0">
                <a:solidFill>
                  <a:srgbClr val="2F4767"/>
                </a:solidFill>
                <a:latin typeface="+mn-lt"/>
                <a:ea typeface="+mn-ea"/>
                <a:cs typeface="+mn-cs"/>
              </a:defRPr>
            </a:lvl1pPr>
            <a:lvl2pPr marL="283464" indent="-283464">
              <a:buFont typeface="Arial"/>
              <a:buChar char="•"/>
              <a:defRPr lang="en-US" sz="1400" kern="1200" cap="small" dirty="0" smtClean="0">
                <a:solidFill>
                  <a:srgbClr val="2F4767"/>
                </a:solidFill>
                <a:latin typeface="+mn-lt"/>
                <a:ea typeface="+mn-ea"/>
                <a:cs typeface="+mn-cs"/>
              </a:defRPr>
            </a:lvl2pPr>
            <a:lvl3pPr marL="283464" indent="-283464">
              <a:defRPr lang="en-US" sz="1400" kern="1200" cap="small" dirty="0" smtClean="0">
                <a:solidFill>
                  <a:srgbClr val="2F4767"/>
                </a:solidFill>
                <a:latin typeface="+mn-lt"/>
                <a:ea typeface="+mn-ea"/>
                <a:cs typeface="+mn-cs"/>
              </a:defRPr>
            </a:lvl3pPr>
            <a:lvl4pPr marL="283464" indent="-283464">
              <a:defRPr lang="en-US" sz="1400" kern="1200" cap="small" dirty="0" smtClean="0">
                <a:solidFill>
                  <a:srgbClr val="2F4767"/>
                </a:solidFill>
                <a:latin typeface="+mn-lt"/>
                <a:ea typeface="+mn-ea"/>
                <a:cs typeface="+mn-cs"/>
              </a:defRPr>
            </a:lvl4pPr>
            <a:lvl5pPr marL="283464" indent="-283464">
              <a:defRPr lang="en-US" sz="1400" kern="1200" cap="small" dirty="0">
                <a:solidFill>
                  <a:srgbClr val="2F4767"/>
                </a:solidFill>
                <a:latin typeface="+mn-lt"/>
                <a:ea typeface="+mn-ea"/>
                <a:cs typeface="+mn-c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Text Placeholder 18"/>
          <p:cNvSpPr>
            <a:spLocks noGrp="1"/>
          </p:cNvSpPr>
          <p:nvPr>
            <p:ph type="body" sz="quarter" idx="12"/>
          </p:nvPr>
        </p:nvSpPr>
        <p:spPr>
          <a:xfrm>
            <a:off x="457200" y="2103138"/>
            <a:ext cx="3922713" cy="369332"/>
          </a:xfrm>
          <a:prstGeom prst="rect">
            <a:avLst/>
          </a:prstGeom>
          <a:solidFill>
            <a:srgbClr val="2F4767"/>
          </a:solidFill>
          <a:ln>
            <a:noFill/>
          </a:ln>
          <a:effectLst/>
        </p:spPr>
        <p:txBody>
          <a:bodyPr wrap="square">
            <a:spAutoFit/>
          </a:bodyPr>
          <a:lstStyle>
            <a:lvl1pPr marL="0" indent="0">
              <a:buNone/>
              <a:defRPr lang="en-US" sz="1800" cap="small" smtClean="0">
                <a:solidFill>
                  <a:schemeClr val="bg1"/>
                </a:solidFill>
              </a:defRPr>
            </a:lvl1pPr>
            <a:lvl2pPr>
              <a:defRPr lang="en-US" sz="1800" smtClean="0"/>
            </a:lvl2pPr>
            <a:lvl3pPr>
              <a:defRPr lang="en-US" sz="1800" smtClean="0"/>
            </a:lvl3pPr>
            <a:lvl4pPr>
              <a:defRPr lang="en-US" sz="1800" smtClean="0"/>
            </a:lvl4pPr>
            <a:lvl5pPr>
              <a:defRPr lang="en-US" sz="1800"/>
            </a:lvl5pPr>
          </a:lstStyle>
          <a:p>
            <a:pPr marL="0" lvl="0"/>
            <a:r>
              <a:rPr lang="en-US" dirty="0" smtClean="0"/>
              <a:t>Click to edit Master text styles</a:t>
            </a:r>
          </a:p>
        </p:txBody>
      </p:sp>
      <p:sp>
        <p:nvSpPr>
          <p:cNvPr id="20" name="Text Placeholder 16"/>
          <p:cNvSpPr>
            <a:spLocks noGrp="1"/>
          </p:cNvSpPr>
          <p:nvPr>
            <p:ph type="body" sz="quarter" idx="13"/>
          </p:nvPr>
        </p:nvSpPr>
        <p:spPr>
          <a:xfrm>
            <a:off x="4692839" y="2479612"/>
            <a:ext cx="3998913" cy="595312"/>
          </a:xfrm>
          <a:prstGeom prst="rect">
            <a:avLst/>
          </a:prstGeom>
        </p:spPr>
        <p:txBody>
          <a:bodyPr vert="horz"/>
          <a:lstStyle>
            <a:lvl1pPr marL="283464" indent="-283464">
              <a:buNone/>
              <a:defRPr lang="en-US" sz="1400" kern="1200" cap="small" dirty="0" smtClean="0">
                <a:solidFill>
                  <a:srgbClr val="2F4767"/>
                </a:solidFill>
                <a:latin typeface="+mn-lt"/>
                <a:ea typeface="+mn-ea"/>
                <a:cs typeface="+mn-cs"/>
              </a:defRPr>
            </a:lvl1pPr>
            <a:lvl2pPr marL="283464" indent="-283464">
              <a:buFont typeface="Arial"/>
              <a:buChar char="•"/>
              <a:defRPr lang="en-US" sz="1400" kern="1200" cap="small" dirty="0" smtClean="0">
                <a:solidFill>
                  <a:srgbClr val="2F4767"/>
                </a:solidFill>
                <a:latin typeface="+mn-lt"/>
                <a:ea typeface="+mn-ea"/>
                <a:cs typeface="+mn-cs"/>
              </a:defRPr>
            </a:lvl2pPr>
            <a:lvl3pPr marL="283464" indent="-283464">
              <a:defRPr lang="en-US" sz="1400" kern="1200" cap="small" dirty="0" smtClean="0">
                <a:solidFill>
                  <a:srgbClr val="2F4767"/>
                </a:solidFill>
                <a:latin typeface="+mn-lt"/>
                <a:ea typeface="+mn-ea"/>
                <a:cs typeface="+mn-cs"/>
              </a:defRPr>
            </a:lvl3pPr>
            <a:lvl4pPr marL="283464" indent="-283464">
              <a:defRPr lang="en-US" sz="1400" kern="1200" cap="small" dirty="0" smtClean="0">
                <a:solidFill>
                  <a:srgbClr val="2F4767"/>
                </a:solidFill>
                <a:latin typeface="+mn-lt"/>
                <a:ea typeface="+mn-ea"/>
                <a:cs typeface="+mn-cs"/>
              </a:defRPr>
            </a:lvl4pPr>
            <a:lvl5pPr marL="283464" indent="-283464">
              <a:defRPr lang="en-US" sz="1400" kern="1200" cap="small" dirty="0">
                <a:solidFill>
                  <a:srgbClr val="2F4767"/>
                </a:solidFill>
                <a:latin typeface="+mn-lt"/>
                <a:ea typeface="+mn-ea"/>
                <a:cs typeface="+mn-c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Text Placeholder 18"/>
          <p:cNvSpPr>
            <a:spLocks noGrp="1"/>
          </p:cNvSpPr>
          <p:nvPr>
            <p:ph type="body" sz="quarter" idx="14"/>
          </p:nvPr>
        </p:nvSpPr>
        <p:spPr>
          <a:xfrm>
            <a:off x="4769039" y="2103138"/>
            <a:ext cx="3922713" cy="369332"/>
          </a:xfrm>
          <a:prstGeom prst="rect">
            <a:avLst/>
          </a:prstGeom>
          <a:solidFill>
            <a:srgbClr val="2F4767"/>
          </a:solidFill>
          <a:ln>
            <a:noFill/>
          </a:ln>
          <a:effectLst/>
        </p:spPr>
        <p:txBody>
          <a:bodyPr wrap="square">
            <a:spAutoFit/>
          </a:bodyPr>
          <a:lstStyle>
            <a:lvl1pPr marL="0" indent="0">
              <a:buNone/>
              <a:defRPr lang="en-US" sz="1800" cap="small" smtClean="0">
                <a:solidFill>
                  <a:schemeClr val="bg1"/>
                </a:solidFill>
              </a:defRPr>
            </a:lvl1pPr>
            <a:lvl2pPr>
              <a:defRPr lang="en-US" sz="1800" smtClean="0"/>
            </a:lvl2pPr>
            <a:lvl3pPr>
              <a:defRPr lang="en-US" sz="1800" smtClean="0"/>
            </a:lvl3pPr>
            <a:lvl4pPr>
              <a:defRPr lang="en-US" sz="1800" smtClean="0"/>
            </a:lvl4pPr>
            <a:lvl5pPr>
              <a:defRPr lang="en-US" sz="1800"/>
            </a:lvl5pPr>
          </a:lstStyle>
          <a:p>
            <a:pPr marL="0" lvl="0"/>
            <a:r>
              <a:rPr lang="en-US" dirty="0" smtClean="0"/>
              <a:t>Click to edit Master text styles</a:t>
            </a:r>
          </a:p>
        </p:txBody>
      </p:sp>
      <p:sp>
        <p:nvSpPr>
          <p:cNvPr id="22" name="Text Placeholder 16"/>
          <p:cNvSpPr>
            <a:spLocks noGrp="1"/>
          </p:cNvSpPr>
          <p:nvPr>
            <p:ph type="body" sz="quarter" idx="15"/>
          </p:nvPr>
        </p:nvSpPr>
        <p:spPr>
          <a:xfrm>
            <a:off x="381000" y="4314365"/>
            <a:ext cx="3998913" cy="595312"/>
          </a:xfrm>
          <a:prstGeom prst="rect">
            <a:avLst/>
          </a:prstGeom>
        </p:spPr>
        <p:txBody>
          <a:bodyPr vert="horz"/>
          <a:lstStyle>
            <a:lvl1pPr marL="283464" indent="-283464">
              <a:buNone/>
              <a:defRPr lang="en-US" sz="1400" kern="1200" cap="small" dirty="0" smtClean="0">
                <a:solidFill>
                  <a:srgbClr val="2F4767"/>
                </a:solidFill>
                <a:latin typeface="+mn-lt"/>
                <a:ea typeface="+mn-ea"/>
                <a:cs typeface="+mn-cs"/>
              </a:defRPr>
            </a:lvl1pPr>
            <a:lvl2pPr marL="283464" indent="-283464">
              <a:buFont typeface="Arial"/>
              <a:buChar char="•"/>
              <a:defRPr lang="en-US" sz="1400" kern="1200" cap="small" dirty="0" smtClean="0">
                <a:solidFill>
                  <a:srgbClr val="2F4767"/>
                </a:solidFill>
                <a:latin typeface="+mn-lt"/>
                <a:ea typeface="+mn-ea"/>
                <a:cs typeface="+mn-cs"/>
              </a:defRPr>
            </a:lvl2pPr>
            <a:lvl3pPr marL="283464" indent="-283464">
              <a:defRPr lang="en-US" sz="1400" kern="1200" cap="small" dirty="0" smtClean="0">
                <a:solidFill>
                  <a:srgbClr val="2F4767"/>
                </a:solidFill>
                <a:latin typeface="+mn-lt"/>
                <a:ea typeface="+mn-ea"/>
                <a:cs typeface="+mn-cs"/>
              </a:defRPr>
            </a:lvl3pPr>
            <a:lvl4pPr marL="283464" indent="-283464">
              <a:defRPr lang="en-US" sz="1400" kern="1200" cap="small" dirty="0" smtClean="0">
                <a:solidFill>
                  <a:srgbClr val="2F4767"/>
                </a:solidFill>
                <a:latin typeface="+mn-lt"/>
                <a:ea typeface="+mn-ea"/>
                <a:cs typeface="+mn-cs"/>
              </a:defRPr>
            </a:lvl4pPr>
            <a:lvl5pPr marL="283464" indent="-283464">
              <a:defRPr lang="en-US" sz="1400" kern="1200" cap="small" dirty="0">
                <a:solidFill>
                  <a:srgbClr val="2F4767"/>
                </a:solidFill>
                <a:latin typeface="+mn-lt"/>
                <a:ea typeface="+mn-ea"/>
                <a:cs typeface="+mn-c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Text Placeholder 18"/>
          <p:cNvSpPr>
            <a:spLocks noGrp="1"/>
          </p:cNvSpPr>
          <p:nvPr>
            <p:ph type="body" sz="quarter" idx="16"/>
          </p:nvPr>
        </p:nvSpPr>
        <p:spPr>
          <a:xfrm>
            <a:off x="457200" y="3937891"/>
            <a:ext cx="3922713" cy="369332"/>
          </a:xfrm>
          <a:prstGeom prst="rect">
            <a:avLst/>
          </a:prstGeom>
          <a:solidFill>
            <a:srgbClr val="2F4767"/>
          </a:solidFill>
          <a:ln>
            <a:noFill/>
          </a:ln>
          <a:effectLst/>
        </p:spPr>
        <p:txBody>
          <a:bodyPr wrap="square">
            <a:spAutoFit/>
          </a:bodyPr>
          <a:lstStyle>
            <a:lvl1pPr marL="0" indent="0">
              <a:buNone/>
              <a:defRPr lang="en-US" sz="1800" cap="small" smtClean="0">
                <a:solidFill>
                  <a:schemeClr val="bg1"/>
                </a:solidFill>
              </a:defRPr>
            </a:lvl1pPr>
            <a:lvl2pPr>
              <a:defRPr lang="en-US" sz="1800" smtClean="0"/>
            </a:lvl2pPr>
            <a:lvl3pPr>
              <a:defRPr lang="en-US" sz="1800" smtClean="0"/>
            </a:lvl3pPr>
            <a:lvl4pPr>
              <a:defRPr lang="en-US" sz="1800" smtClean="0"/>
            </a:lvl4pPr>
            <a:lvl5pPr>
              <a:defRPr lang="en-US" sz="1800"/>
            </a:lvl5pPr>
          </a:lstStyle>
          <a:p>
            <a:pPr marL="0" lvl="0"/>
            <a:r>
              <a:rPr lang="en-US" dirty="0" smtClean="0"/>
              <a:t>Click to edit Master text styles</a:t>
            </a:r>
          </a:p>
        </p:txBody>
      </p:sp>
      <p:sp>
        <p:nvSpPr>
          <p:cNvPr id="24" name="Text Placeholder 16"/>
          <p:cNvSpPr>
            <a:spLocks noGrp="1"/>
          </p:cNvSpPr>
          <p:nvPr>
            <p:ph type="body" sz="quarter" idx="17"/>
          </p:nvPr>
        </p:nvSpPr>
        <p:spPr>
          <a:xfrm>
            <a:off x="4692839" y="4314365"/>
            <a:ext cx="3998913" cy="595312"/>
          </a:xfrm>
          <a:prstGeom prst="rect">
            <a:avLst/>
          </a:prstGeom>
        </p:spPr>
        <p:txBody>
          <a:bodyPr vert="horz"/>
          <a:lstStyle>
            <a:lvl1pPr marL="283464" indent="-283464">
              <a:buNone/>
              <a:defRPr lang="en-US" sz="1400" kern="1200" cap="small" dirty="0" smtClean="0">
                <a:solidFill>
                  <a:srgbClr val="2F4767"/>
                </a:solidFill>
                <a:latin typeface="+mn-lt"/>
                <a:ea typeface="+mn-ea"/>
                <a:cs typeface="+mn-cs"/>
              </a:defRPr>
            </a:lvl1pPr>
            <a:lvl2pPr marL="283464" indent="-283464">
              <a:buFont typeface="Arial"/>
              <a:buChar char="•"/>
              <a:defRPr lang="en-US" sz="1400" kern="1200" cap="small" dirty="0" smtClean="0">
                <a:solidFill>
                  <a:srgbClr val="2F4767"/>
                </a:solidFill>
                <a:latin typeface="+mn-lt"/>
                <a:ea typeface="+mn-ea"/>
                <a:cs typeface="+mn-cs"/>
              </a:defRPr>
            </a:lvl2pPr>
            <a:lvl3pPr marL="283464" indent="-283464">
              <a:defRPr lang="en-US" sz="1400" kern="1200" cap="small" dirty="0" smtClean="0">
                <a:solidFill>
                  <a:srgbClr val="2F4767"/>
                </a:solidFill>
                <a:latin typeface="+mn-lt"/>
                <a:ea typeface="+mn-ea"/>
                <a:cs typeface="+mn-cs"/>
              </a:defRPr>
            </a:lvl3pPr>
            <a:lvl4pPr marL="283464" indent="-283464">
              <a:defRPr lang="en-US" sz="1400" kern="1200" cap="small" dirty="0" smtClean="0">
                <a:solidFill>
                  <a:srgbClr val="2F4767"/>
                </a:solidFill>
                <a:latin typeface="+mn-lt"/>
                <a:ea typeface="+mn-ea"/>
                <a:cs typeface="+mn-cs"/>
              </a:defRPr>
            </a:lvl4pPr>
            <a:lvl5pPr marL="283464" indent="-283464">
              <a:defRPr lang="en-US" sz="1400" kern="1200" cap="small" dirty="0">
                <a:solidFill>
                  <a:srgbClr val="2F4767"/>
                </a:solidFill>
                <a:latin typeface="+mn-lt"/>
                <a:ea typeface="+mn-ea"/>
                <a:cs typeface="+mn-c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5" name="Text Placeholder 18"/>
          <p:cNvSpPr>
            <a:spLocks noGrp="1"/>
          </p:cNvSpPr>
          <p:nvPr>
            <p:ph type="body" sz="quarter" idx="18"/>
          </p:nvPr>
        </p:nvSpPr>
        <p:spPr>
          <a:xfrm>
            <a:off x="4769039" y="3937891"/>
            <a:ext cx="3922713" cy="369332"/>
          </a:xfrm>
          <a:prstGeom prst="rect">
            <a:avLst/>
          </a:prstGeom>
          <a:solidFill>
            <a:srgbClr val="2F4767"/>
          </a:solidFill>
          <a:ln>
            <a:noFill/>
          </a:ln>
          <a:effectLst/>
        </p:spPr>
        <p:txBody>
          <a:bodyPr wrap="square">
            <a:spAutoFit/>
          </a:bodyPr>
          <a:lstStyle>
            <a:lvl1pPr marL="0" indent="0">
              <a:buNone/>
              <a:defRPr lang="en-US" sz="1800" cap="small" smtClean="0">
                <a:solidFill>
                  <a:schemeClr val="bg1"/>
                </a:solidFill>
              </a:defRPr>
            </a:lvl1pPr>
            <a:lvl2pPr>
              <a:defRPr lang="en-US" sz="1800" smtClean="0"/>
            </a:lvl2pPr>
            <a:lvl3pPr>
              <a:defRPr lang="en-US" sz="1800" smtClean="0"/>
            </a:lvl3pPr>
            <a:lvl4pPr>
              <a:defRPr lang="en-US" sz="1800" smtClean="0"/>
            </a:lvl4pPr>
            <a:lvl5pPr>
              <a:defRPr lang="en-US" sz="1800"/>
            </a:lvl5pPr>
          </a:lstStyle>
          <a:p>
            <a:pPr marL="0" lvl="0"/>
            <a:r>
              <a:rPr lang="en-US" dirty="0" smtClean="0"/>
              <a:t>Click to edit Master text styles</a:t>
            </a:r>
          </a:p>
        </p:txBody>
      </p:sp>
      <p:cxnSp>
        <p:nvCxnSpPr>
          <p:cNvPr id="26" name="Straight Connector 25"/>
          <p:cNvCxnSpPr/>
          <p:nvPr userDrawn="1"/>
        </p:nvCxnSpPr>
        <p:spPr>
          <a:xfrm>
            <a:off x="381000" y="2092739"/>
            <a:ext cx="0" cy="4291565"/>
          </a:xfrm>
          <a:prstGeom prst="line">
            <a:avLst/>
          </a:prstGeom>
          <a:ln w="3175" cmpd="sng">
            <a:solidFill>
              <a:srgbClr val="2F4767"/>
            </a:solidFill>
          </a:ln>
        </p:spPr>
        <p:style>
          <a:lnRef idx="1">
            <a:schemeClr val="dk1"/>
          </a:lnRef>
          <a:fillRef idx="0">
            <a:schemeClr val="dk1"/>
          </a:fillRef>
          <a:effectRef idx="0">
            <a:schemeClr val="dk1"/>
          </a:effectRef>
          <a:fontRef idx="minor">
            <a:schemeClr val="tx1"/>
          </a:fontRef>
        </p:style>
      </p:cxnSp>
      <p:cxnSp>
        <p:nvCxnSpPr>
          <p:cNvPr id="29" name="Straight Connector 28"/>
          <p:cNvCxnSpPr/>
          <p:nvPr userDrawn="1"/>
        </p:nvCxnSpPr>
        <p:spPr>
          <a:xfrm>
            <a:off x="8767952" y="2086624"/>
            <a:ext cx="0" cy="4297680"/>
          </a:xfrm>
          <a:prstGeom prst="line">
            <a:avLst/>
          </a:prstGeom>
          <a:ln w="3175" cmpd="sng">
            <a:solidFill>
              <a:srgbClr val="2F4767"/>
            </a:solidFill>
          </a:ln>
        </p:spPr>
        <p:style>
          <a:lnRef idx="1">
            <a:schemeClr val="dk1"/>
          </a:lnRef>
          <a:fillRef idx="0">
            <a:schemeClr val="dk1"/>
          </a:fillRef>
          <a:effectRef idx="0">
            <a:schemeClr val="dk1"/>
          </a:effectRef>
          <a:fontRef idx="minor">
            <a:schemeClr val="tx1"/>
          </a:fontRef>
        </p:style>
      </p:cxnSp>
      <p:cxnSp>
        <p:nvCxnSpPr>
          <p:cNvPr id="36" name="Straight Connector 35"/>
          <p:cNvCxnSpPr/>
          <p:nvPr userDrawn="1"/>
        </p:nvCxnSpPr>
        <p:spPr>
          <a:xfrm>
            <a:off x="4689655" y="2086624"/>
            <a:ext cx="0" cy="4297680"/>
          </a:xfrm>
          <a:prstGeom prst="line">
            <a:avLst/>
          </a:prstGeom>
          <a:ln w="3175" cmpd="sng">
            <a:solidFill>
              <a:srgbClr val="2F4767"/>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224847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905A080-A575-8546-BAF0-F6168961F89B}" type="slidenum">
              <a:rPr lang="en-US" smtClean="0"/>
              <a:t>‹#›</a:t>
            </a:fld>
            <a:endParaRPr lang="en-US" dirty="0"/>
          </a:p>
        </p:txBody>
      </p:sp>
    </p:spTree>
    <p:extLst>
      <p:ext uri="{BB962C8B-B14F-4D97-AF65-F5344CB8AC3E}">
        <p14:creationId xmlns:p14="http://schemas.microsoft.com/office/powerpoint/2010/main" val="31445698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905A080-A575-8546-BAF0-F6168961F89B}" type="slidenum">
              <a:rPr lang="en-US" smtClean="0"/>
              <a:t>‹#›</a:t>
            </a:fld>
            <a:endParaRPr lang="en-US" dirty="0"/>
          </a:p>
        </p:txBody>
      </p:sp>
    </p:spTree>
    <p:extLst>
      <p:ext uri="{BB962C8B-B14F-4D97-AF65-F5344CB8AC3E}">
        <p14:creationId xmlns:p14="http://schemas.microsoft.com/office/powerpoint/2010/main" val="42535014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905A080-A575-8546-BAF0-F6168961F89B}" type="slidenum">
              <a:rPr lang="en-US" smtClean="0"/>
              <a:t>‹#›</a:t>
            </a:fld>
            <a:endParaRPr lang="en-US" dirty="0"/>
          </a:p>
        </p:txBody>
      </p:sp>
    </p:spTree>
    <p:extLst>
      <p:ext uri="{BB962C8B-B14F-4D97-AF65-F5344CB8AC3E}">
        <p14:creationId xmlns:p14="http://schemas.microsoft.com/office/powerpoint/2010/main" val="30442757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905A080-A575-8546-BAF0-F6168961F89B}" type="slidenum">
              <a:rPr lang="en-US" smtClean="0"/>
              <a:t>‹#›</a:t>
            </a:fld>
            <a:endParaRPr lang="en-US" dirty="0"/>
          </a:p>
        </p:txBody>
      </p:sp>
    </p:spTree>
    <p:extLst>
      <p:ext uri="{BB962C8B-B14F-4D97-AF65-F5344CB8AC3E}">
        <p14:creationId xmlns:p14="http://schemas.microsoft.com/office/powerpoint/2010/main" val="24659614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905A080-A575-8546-BAF0-F6168961F89B}" type="slidenum">
              <a:rPr lang="en-US" smtClean="0"/>
              <a:t>‹#›</a:t>
            </a:fld>
            <a:endParaRPr lang="en-US" dirty="0"/>
          </a:p>
        </p:txBody>
      </p:sp>
    </p:spTree>
    <p:extLst>
      <p:ext uri="{BB962C8B-B14F-4D97-AF65-F5344CB8AC3E}">
        <p14:creationId xmlns:p14="http://schemas.microsoft.com/office/powerpoint/2010/main" val="26472513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905A080-A575-8546-BAF0-F6168961F89B}" type="slidenum">
              <a:rPr lang="en-US" smtClean="0"/>
              <a:t>‹#›</a:t>
            </a:fld>
            <a:endParaRPr lang="en-US" dirty="0"/>
          </a:p>
        </p:txBody>
      </p:sp>
    </p:spTree>
    <p:extLst>
      <p:ext uri="{BB962C8B-B14F-4D97-AF65-F5344CB8AC3E}">
        <p14:creationId xmlns:p14="http://schemas.microsoft.com/office/powerpoint/2010/main" val="30719999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5"/>
          <p:cNvSpPr>
            <a:spLocks noGrp="1"/>
          </p:cNvSpPr>
          <p:nvPr>
            <p:ph type="sldNum" sz="quarter" idx="4"/>
          </p:nvPr>
        </p:nvSpPr>
        <p:spPr>
          <a:xfrm>
            <a:off x="6894096" y="6538332"/>
            <a:ext cx="2133600" cy="212725"/>
          </a:xfrm>
          <a:prstGeom prst="rect">
            <a:avLst/>
          </a:prstGeom>
        </p:spPr>
        <p:txBody>
          <a:bodyPr/>
          <a:lstStyle>
            <a:lvl1pPr algn="r">
              <a:defRPr sz="1200">
                <a:solidFill>
                  <a:srgbClr val="7F7F7F"/>
                </a:solidFill>
              </a:defRPr>
            </a:lvl1pPr>
          </a:lstStyle>
          <a:p>
            <a:fld id="{2905A080-A575-8546-BAF0-F6168961F89B}" type="slidenum">
              <a:rPr lang="en-US" smtClean="0"/>
              <a:pPr/>
              <a:t>‹#›</a:t>
            </a:fld>
            <a:endParaRPr lang="en-US" dirty="0"/>
          </a:p>
        </p:txBody>
      </p:sp>
    </p:spTree>
    <p:extLst>
      <p:ext uri="{BB962C8B-B14F-4D97-AF65-F5344CB8AC3E}">
        <p14:creationId xmlns:p14="http://schemas.microsoft.com/office/powerpoint/2010/main" val="40131706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905A080-A575-8546-BAF0-F6168961F89B}" type="slidenum">
              <a:rPr lang="en-US" smtClean="0"/>
              <a:t>‹#›</a:t>
            </a:fld>
            <a:endParaRPr lang="en-US" dirty="0"/>
          </a:p>
        </p:txBody>
      </p:sp>
    </p:spTree>
    <p:extLst>
      <p:ext uri="{BB962C8B-B14F-4D97-AF65-F5344CB8AC3E}">
        <p14:creationId xmlns:p14="http://schemas.microsoft.com/office/powerpoint/2010/main" val="36850993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905A080-A575-8546-BAF0-F6168961F89B}" type="slidenum">
              <a:rPr lang="en-US" smtClean="0"/>
              <a:t>‹#›</a:t>
            </a:fld>
            <a:endParaRPr lang="en-US" dirty="0"/>
          </a:p>
        </p:txBody>
      </p:sp>
    </p:spTree>
    <p:extLst>
      <p:ext uri="{BB962C8B-B14F-4D97-AF65-F5344CB8AC3E}">
        <p14:creationId xmlns:p14="http://schemas.microsoft.com/office/powerpoint/2010/main" val="37609129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905A080-A575-8546-BAF0-F6168961F89B}" type="slidenum">
              <a:rPr lang="en-US" smtClean="0"/>
              <a:t>‹#›</a:t>
            </a:fld>
            <a:endParaRPr lang="en-US" dirty="0"/>
          </a:p>
        </p:txBody>
      </p:sp>
    </p:spTree>
    <p:extLst>
      <p:ext uri="{BB962C8B-B14F-4D97-AF65-F5344CB8AC3E}">
        <p14:creationId xmlns:p14="http://schemas.microsoft.com/office/powerpoint/2010/main" val="37896107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905A080-A575-8546-BAF0-F6168961F89B}" type="slidenum">
              <a:rPr lang="en-US" smtClean="0"/>
              <a:t>‹#›</a:t>
            </a:fld>
            <a:endParaRPr lang="en-US" dirty="0"/>
          </a:p>
        </p:txBody>
      </p:sp>
    </p:spTree>
    <p:extLst>
      <p:ext uri="{BB962C8B-B14F-4D97-AF65-F5344CB8AC3E}">
        <p14:creationId xmlns:p14="http://schemas.microsoft.com/office/powerpoint/2010/main" val="5156729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905A080-A575-8546-BAF0-F6168961F89B}" type="slidenum">
              <a:rPr lang="en-US" smtClean="0"/>
              <a:t>‹#›</a:t>
            </a:fld>
            <a:endParaRPr lang="en-US" dirty="0"/>
          </a:p>
        </p:txBody>
      </p:sp>
    </p:spTree>
    <p:extLst>
      <p:ext uri="{BB962C8B-B14F-4D97-AF65-F5344CB8AC3E}">
        <p14:creationId xmlns:p14="http://schemas.microsoft.com/office/powerpoint/2010/main" val="19866378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 name="Slide Number Placeholder 5"/>
          <p:cNvSpPr>
            <a:spLocks noGrp="1"/>
          </p:cNvSpPr>
          <p:nvPr>
            <p:ph type="sldNum" sz="quarter" idx="4"/>
          </p:nvPr>
        </p:nvSpPr>
        <p:spPr>
          <a:xfrm>
            <a:off x="6894096" y="6538332"/>
            <a:ext cx="2133600" cy="212725"/>
          </a:xfrm>
          <a:prstGeom prst="rect">
            <a:avLst/>
          </a:prstGeom>
        </p:spPr>
        <p:txBody>
          <a:bodyPr/>
          <a:lstStyle>
            <a:lvl1pPr algn="r">
              <a:defRPr sz="1200">
                <a:solidFill>
                  <a:srgbClr val="7F7F7F"/>
                </a:solidFill>
              </a:defRPr>
            </a:lvl1pPr>
          </a:lstStyle>
          <a:p>
            <a:fld id="{2905A080-A575-8546-BAF0-F6168961F89B}" type="slidenum">
              <a:rPr lang="en-US" smtClean="0"/>
              <a:pPr/>
              <a:t>‹#›</a:t>
            </a:fld>
            <a:endParaRPr lang="en-US" dirty="0"/>
          </a:p>
        </p:txBody>
      </p:sp>
    </p:spTree>
    <p:extLst>
      <p:ext uri="{BB962C8B-B14F-4D97-AF65-F5344CB8AC3E}">
        <p14:creationId xmlns:p14="http://schemas.microsoft.com/office/powerpoint/2010/main" val="4123634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Slide Number Placeholder 5"/>
          <p:cNvSpPr>
            <a:spLocks noGrp="1"/>
          </p:cNvSpPr>
          <p:nvPr>
            <p:ph type="sldNum" sz="quarter" idx="4"/>
          </p:nvPr>
        </p:nvSpPr>
        <p:spPr>
          <a:xfrm>
            <a:off x="6894096" y="6538332"/>
            <a:ext cx="2133600" cy="212725"/>
          </a:xfrm>
          <a:prstGeom prst="rect">
            <a:avLst/>
          </a:prstGeom>
        </p:spPr>
        <p:txBody>
          <a:bodyPr/>
          <a:lstStyle>
            <a:lvl1pPr algn="r">
              <a:defRPr sz="1200">
                <a:solidFill>
                  <a:srgbClr val="7F7F7F"/>
                </a:solidFill>
              </a:defRPr>
            </a:lvl1pPr>
          </a:lstStyle>
          <a:p>
            <a:fld id="{2905A080-A575-8546-BAF0-F6168961F89B}" type="slidenum">
              <a:rPr lang="en-US" smtClean="0"/>
              <a:pPr/>
              <a:t>‹#›</a:t>
            </a:fld>
            <a:endParaRPr lang="en-US" dirty="0"/>
          </a:p>
        </p:txBody>
      </p:sp>
    </p:spTree>
    <p:extLst>
      <p:ext uri="{BB962C8B-B14F-4D97-AF65-F5344CB8AC3E}">
        <p14:creationId xmlns:p14="http://schemas.microsoft.com/office/powerpoint/2010/main" val="26122199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Slide Number Placeholder 5"/>
          <p:cNvSpPr>
            <a:spLocks noGrp="1"/>
          </p:cNvSpPr>
          <p:nvPr>
            <p:ph type="sldNum" sz="quarter" idx="10"/>
          </p:nvPr>
        </p:nvSpPr>
        <p:spPr>
          <a:xfrm>
            <a:off x="6894096" y="6538332"/>
            <a:ext cx="2133600" cy="212725"/>
          </a:xfrm>
          <a:prstGeom prst="rect">
            <a:avLst/>
          </a:prstGeom>
        </p:spPr>
        <p:txBody>
          <a:bodyPr/>
          <a:lstStyle>
            <a:lvl1pPr algn="r">
              <a:defRPr sz="1200">
                <a:solidFill>
                  <a:srgbClr val="7F7F7F"/>
                </a:solidFill>
              </a:defRPr>
            </a:lvl1pPr>
          </a:lstStyle>
          <a:p>
            <a:fld id="{2905A080-A575-8546-BAF0-F6168961F89B}" type="slidenum">
              <a:rPr lang="en-US" smtClean="0"/>
              <a:pPr/>
              <a:t>‹#›</a:t>
            </a:fld>
            <a:endParaRPr lang="en-US" dirty="0"/>
          </a:p>
        </p:txBody>
      </p:sp>
    </p:spTree>
    <p:extLst>
      <p:ext uri="{BB962C8B-B14F-4D97-AF65-F5344CB8AC3E}">
        <p14:creationId xmlns:p14="http://schemas.microsoft.com/office/powerpoint/2010/main" val="654039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8" name="Slide Number Placeholder 5"/>
          <p:cNvSpPr>
            <a:spLocks noGrp="1"/>
          </p:cNvSpPr>
          <p:nvPr>
            <p:ph type="sldNum" sz="quarter" idx="4"/>
          </p:nvPr>
        </p:nvSpPr>
        <p:spPr>
          <a:xfrm>
            <a:off x="6894096" y="6538332"/>
            <a:ext cx="2133600" cy="212725"/>
          </a:xfrm>
          <a:prstGeom prst="rect">
            <a:avLst/>
          </a:prstGeom>
        </p:spPr>
        <p:txBody>
          <a:bodyPr/>
          <a:lstStyle>
            <a:lvl1pPr algn="r">
              <a:defRPr sz="1200">
                <a:solidFill>
                  <a:srgbClr val="7F7F7F"/>
                </a:solidFill>
              </a:defRPr>
            </a:lvl1pPr>
          </a:lstStyle>
          <a:p>
            <a:fld id="{2905A080-A575-8546-BAF0-F6168961F89B}" type="slidenum">
              <a:rPr lang="en-US" smtClean="0"/>
              <a:pPr/>
              <a:t>‹#›</a:t>
            </a:fld>
            <a:endParaRPr lang="en-US" dirty="0"/>
          </a:p>
        </p:txBody>
      </p:sp>
    </p:spTree>
    <p:extLst>
      <p:ext uri="{BB962C8B-B14F-4D97-AF65-F5344CB8AC3E}">
        <p14:creationId xmlns:p14="http://schemas.microsoft.com/office/powerpoint/2010/main" val="25313959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6894096" y="6538332"/>
            <a:ext cx="2133600" cy="212725"/>
          </a:xfrm>
          <a:prstGeom prst="rect">
            <a:avLst/>
          </a:prstGeom>
        </p:spPr>
        <p:txBody>
          <a:bodyPr/>
          <a:lstStyle>
            <a:lvl1pPr algn="r">
              <a:defRPr sz="1200">
                <a:solidFill>
                  <a:srgbClr val="7F7F7F"/>
                </a:solidFill>
              </a:defRPr>
            </a:lvl1pPr>
          </a:lstStyle>
          <a:p>
            <a:fld id="{2905A080-A575-8546-BAF0-F6168961F89B}" type="slidenum">
              <a:rPr lang="en-US" smtClean="0"/>
              <a:pPr/>
              <a:t>‹#›</a:t>
            </a:fld>
            <a:endParaRPr lang="en-US" dirty="0"/>
          </a:p>
        </p:txBody>
      </p:sp>
    </p:spTree>
    <p:extLst>
      <p:ext uri="{BB962C8B-B14F-4D97-AF65-F5344CB8AC3E}">
        <p14:creationId xmlns:p14="http://schemas.microsoft.com/office/powerpoint/2010/main" val="1866735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Slide Number Placeholder 5"/>
          <p:cNvSpPr>
            <a:spLocks noGrp="1"/>
          </p:cNvSpPr>
          <p:nvPr>
            <p:ph type="sldNum" sz="quarter" idx="4"/>
          </p:nvPr>
        </p:nvSpPr>
        <p:spPr>
          <a:xfrm>
            <a:off x="6894096" y="6538332"/>
            <a:ext cx="2133600" cy="212725"/>
          </a:xfrm>
          <a:prstGeom prst="rect">
            <a:avLst/>
          </a:prstGeom>
        </p:spPr>
        <p:txBody>
          <a:bodyPr/>
          <a:lstStyle>
            <a:lvl1pPr algn="r">
              <a:defRPr sz="1200">
                <a:solidFill>
                  <a:srgbClr val="7F7F7F"/>
                </a:solidFill>
              </a:defRPr>
            </a:lvl1pPr>
          </a:lstStyle>
          <a:p>
            <a:fld id="{2905A080-A575-8546-BAF0-F6168961F89B}" type="slidenum">
              <a:rPr lang="en-US" smtClean="0"/>
              <a:pPr/>
              <a:t>‹#›</a:t>
            </a:fld>
            <a:endParaRPr lang="en-US" dirty="0"/>
          </a:p>
        </p:txBody>
      </p:sp>
    </p:spTree>
    <p:extLst>
      <p:ext uri="{BB962C8B-B14F-4D97-AF65-F5344CB8AC3E}">
        <p14:creationId xmlns:p14="http://schemas.microsoft.com/office/powerpoint/2010/main" val="26018018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Slide Number Placeholder 5"/>
          <p:cNvSpPr>
            <a:spLocks noGrp="1"/>
          </p:cNvSpPr>
          <p:nvPr>
            <p:ph type="sldNum" sz="quarter" idx="4"/>
          </p:nvPr>
        </p:nvSpPr>
        <p:spPr>
          <a:xfrm>
            <a:off x="6894096" y="6538332"/>
            <a:ext cx="2133600" cy="212725"/>
          </a:xfrm>
          <a:prstGeom prst="rect">
            <a:avLst/>
          </a:prstGeom>
        </p:spPr>
        <p:txBody>
          <a:bodyPr/>
          <a:lstStyle>
            <a:lvl1pPr algn="r">
              <a:defRPr sz="1200">
                <a:solidFill>
                  <a:srgbClr val="7F7F7F"/>
                </a:solidFill>
              </a:defRPr>
            </a:lvl1pPr>
          </a:lstStyle>
          <a:p>
            <a:fld id="{2905A080-A575-8546-BAF0-F6168961F89B}" type="slidenum">
              <a:rPr lang="en-US" smtClean="0"/>
              <a:pPr/>
              <a:t>‹#›</a:t>
            </a:fld>
            <a:endParaRPr lang="en-US" dirty="0"/>
          </a:p>
        </p:txBody>
      </p:sp>
    </p:spTree>
    <p:extLst>
      <p:ext uri="{BB962C8B-B14F-4D97-AF65-F5344CB8AC3E}">
        <p14:creationId xmlns:p14="http://schemas.microsoft.com/office/powerpoint/2010/main" val="13529811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emf"/><Relationship Id="rId2" Type="http://schemas.openxmlformats.org/officeDocument/2006/relationships/slideLayout" Target="../slideLayouts/slideLayout2.xml"/><Relationship Id="rId16" Type="http://schemas.openxmlformats.org/officeDocument/2006/relationships/image" Target="../media/image2.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Slide Number Placeholder 5"/>
          <p:cNvSpPr>
            <a:spLocks noGrp="1"/>
          </p:cNvSpPr>
          <p:nvPr>
            <p:ph type="sldNum" sz="quarter" idx="4"/>
          </p:nvPr>
        </p:nvSpPr>
        <p:spPr>
          <a:xfrm>
            <a:off x="6894096" y="6538332"/>
            <a:ext cx="2133600" cy="212725"/>
          </a:xfrm>
          <a:prstGeom prst="rect">
            <a:avLst/>
          </a:prstGeom>
        </p:spPr>
        <p:txBody>
          <a:bodyPr/>
          <a:lstStyle>
            <a:lvl1pPr algn="r">
              <a:defRPr sz="1200">
                <a:solidFill>
                  <a:srgbClr val="7F7F7F"/>
                </a:solidFill>
              </a:defRPr>
            </a:lvl1pPr>
          </a:lstStyle>
          <a:p>
            <a:fld id="{2905A080-A575-8546-BAF0-F6168961F89B}" type="slidenum">
              <a:rPr lang="en-US" smtClean="0"/>
              <a:pPr/>
              <a:t>‹#›</a:t>
            </a:fld>
            <a:endParaRPr lang="en-US" dirty="0"/>
          </a:p>
        </p:txBody>
      </p:sp>
      <p:sp>
        <p:nvSpPr>
          <p:cNvPr id="85" name="Rectangle 84"/>
          <p:cNvSpPr/>
          <p:nvPr userDrawn="1"/>
        </p:nvSpPr>
        <p:spPr>
          <a:xfrm>
            <a:off x="0" y="640745"/>
            <a:ext cx="9153144" cy="204411"/>
          </a:xfrm>
          <a:prstGeom prst="rect">
            <a:avLst/>
          </a:prstGeom>
          <a:solidFill>
            <a:srgbClr val="B8CE9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9" name="Picture 88"/>
          <p:cNvPicPr>
            <a:picLocks noChangeAspect="1"/>
          </p:cNvPicPr>
          <p:nvPr userDrawn="1"/>
        </p:nvPicPr>
        <p:blipFill>
          <a:blip r:embed="rId15"/>
          <a:stretch>
            <a:fillRect/>
          </a:stretch>
        </p:blipFill>
        <p:spPr>
          <a:xfrm>
            <a:off x="253756" y="495300"/>
            <a:ext cx="586740" cy="502920"/>
          </a:xfrm>
          <a:prstGeom prst="rect">
            <a:avLst/>
          </a:prstGeom>
        </p:spPr>
      </p:pic>
      <p:pic>
        <p:nvPicPr>
          <p:cNvPr id="90" name="Picture 89"/>
          <p:cNvPicPr>
            <a:picLocks noChangeAspect="1"/>
          </p:cNvPicPr>
          <p:nvPr userDrawn="1"/>
        </p:nvPicPr>
        <p:blipFill>
          <a:blip r:embed="rId16"/>
          <a:stretch>
            <a:fillRect/>
          </a:stretch>
        </p:blipFill>
        <p:spPr>
          <a:xfrm>
            <a:off x="945734" y="495300"/>
            <a:ext cx="502920" cy="502920"/>
          </a:xfrm>
          <a:prstGeom prst="rect">
            <a:avLst/>
          </a:prstGeom>
        </p:spPr>
      </p:pic>
      <p:pic>
        <p:nvPicPr>
          <p:cNvPr id="91" name="Picture 90"/>
          <p:cNvPicPr>
            <a:picLocks noChangeAspect="1"/>
          </p:cNvPicPr>
          <p:nvPr userDrawn="1"/>
        </p:nvPicPr>
        <p:blipFill>
          <a:blip r:embed="rId17"/>
          <a:stretch>
            <a:fillRect/>
          </a:stretch>
        </p:blipFill>
        <p:spPr>
          <a:xfrm>
            <a:off x="1553893" y="495300"/>
            <a:ext cx="502920" cy="502920"/>
          </a:xfrm>
          <a:prstGeom prst="rect">
            <a:avLst/>
          </a:prstGeom>
        </p:spPr>
      </p:pic>
    </p:spTree>
    <p:extLst>
      <p:ext uri="{BB962C8B-B14F-4D97-AF65-F5344CB8AC3E}">
        <p14:creationId xmlns:p14="http://schemas.microsoft.com/office/powerpoint/2010/main" val="960377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4" r:id="rId12"/>
    <p:sldLayoutId id="2147483685" r:id="rId13"/>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05A080-A575-8546-BAF0-F6168961F89B}" type="slidenum">
              <a:rPr lang="en-US" smtClean="0"/>
              <a:t>‹#›</a:t>
            </a:fld>
            <a:endParaRPr lang="en-US" dirty="0"/>
          </a:p>
        </p:txBody>
      </p:sp>
    </p:spTree>
    <p:extLst>
      <p:ext uri="{BB962C8B-B14F-4D97-AF65-F5344CB8AC3E}">
        <p14:creationId xmlns:p14="http://schemas.microsoft.com/office/powerpoint/2010/main" val="376498622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emf"/><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9.emf"/><Relationship Id="rId5" Type="http://schemas.openxmlformats.org/officeDocument/2006/relationships/image" Target="../media/image18.jpe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emf"/></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8.emf"/><Relationship Id="rId5" Type="http://schemas.openxmlformats.org/officeDocument/2006/relationships/image" Target="../media/image6.emf"/><Relationship Id="rId4" Type="http://schemas.openxmlformats.org/officeDocument/2006/relationships/image" Target="../media/image7.emf"/></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8.emf"/><Relationship Id="rId5" Type="http://schemas.openxmlformats.org/officeDocument/2006/relationships/image" Target="../media/image6.emf"/><Relationship Id="rId4" Type="http://schemas.openxmlformats.org/officeDocument/2006/relationships/image" Target="../media/image7.emf"/></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8.emf"/><Relationship Id="rId4" Type="http://schemas.openxmlformats.org/officeDocument/2006/relationships/image" Target="../media/image7.emf"/></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1.emf"/></Relationships>
</file>

<file path=ppt/slides/_rels/slide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pr cover2-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62288" cy="6871716"/>
          </a:xfrm>
          <a:prstGeom prst="rect">
            <a:avLst/>
          </a:prstGeom>
        </p:spPr>
      </p:pic>
    </p:spTree>
    <p:extLst>
      <p:ext uri="{BB962C8B-B14F-4D97-AF65-F5344CB8AC3E}">
        <p14:creationId xmlns:p14="http://schemas.microsoft.com/office/powerpoint/2010/main" val="12974157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6700256" y="4734878"/>
            <a:ext cx="1792224" cy="1816888"/>
          </a:xfrm>
          <a:prstGeom prst="rect">
            <a:avLst/>
          </a:prstGeom>
        </p:spPr>
      </p:pic>
      <p:pic>
        <p:nvPicPr>
          <p:cNvPr id="7" name="Picture 6"/>
          <p:cNvPicPr>
            <a:picLocks noChangeAspect="1"/>
          </p:cNvPicPr>
          <p:nvPr/>
        </p:nvPicPr>
        <p:blipFill>
          <a:blip r:embed="rId4"/>
          <a:stretch>
            <a:fillRect/>
          </a:stretch>
        </p:blipFill>
        <p:spPr>
          <a:xfrm>
            <a:off x="3679587" y="4734878"/>
            <a:ext cx="1792224" cy="1816888"/>
          </a:xfrm>
          <a:prstGeom prst="rect">
            <a:avLst/>
          </a:prstGeom>
        </p:spPr>
      </p:pic>
      <p:pic>
        <p:nvPicPr>
          <p:cNvPr id="3" name="Picture 2"/>
          <p:cNvPicPr>
            <a:picLocks noChangeAspect="1"/>
          </p:cNvPicPr>
          <p:nvPr/>
        </p:nvPicPr>
        <p:blipFill>
          <a:blip r:embed="rId5"/>
          <a:stretch>
            <a:fillRect/>
          </a:stretch>
        </p:blipFill>
        <p:spPr>
          <a:xfrm>
            <a:off x="663384" y="4737321"/>
            <a:ext cx="1785935" cy="1810512"/>
          </a:xfrm>
          <a:prstGeom prst="rect">
            <a:avLst/>
          </a:prstGeom>
        </p:spPr>
      </p:pic>
      <p:sp>
        <p:nvSpPr>
          <p:cNvPr id="4" name="Rectangle 3"/>
          <p:cNvSpPr/>
          <p:nvPr/>
        </p:nvSpPr>
        <p:spPr>
          <a:xfrm>
            <a:off x="73268" y="3376593"/>
            <a:ext cx="2962398" cy="830997"/>
          </a:xfrm>
          <a:prstGeom prst="rect">
            <a:avLst/>
          </a:prstGeom>
        </p:spPr>
        <p:txBody>
          <a:bodyPr wrap="square">
            <a:spAutoFit/>
          </a:bodyPr>
          <a:lstStyle/>
          <a:p>
            <a:r>
              <a:rPr lang="en-US" sz="1600" cap="small" dirty="0" smtClean="0">
                <a:solidFill>
                  <a:srgbClr val="2F4767"/>
                </a:solidFill>
              </a:rPr>
              <a:t>Resources </a:t>
            </a:r>
            <a:r>
              <a:rPr lang="en-US" sz="1600" cap="small" dirty="0">
                <a:solidFill>
                  <a:srgbClr val="2F4767"/>
                </a:solidFill>
              </a:rPr>
              <a:t>necessary to handle a local spill and/or provide an initial response</a:t>
            </a:r>
          </a:p>
        </p:txBody>
      </p:sp>
      <p:sp>
        <p:nvSpPr>
          <p:cNvPr id="5" name="Rectangle 4"/>
          <p:cNvSpPr/>
          <p:nvPr/>
        </p:nvSpPr>
        <p:spPr>
          <a:xfrm>
            <a:off x="-11662" y="1418203"/>
            <a:ext cx="1868471" cy="430887"/>
          </a:xfrm>
          <a:prstGeom prst="rect">
            <a:avLst/>
          </a:prstGeom>
        </p:spPr>
        <p:txBody>
          <a:bodyPr wrap="square">
            <a:spAutoFit/>
          </a:bodyPr>
          <a:lstStyle/>
          <a:p>
            <a:r>
              <a:rPr lang="en-US" sz="2200" cap="small" dirty="0">
                <a:solidFill>
                  <a:srgbClr val="2F4767"/>
                </a:solidFill>
                <a:cs typeface="Tahoma"/>
              </a:rPr>
              <a:t>Tier 1</a:t>
            </a:r>
            <a:r>
              <a:rPr lang="en-US" sz="2200" cap="small" dirty="0" smtClean="0">
                <a:solidFill>
                  <a:srgbClr val="2F4767"/>
                </a:solidFill>
                <a:cs typeface="Tahoma"/>
              </a:rPr>
              <a:t>:</a:t>
            </a:r>
            <a:endParaRPr lang="en-US" sz="2200" cap="small" dirty="0">
              <a:solidFill>
                <a:srgbClr val="2F4767"/>
              </a:solidFill>
              <a:cs typeface="Tahoma"/>
            </a:endParaRPr>
          </a:p>
        </p:txBody>
      </p:sp>
      <p:sp>
        <p:nvSpPr>
          <p:cNvPr id="6" name="TextBox 5"/>
          <p:cNvSpPr txBox="1"/>
          <p:nvPr/>
        </p:nvSpPr>
        <p:spPr>
          <a:xfrm>
            <a:off x="0" y="54864"/>
            <a:ext cx="9144000" cy="461665"/>
          </a:xfrm>
          <a:prstGeom prst="rect">
            <a:avLst/>
          </a:prstGeom>
          <a:noFill/>
        </p:spPr>
        <p:txBody>
          <a:bodyPr wrap="square" rtlCol="0">
            <a:spAutoFit/>
          </a:bodyPr>
          <a:lstStyle/>
          <a:p>
            <a:pPr algn="r"/>
            <a:r>
              <a:rPr lang="en-US" sz="2400" b="1" cap="small" dirty="0" smtClean="0">
                <a:solidFill>
                  <a:srgbClr val="36496A"/>
                </a:solidFill>
                <a:cs typeface="Tahoma"/>
              </a:rPr>
              <a:t> Examples of Cascading Resources</a:t>
            </a:r>
            <a:endParaRPr lang="en-US" sz="2400" b="1" cap="small" dirty="0">
              <a:solidFill>
                <a:srgbClr val="36496A"/>
              </a:solidFill>
              <a:cs typeface="Tahoma"/>
            </a:endParaRPr>
          </a:p>
        </p:txBody>
      </p:sp>
      <p:grpSp>
        <p:nvGrpSpPr>
          <p:cNvPr id="11" name="Group 10"/>
          <p:cNvGrpSpPr/>
          <p:nvPr/>
        </p:nvGrpSpPr>
        <p:grpSpPr>
          <a:xfrm>
            <a:off x="3099507" y="1852273"/>
            <a:ext cx="2958563" cy="1512540"/>
            <a:chOff x="-19649" y="2205363"/>
            <a:chExt cx="9183298" cy="4694882"/>
          </a:xfrm>
        </p:grpSpPr>
        <p:pic>
          <p:nvPicPr>
            <p:cNvPr id="12" name="Picture 11"/>
            <p:cNvPicPr>
              <a:picLocks noChangeAspect="1"/>
            </p:cNvPicPr>
            <p:nvPr/>
          </p:nvPicPr>
          <p:blipFill rotWithShape="1">
            <a:blip r:embed="rId6"/>
            <a:srcRect l="21914" t="35085" r="23302" b="20328"/>
            <a:stretch/>
          </p:blipFill>
          <p:spPr>
            <a:xfrm>
              <a:off x="-19649" y="2205363"/>
              <a:ext cx="9183298" cy="4694882"/>
            </a:xfrm>
            <a:prstGeom prst="rect">
              <a:avLst/>
            </a:prstGeom>
          </p:spPr>
        </p:pic>
        <p:sp>
          <p:nvSpPr>
            <p:cNvPr id="13" name="Right Arrow 12"/>
            <p:cNvSpPr/>
            <p:nvPr/>
          </p:nvSpPr>
          <p:spPr>
            <a:xfrm rot="12693150">
              <a:off x="3465960" y="4810971"/>
              <a:ext cx="3121936" cy="440267"/>
            </a:xfrm>
            <a:prstGeom prst="rightArrow">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7" name="Group 16"/>
          <p:cNvGrpSpPr/>
          <p:nvPr/>
        </p:nvGrpSpPr>
        <p:grpSpPr>
          <a:xfrm>
            <a:off x="6127522" y="1861106"/>
            <a:ext cx="2955092" cy="1512540"/>
            <a:chOff x="2343" y="2199066"/>
            <a:chExt cx="9174153" cy="4695715"/>
          </a:xfrm>
        </p:grpSpPr>
        <p:pic>
          <p:nvPicPr>
            <p:cNvPr id="18" name="Picture 17"/>
            <p:cNvPicPr>
              <a:picLocks noChangeAspect="1"/>
            </p:cNvPicPr>
            <p:nvPr/>
          </p:nvPicPr>
          <p:blipFill rotWithShape="1">
            <a:blip r:embed="rId7"/>
            <a:srcRect l="18981" t="19035" r="2161" b="20554"/>
            <a:stretch/>
          </p:blipFill>
          <p:spPr>
            <a:xfrm>
              <a:off x="2343" y="2199066"/>
              <a:ext cx="9174153" cy="4695715"/>
            </a:xfrm>
            <a:prstGeom prst="rect">
              <a:avLst/>
            </a:prstGeom>
          </p:spPr>
        </p:pic>
        <p:sp>
          <p:nvSpPr>
            <p:cNvPr id="19" name="Right Arrow 18"/>
            <p:cNvSpPr/>
            <p:nvPr/>
          </p:nvSpPr>
          <p:spPr>
            <a:xfrm rot="4068477">
              <a:off x="1920439" y="3749896"/>
              <a:ext cx="2363126" cy="376346"/>
            </a:xfrm>
            <a:prstGeom prst="rightArrow">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20" name="Rectangle 19"/>
          <p:cNvSpPr/>
          <p:nvPr/>
        </p:nvSpPr>
        <p:spPr>
          <a:xfrm>
            <a:off x="3099507" y="3376593"/>
            <a:ext cx="2958563" cy="781752"/>
          </a:xfrm>
          <a:prstGeom prst="rect">
            <a:avLst/>
          </a:prstGeom>
        </p:spPr>
        <p:txBody>
          <a:bodyPr wrap="square">
            <a:spAutoFit/>
          </a:bodyPr>
          <a:lstStyle/>
          <a:p>
            <a:r>
              <a:rPr lang="en-US" sz="1600" cap="small" dirty="0" smtClean="0">
                <a:solidFill>
                  <a:srgbClr val="8EC034"/>
                </a:solidFill>
              </a:rPr>
              <a:t>National or regional resources </a:t>
            </a:r>
            <a:r>
              <a:rPr lang="en-US" sz="1600" cap="small" dirty="0">
                <a:solidFill>
                  <a:srgbClr val="8EC034"/>
                </a:solidFill>
              </a:rPr>
              <a:t>necessary to supplement a Tier 1 </a:t>
            </a:r>
            <a:r>
              <a:rPr lang="en-US" sz="1600" cap="small" dirty="0" smtClean="0">
                <a:solidFill>
                  <a:srgbClr val="8EC034"/>
                </a:solidFill>
              </a:rPr>
              <a:t>response</a:t>
            </a:r>
            <a:endParaRPr lang="en-US" sz="1600" cap="small" dirty="0">
              <a:solidFill>
                <a:srgbClr val="8EC034"/>
              </a:solidFill>
            </a:endParaRPr>
          </a:p>
        </p:txBody>
      </p:sp>
      <p:sp>
        <p:nvSpPr>
          <p:cNvPr id="21" name="Rectangle 20"/>
          <p:cNvSpPr/>
          <p:nvPr/>
        </p:nvSpPr>
        <p:spPr>
          <a:xfrm>
            <a:off x="3023622" y="1418203"/>
            <a:ext cx="1868471" cy="430887"/>
          </a:xfrm>
          <a:prstGeom prst="rect">
            <a:avLst/>
          </a:prstGeom>
        </p:spPr>
        <p:txBody>
          <a:bodyPr wrap="square">
            <a:spAutoFit/>
          </a:bodyPr>
          <a:lstStyle/>
          <a:p>
            <a:r>
              <a:rPr lang="en-US" sz="2200" cap="small" dirty="0">
                <a:solidFill>
                  <a:srgbClr val="8EC034"/>
                </a:solidFill>
                <a:cs typeface="Tahoma"/>
              </a:rPr>
              <a:t>Tier </a:t>
            </a:r>
            <a:r>
              <a:rPr lang="en-US" sz="2200" cap="small" dirty="0" smtClean="0">
                <a:solidFill>
                  <a:srgbClr val="8EC034"/>
                </a:solidFill>
                <a:cs typeface="Tahoma"/>
              </a:rPr>
              <a:t>2:</a:t>
            </a:r>
            <a:endParaRPr lang="en-US" sz="2200" cap="small" dirty="0">
              <a:solidFill>
                <a:srgbClr val="8EC034"/>
              </a:solidFill>
              <a:cs typeface="Tahoma"/>
            </a:endParaRPr>
          </a:p>
        </p:txBody>
      </p:sp>
      <p:sp>
        <p:nvSpPr>
          <p:cNvPr id="23" name="Rectangle 22"/>
          <p:cNvSpPr/>
          <p:nvPr/>
        </p:nvSpPr>
        <p:spPr>
          <a:xfrm>
            <a:off x="6124770" y="3376593"/>
            <a:ext cx="2952234" cy="1323439"/>
          </a:xfrm>
          <a:prstGeom prst="rect">
            <a:avLst/>
          </a:prstGeom>
        </p:spPr>
        <p:txBody>
          <a:bodyPr wrap="square">
            <a:spAutoFit/>
          </a:bodyPr>
          <a:lstStyle/>
          <a:p>
            <a:r>
              <a:rPr lang="en-US" sz="1600" cap="small" dirty="0">
                <a:solidFill>
                  <a:srgbClr val="ADB3CD"/>
                </a:solidFill>
              </a:rPr>
              <a:t>Global resources </a:t>
            </a:r>
            <a:r>
              <a:rPr lang="en-US" sz="1600" cap="small" dirty="0" smtClean="0">
                <a:solidFill>
                  <a:srgbClr val="ADB3CD"/>
                </a:solidFill>
              </a:rPr>
              <a:t>necessary for </a:t>
            </a:r>
            <a:r>
              <a:rPr lang="en-US" sz="1600" cap="small" dirty="0">
                <a:solidFill>
                  <a:srgbClr val="ADB3CD"/>
                </a:solidFill>
              </a:rPr>
              <a:t>spills </a:t>
            </a:r>
            <a:r>
              <a:rPr lang="en-US" sz="1600" cap="small" dirty="0" smtClean="0">
                <a:solidFill>
                  <a:srgbClr val="ADB3CD"/>
                </a:solidFill>
              </a:rPr>
              <a:t>that </a:t>
            </a:r>
            <a:r>
              <a:rPr lang="en-US" sz="1600" cap="small" dirty="0">
                <a:solidFill>
                  <a:srgbClr val="ADB3CD"/>
                </a:solidFill>
              </a:rPr>
              <a:t>require a </a:t>
            </a:r>
            <a:r>
              <a:rPr lang="en-US" sz="1600" cap="small" dirty="0" smtClean="0">
                <a:solidFill>
                  <a:srgbClr val="ADB3CD"/>
                </a:solidFill>
              </a:rPr>
              <a:t>substantial additional response </a:t>
            </a:r>
            <a:r>
              <a:rPr lang="en-US" sz="1600" cap="small" dirty="0">
                <a:solidFill>
                  <a:srgbClr val="ADB3CD"/>
                </a:solidFill>
              </a:rPr>
              <a:t>due to </a:t>
            </a:r>
            <a:r>
              <a:rPr lang="en-US" sz="1600" cap="small" dirty="0" smtClean="0">
                <a:solidFill>
                  <a:srgbClr val="ADB3CD"/>
                </a:solidFill>
              </a:rPr>
              <a:t>incident scale, complexity, and/or </a:t>
            </a:r>
            <a:r>
              <a:rPr lang="en-US" sz="1600" cap="small" dirty="0">
                <a:solidFill>
                  <a:srgbClr val="ADB3CD"/>
                </a:solidFill>
              </a:rPr>
              <a:t>impact </a:t>
            </a:r>
            <a:r>
              <a:rPr lang="en-US" sz="1600" cap="small" dirty="0" smtClean="0">
                <a:solidFill>
                  <a:srgbClr val="ADB3CD"/>
                </a:solidFill>
              </a:rPr>
              <a:t>potential</a:t>
            </a:r>
            <a:endParaRPr lang="en-US" sz="1600" cap="small" dirty="0">
              <a:solidFill>
                <a:srgbClr val="ADB3CD"/>
              </a:solidFill>
            </a:endParaRPr>
          </a:p>
        </p:txBody>
      </p:sp>
      <p:sp>
        <p:nvSpPr>
          <p:cNvPr id="24" name="Rectangle 23"/>
          <p:cNvSpPr/>
          <p:nvPr/>
        </p:nvSpPr>
        <p:spPr>
          <a:xfrm>
            <a:off x="6044562" y="1418203"/>
            <a:ext cx="1868471" cy="430887"/>
          </a:xfrm>
          <a:prstGeom prst="rect">
            <a:avLst/>
          </a:prstGeom>
        </p:spPr>
        <p:txBody>
          <a:bodyPr wrap="square">
            <a:spAutoFit/>
          </a:bodyPr>
          <a:lstStyle/>
          <a:p>
            <a:r>
              <a:rPr lang="en-US" sz="2200" cap="small" dirty="0">
                <a:solidFill>
                  <a:srgbClr val="ADB3CD"/>
                </a:solidFill>
                <a:cs typeface="Tahoma"/>
              </a:rPr>
              <a:t>Tier 3</a:t>
            </a:r>
            <a:r>
              <a:rPr lang="en-US" sz="2200" cap="small" dirty="0" smtClean="0">
                <a:solidFill>
                  <a:srgbClr val="ADB3CD"/>
                </a:solidFill>
                <a:cs typeface="Tahoma"/>
              </a:rPr>
              <a:t>:</a:t>
            </a:r>
            <a:endParaRPr lang="en-US" sz="2200" cap="small" dirty="0">
              <a:solidFill>
                <a:srgbClr val="ADB3CD"/>
              </a:solidFill>
              <a:cs typeface="Tahoma"/>
            </a:endParaRPr>
          </a:p>
        </p:txBody>
      </p:sp>
      <p:grpSp>
        <p:nvGrpSpPr>
          <p:cNvPr id="25" name="Group 24"/>
          <p:cNvGrpSpPr/>
          <p:nvPr/>
        </p:nvGrpSpPr>
        <p:grpSpPr>
          <a:xfrm>
            <a:off x="61803" y="1850580"/>
            <a:ext cx="3007995" cy="1515723"/>
            <a:chOff x="44563" y="1969402"/>
            <a:chExt cx="3007995" cy="1515723"/>
          </a:xfrm>
        </p:grpSpPr>
        <p:pic>
          <p:nvPicPr>
            <p:cNvPr id="27" name="Picture 26"/>
            <p:cNvPicPr>
              <a:picLocks noChangeAspect="1"/>
            </p:cNvPicPr>
            <p:nvPr/>
          </p:nvPicPr>
          <p:blipFill rotWithShape="1">
            <a:blip r:embed="rId8"/>
            <a:srcRect t="12626" b="3620"/>
            <a:stretch/>
          </p:blipFill>
          <p:spPr>
            <a:xfrm>
              <a:off x="44563" y="1969402"/>
              <a:ext cx="3007995" cy="1515723"/>
            </a:xfrm>
            <a:prstGeom prst="rect">
              <a:avLst/>
            </a:prstGeom>
          </p:spPr>
        </p:pic>
        <p:sp>
          <p:nvSpPr>
            <p:cNvPr id="28" name="Right Arrow 27"/>
            <p:cNvSpPr/>
            <p:nvPr/>
          </p:nvSpPr>
          <p:spPr>
            <a:xfrm rot="1330260">
              <a:off x="1014073" y="2741890"/>
              <a:ext cx="281516" cy="142265"/>
            </a:xfrm>
            <a:prstGeom prst="rightArrow">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9" name="Right Arrow 28"/>
            <p:cNvSpPr/>
            <p:nvPr/>
          </p:nvSpPr>
          <p:spPr>
            <a:xfrm rot="8536527">
              <a:off x="1543178" y="2608684"/>
              <a:ext cx="567898" cy="142265"/>
            </a:xfrm>
            <a:prstGeom prst="rightArrow">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18361042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3"/>
          <a:stretch>
            <a:fillRect/>
          </a:stretch>
        </p:blipFill>
        <p:spPr>
          <a:xfrm>
            <a:off x="5994552" y="3153917"/>
            <a:ext cx="1453077" cy="1664208"/>
          </a:xfrm>
          <a:prstGeom prst="rect">
            <a:avLst/>
          </a:prstGeom>
        </p:spPr>
      </p:pic>
      <p:pic>
        <p:nvPicPr>
          <p:cNvPr id="3" name="Picture 2"/>
          <p:cNvPicPr>
            <a:picLocks noChangeAspect="1"/>
          </p:cNvPicPr>
          <p:nvPr/>
        </p:nvPicPr>
        <p:blipFill>
          <a:blip r:embed="rId4"/>
          <a:stretch>
            <a:fillRect/>
          </a:stretch>
        </p:blipFill>
        <p:spPr>
          <a:xfrm>
            <a:off x="5994552" y="4977356"/>
            <a:ext cx="1453077" cy="1664208"/>
          </a:xfrm>
          <a:prstGeom prst="rect">
            <a:avLst/>
          </a:prstGeom>
        </p:spPr>
      </p:pic>
      <p:pic>
        <p:nvPicPr>
          <p:cNvPr id="2" name="Picture 1"/>
          <p:cNvPicPr>
            <a:picLocks noChangeAspect="1"/>
          </p:cNvPicPr>
          <p:nvPr/>
        </p:nvPicPr>
        <p:blipFill rotWithShape="1">
          <a:blip r:embed="rId5"/>
          <a:srcRect l="12404" r="2746" b="20183"/>
          <a:stretch/>
        </p:blipFill>
        <p:spPr>
          <a:xfrm>
            <a:off x="970136" y="5181291"/>
            <a:ext cx="1686602" cy="1378439"/>
          </a:xfrm>
          <a:prstGeom prst="rect">
            <a:avLst/>
          </a:prstGeom>
        </p:spPr>
      </p:pic>
      <p:pic>
        <p:nvPicPr>
          <p:cNvPr id="7" name="Picture 6"/>
          <p:cNvPicPr>
            <a:picLocks noChangeAspect="1"/>
          </p:cNvPicPr>
          <p:nvPr/>
        </p:nvPicPr>
        <p:blipFill>
          <a:blip r:embed="rId6"/>
          <a:stretch>
            <a:fillRect/>
          </a:stretch>
        </p:blipFill>
        <p:spPr>
          <a:xfrm>
            <a:off x="937474" y="3305080"/>
            <a:ext cx="1773936" cy="1392709"/>
          </a:xfrm>
          <a:prstGeom prst="rect">
            <a:avLst/>
          </a:prstGeom>
        </p:spPr>
      </p:pic>
      <p:sp>
        <p:nvSpPr>
          <p:cNvPr id="32" name="Rectangle 31"/>
          <p:cNvSpPr/>
          <p:nvPr/>
        </p:nvSpPr>
        <p:spPr>
          <a:xfrm>
            <a:off x="489711" y="2196764"/>
            <a:ext cx="4631526" cy="291950"/>
          </a:xfrm>
          <a:prstGeom prst="rect">
            <a:avLst/>
          </a:prstGeom>
          <a:solidFill>
            <a:schemeClr val="bg1"/>
          </a:solidFill>
          <a:ln>
            <a:solidFill>
              <a:srgbClr val="B8CE91"/>
            </a:solidFill>
          </a:ln>
          <a:effectLst>
            <a:outerShdw blurRad="50800" dist="38100" dir="2700000" algn="tl" rotWithShape="0">
              <a:prstClr val="black">
                <a:alpha val="40000"/>
              </a:prstClr>
            </a:outerShdw>
          </a:effectLst>
        </p:spPr>
        <p:txBody>
          <a:bodyPr wrap="square" lIns="274320" rtlCol="0" anchor="ctr" anchorCtr="1">
            <a:noAutofit/>
          </a:bodyPr>
          <a:lstStyle/>
          <a:p>
            <a:endParaRPr lang="en-US" cap="small">
              <a:solidFill>
                <a:srgbClr val="FFFFFF"/>
              </a:solidFill>
              <a:cs typeface="Tahoma"/>
            </a:endParaRPr>
          </a:p>
        </p:txBody>
      </p:sp>
      <p:sp>
        <p:nvSpPr>
          <p:cNvPr id="26" name="TextBox 25"/>
          <p:cNvSpPr txBox="1"/>
          <p:nvPr/>
        </p:nvSpPr>
        <p:spPr>
          <a:xfrm>
            <a:off x="0" y="54864"/>
            <a:ext cx="9144000" cy="461665"/>
          </a:xfrm>
          <a:prstGeom prst="rect">
            <a:avLst/>
          </a:prstGeom>
          <a:noFill/>
        </p:spPr>
        <p:txBody>
          <a:bodyPr wrap="square" rtlCol="0">
            <a:spAutoFit/>
          </a:bodyPr>
          <a:lstStyle/>
          <a:p>
            <a:pPr algn="r"/>
            <a:r>
              <a:rPr lang="en-US" sz="2400" b="1" cap="small" dirty="0" smtClean="0">
                <a:solidFill>
                  <a:srgbClr val="36496A"/>
                </a:solidFill>
                <a:cs typeface="Tahoma"/>
              </a:rPr>
              <a:t>Examples of Appropriate Resource Capacity</a:t>
            </a:r>
            <a:endParaRPr lang="en-US" sz="2400" b="1" cap="small" dirty="0">
              <a:solidFill>
                <a:srgbClr val="36496A"/>
              </a:solidFill>
              <a:cs typeface="Tahoma"/>
            </a:endParaRPr>
          </a:p>
        </p:txBody>
      </p:sp>
      <p:sp>
        <p:nvSpPr>
          <p:cNvPr id="4" name="Rectangle 3"/>
          <p:cNvSpPr/>
          <p:nvPr/>
        </p:nvSpPr>
        <p:spPr>
          <a:xfrm>
            <a:off x="457240" y="1002384"/>
            <a:ext cx="7576996" cy="1107996"/>
          </a:xfrm>
          <a:prstGeom prst="rect">
            <a:avLst/>
          </a:prstGeom>
        </p:spPr>
        <p:txBody>
          <a:bodyPr wrap="square">
            <a:spAutoFit/>
          </a:bodyPr>
          <a:lstStyle/>
          <a:p>
            <a:pPr marL="0" lvl="1"/>
            <a:r>
              <a:rPr lang="en-US" sz="2200" cap="small" dirty="0" smtClean="0">
                <a:solidFill>
                  <a:srgbClr val="2F4767"/>
                </a:solidFill>
                <a:cs typeface="Tahoma"/>
              </a:rPr>
              <a:t>At each location, factors may exist </a:t>
            </a:r>
            <a:r>
              <a:rPr lang="en-US" sz="2200" cap="small" dirty="0">
                <a:solidFill>
                  <a:srgbClr val="2F4767"/>
                </a:solidFill>
                <a:cs typeface="Tahoma"/>
              </a:rPr>
              <a:t>which </a:t>
            </a:r>
            <a:r>
              <a:rPr lang="en-US" sz="2200" cap="small" dirty="0" smtClean="0">
                <a:solidFill>
                  <a:srgbClr val="2F4767"/>
                </a:solidFill>
                <a:cs typeface="Tahoma"/>
              </a:rPr>
              <a:t>influence the ability </a:t>
            </a:r>
            <a:r>
              <a:rPr lang="en-US" sz="2200" cap="small" dirty="0">
                <a:solidFill>
                  <a:srgbClr val="2F4767"/>
                </a:solidFill>
                <a:cs typeface="Tahoma"/>
              </a:rPr>
              <a:t>to cascade resources </a:t>
            </a:r>
            <a:r>
              <a:rPr lang="en-US" sz="2200" cap="small" dirty="0" smtClean="0">
                <a:solidFill>
                  <a:srgbClr val="2F4767"/>
                </a:solidFill>
                <a:cs typeface="Tahoma"/>
              </a:rPr>
              <a:t>and, therefore, require tailored capacities for each response capability.</a:t>
            </a:r>
            <a:endParaRPr lang="en-US" sz="2200" cap="small" dirty="0">
              <a:solidFill>
                <a:srgbClr val="2F4767"/>
              </a:solidFill>
              <a:cs typeface="Tahoma"/>
            </a:endParaRPr>
          </a:p>
        </p:txBody>
      </p:sp>
      <p:cxnSp>
        <p:nvCxnSpPr>
          <p:cNvPr id="15" name="Straight Connector 14"/>
          <p:cNvCxnSpPr/>
          <p:nvPr/>
        </p:nvCxnSpPr>
        <p:spPr>
          <a:xfrm>
            <a:off x="457240" y="4906364"/>
            <a:ext cx="8229520" cy="0"/>
          </a:xfrm>
          <a:prstGeom prst="line">
            <a:avLst/>
          </a:prstGeom>
          <a:ln w="3175" cmpd="sng">
            <a:solidFill>
              <a:srgbClr val="2F4767"/>
            </a:solidFill>
          </a:ln>
        </p:spPr>
        <p:style>
          <a:lnRef idx="1">
            <a:schemeClr val="dk1"/>
          </a:lnRef>
          <a:fillRef idx="0">
            <a:schemeClr val="dk1"/>
          </a:fillRef>
          <a:effectRef idx="0">
            <a:schemeClr val="dk1"/>
          </a:effectRef>
          <a:fontRef idx="minor">
            <a:schemeClr val="tx1"/>
          </a:fontRef>
        </p:style>
      </p:cxnSp>
      <p:cxnSp>
        <p:nvCxnSpPr>
          <p:cNvPr id="18" name="Straight Connector 17"/>
          <p:cNvCxnSpPr/>
          <p:nvPr/>
        </p:nvCxnSpPr>
        <p:spPr>
          <a:xfrm>
            <a:off x="457240" y="3082470"/>
            <a:ext cx="8229520" cy="0"/>
          </a:xfrm>
          <a:prstGeom prst="line">
            <a:avLst/>
          </a:prstGeom>
          <a:ln w="3175" cmpd="sng">
            <a:solidFill>
              <a:srgbClr val="2F4767"/>
            </a:solidFill>
          </a:ln>
        </p:spPr>
        <p:style>
          <a:lnRef idx="1">
            <a:schemeClr val="dk1"/>
          </a:lnRef>
          <a:fillRef idx="0">
            <a:schemeClr val="dk1"/>
          </a:fillRef>
          <a:effectRef idx="0">
            <a:schemeClr val="dk1"/>
          </a:effectRef>
          <a:fontRef idx="minor">
            <a:schemeClr val="tx1"/>
          </a:fontRef>
        </p:style>
      </p:cxnSp>
      <p:cxnSp>
        <p:nvCxnSpPr>
          <p:cNvPr id="20" name="Straight Connector 19"/>
          <p:cNvCxnSpPr/>
          <p:nvPr/>
        </p:nvCxnSpPr>
        <p:spPr>
          <a:xfrm>
            <a:off x="457240" y="6730258"/>
            <a:ext cx="8229520" cy="0"/>
          </a:xfrm>
          <a:prstGeom prst="line">
            <a:avLst/>
          </a:prstGeom>
          <a:ln w="3175" cmpd="sng">
            <a:solidFill>
              <a:srgbClr val="2F4767"/>
            </a:solidFill>
          </a:ln>
        </p:spPr>
        <p:style>
          <a:lnRef idx="1">
            <a:schemeClr val="dk1"/>
          </a:lnRef>
          <a:fillRef idx="0">
            <a:schemeClr val="dk1"/>
          </a:fillRef>
          <a:effectRef idx="0">
            <a:schemeClr val="dk1"/>
          </a:effectRef>
          <a:fontRef idx="minor">
            <a:schemeClr val="tx1"/>
          </a:fontRef>
        </p:style>
      </p:cxnSp>
      <p:sp>
        <p:nvSpPr>
          <p:cNvPr id="22" name="Rectangle 21"/>
          <p:cNvSpPr/>
          <p:nvPr/>
        </p:nvSpPr>
        <p:spPr>
          <a:xfrm>
            <a:off x="512212" y="2158073"/>
            <a:ext cx="4609025" cy="369332"/>
          </a:xfrm>
          <a:prstGeom prst="rect">
            <a:avLst/>
          </a:prstGeom>
        </p:spPr>
        <p:txBody>
          <a:bodyPr wrap="square">
            <a:spAutoFit/>
          </a:bodyPr>
          <a:lstStyle/>
          <a:p>
            <a:pPr algn="ctr"/>
            <a:r>
              <a:rPr lang="en-US" cap="small" dirty="0">
                <a:solidFill>
                  <a:srgbClr val="2F4767"/>
                </a:solidFill>
                <a:cs typeface="Tahoma"/>
              </a:rPr>
              <a:t>e</a:t>
            </a:r>
            <a:r>
              <a:rPr lang="en-US" cap="small" dirty="0" smtClean="0">
                <a:solidFill>
                  <a:srgbClr val="2F4767"/>
                </a:solidFill>
                <a:cs typeface="Tahoma"/>
              </a:rPr>
              <a:t>xample: offshore </a:t>
            </a:r>
            <a:r>
              <a:rPr lang="en-US" cap="small" dirty="0">
                <a:solidFill>
                  <a:srgbClr val="2F4767"/>
                </a:solidFill>
                <a:cs typeface="Tahoma"/>
              </a:rPr>
              <a:t>s</a:t>
            </a:r>
            <a:r>
              <a:rPr lang="en-US" cap="small" dirty="0" smtClean="0">
                <a:solidFill>
                  <a:srgbClr val="2F4767"/>
                </a:solidFill>
                <a:cs typeface="Tahoma"/>
              </a:rPr>
              <a:t>urface dispersant capability   </a:t>
            </a:r>
            <a:endParaRPr lang="en-US" cap="small" dirty="0">
              <a:solidFill>
                <a:srgbClr val="2F4767"/>
              </a:solidFill>
              <a:cs typeface="Tahoma"/>
            </a:endParaRPr>
          </a:p>
        </p:txBody>
      </p:sp>
      <p:sp>
        <p:nvSpPr>
          <p:cNvPr id="28" name="Rectangle 27"/>
          <p:cNvSpPr/>
          <p:nvPr/>
        </p:nvSpPr>
        <p:spPr>
          <a:xfrm>
            <a:off x="683912" y="2759791"/>
            <a:ext cx="2270125" cy="313932"/>
          </a:xfrm>
          <a:prstGeom prst="rect">
            <a:avLst/>
          </a:prstGeom>
        </p:spPr>
        <p:txBody>
          <a:bodyPr wrap="square">
            <a:spAutoFit/>
          </a:bodyPr>
          <a:lstStyle/>
          <a:p>
            <a:pPr algn="ctr"/>
            <a:r>
              <a:rPr lang="en-US" cap="small" dirty="0" smtClean="0">
                <a:solidFill>
                  <a:srgbClr val="8EC034"/>
                </a:solidFill>
                <a:cs typeface="Tahoma"/>
              </a:rPr>
              <a:t>location</a:t>
            </a:r>
            <a:endParaRPr lang="en-US" cap="small" dirty="0">
              <a:solidFill>
                <a:srgbClr val="8EC034"/>
              </a:solidFill>
              <a:cs typeface="Tahoma"/>
            </a:endParaRPr>
          </a:p>
        </p:txBody>
      </p:sp>
      <p:sp>
        <p:nvSpPr>
          <p:cNvPr id="30" name="Rectangle 29"/>
          <p:cNvSpPr/>
          <p:nvPr/>
        </p:nvSpPr>
        <p:spPr>
          <a:xfrm>
            <a:off x="6165700" y="2729013"/>
            <a:ext cx="2270125" cy="369332"/>
          </a:xfrm>
          <a:prstGeom prst="rect">
            <a:avLst/>
          </a:prstGeom>
        </p:spPr>
        <p:txBody>
          <a:bodyPr wrap="square">
            <a:spAutoFit/>
          </a:bodyPr>
          <a:lstStyle/>
          <a:p>
            <a:pPr algn="ctr"/>
            <a:r>
              <a:rPr lang="en-US" cap="small" dirty="0">
                <a:solidFill>
                  <a:srgbClr val="8EC034"/>
                </a:solidFill>
                <a:cs typeface="Tahoma"/>
              </a:rPr>
              <a:t>d</a:t>
            </a:r>
            <a:r>
              <a:rPr lang="en-US" cap="small" dirty="0" smtClean="0">
                <a:solidFill>
                  <a:srgbClr val="8EC034"/>
                </a:solidFill>
                <a:cs typeface="Tahoma"/>
              </a:rPr>
              <a:t>ispersant </a:t>
            </a:r>
            <a:r>
              <a:rPr lang="en-US" cap="small" dirty="0">
                <a:solidFill>
                  <a:srgbClr val="8EC034"/>
                </a:solidFill>
                <a:cs typeface="Tahoma"/>
              </a:rPr>
              <a:t>r</a:t>
            </a:r>
            <a:r>
              <a:rPr lang="en-US" cap="small" dirty="0" smtClean="0">
                <a:solidFill>
                  <a:srgbClr val="8EC034"/>
                </a:solidFill>
                <a:cs typeface="Tahoma"/>
              </a:rPr>
              <a:t>esponse</a:t>
            </a:r>
            <a:endParaRPr lang="en-US" cap="small" dirty="0">
              <a:solidFill>
                <a:srgbClr val="8EC034"/>
              </a:solidFill>
              <a:cs typeface="Tahoma"/>
            </a:endParaRPr>
          </a:p>
        </p:txBody>
      </p:sp>
      <p:grpSp>
        <p:nvGrpSpPr>
          <p:cNvPr id="25" name="Group 24"/>
          <p:cNvGrpSpPr/>
          <p:nvPr/>
        </p:nvGrpSpPr>
        <p:grpSpPr>
          <a:xfrm rot="21217666">
            <a:off x="6658001" y="3789589"/>
            <a:ext cx="537294" cy="430319"/>
            <a:chOff x="7995746" y="3240523"/>
            <a:chExt cx="537294" cy="430319"/>
          </a:xfrm>
        </p:grpSpPr>
        <p:cxnSp>
          <p:nvCxnSpPr>
            <p:cNvPr id="37" name="Straight Connector 36"/>
            <p:cNvCxnSpPr/>
            <p:nvPr/>
          </p:nvCxnSpPr>
          <p:spPr>
            <a:xfrm rot="382334" flipH="1">
              <a:off x="8053538" y="3287809"/>
              <a:ext cx="459316" cy="383033"/>
            </a:xfrm>
            <a:prstGeom prst="line">
              <a:avLst/>
            </a:prstGeom>
            <a:ln w="3175" cmpd="sng"/>
          </p:spPr>
          <p:style>
            <a:lnRef idx="1">
              <a:schemeClr val="dk1"/>
            </a:lnRef>
            <a:fillRef idx="0">
              <a:schemeClr val="dk1"/>
            </a:fillRef>
            <a:effectRef idx="0">
              <a:schemeClr val="dk1"/>
            </a:effectRef>
            <a:fontRef idx="minor">
              <a:schemeClr val="tx1"/>
            </a:fontRef>
          </p:style>
        </p:cxnSp>
        <p:cxnSp>
          <p:nvCxnSpPr>
            <p:cNvPr id="39" name="Straight Connector 38"/>
            <p:cNvCxnSpPr/>
            <p:nvPr/>
          </p:nvCxnSpPr>
          <p:spPr>
            <a:xfrm rot="382334">
              <a:off x="7995746" y="3592243"/>
              <a:ext cx="42139" cy="51792"/>
            </a:xfrm>
            <a:prstGeom prst="line">
              <a:avLst/>
            </a:prstGeom>
            <a:ln w="3175" cmpd="sng"/>
          </p:spPr>
          <p:style>
            <a:lnRef idx="1">
              <a:schemeClr val="dk1"/>
            </a:lnRef>
            <a:fillRef idx="0">
              <a:schemeClr val="dk1"/>
            </a:fillRef>
            <a:effectRef idx="0">
              <a:schemeClr val="dk1"/>
            </a:effectRef>
            <a:fontRef idx="minor">
              <a:schemeClr val="tx1"/>
            </a:fontRef>
          </p:style>
        </p:cxnSp>
        <p:cxnSp>
          <p:nvCxnSpPr>
            <p:cNvPr id="49" name="Straight Connector 48"/>
            <p:cNvCxnSpPr/>
            <p:nvPr/>
          </p:nvCxnSpPr>
          <p:spPr>
            <a:xfrm>
              <a:off x="8484482" y="3240523"/>
              <a:ext cx="48558" cy="73959"/>
            </a:xfrm>
            <a:prstGeom prst="line">
              <a:avLst/>
            </a:prstGeom>
            <a:ln w="3175" cmpd="sng"/>
          </p:spPr>
          <p:style>
            <a:lnRef idx="1">
              <a:schemeClr val="dk1"/>
            </a:lnRef>
            <a:fillRef idx="0">
              <a:schemeClr val="dk1"/>
            </a:fillRef>
            <a:effectRef idx="0">
              <a:schemeClr val="dk1"/>
            </a:effectRef>
            <a:fontRef idx="minor">
              <a:schemeClr val="tx1"/>
            </a:fontRef>
          </p:style>
        </p:cxnSp>
      </p:grpSp>
      <p:sp>
        <p:nvSpPr>
          <p:cNvPr id="51" name="TextBox 50"/>
          <p:cNvSpPr txBox="1"/>
          <p:nvPr/>
        </p:nvSpPr>
        <p:spPr>
          <a:xfrm>
            <a:off x="7135502" y="3906776"/>
            <a:ext cx="1614389" cy="830997"/>
          </a:xfrm>
          <a:prstGeom prst="rect">
            <a:avLst/>
          </a:prstGeom>
          <a:noFill/>
        </p:spPr>
        <p:txBody>
          <a:bodyPr wrap="square" rtlCol="0">
            <a:spAutoFit/>
          </a:bodyPr>
          <a:lstStyle/>
          <a:p>
            <a:r>
              <a:rPr lang="en-US" sz="1200" cap="small" dirty="0" smtClean="0">
                <a:solidFill>
                  <a:srgbClr val="2F4767"/>
                </a:solidFill>
              </a:rPr>
              <a:t>Greater local capacity due to limitations of external resources entering the country</a:t>
            </a:r>
            <a:endParaRPr lang="en-US" sz="1200" cap="small" dirty="0">
              <a:solidFill>
                <a:srgbClr val="2F4767"/>
              </a:solidFill>
            </a:endParaRPr>
          </a:p>
        </p:txBody>
      </p:sp>
      <p:sp>
        <p:nvSpPr>
          <p:cNvPr id="27" name="TextBox 26"/>
          <p:cNvSpPr txBox="1"/>
          <p:nvPr/>
        </p:nvSpPr>
        <p:spPr>
          <a:xfrm>
            <a:off x="7104572" y="5893462"/>
            <a:ext cx="1578666" cy="830997"/>
          </a:xfrm>
          <a:prstGeom prst="rect">
            <a:avLst/>
          </a:prstGeom>
          <a:noFill/>
        </p:spPr>
        <p:txBody>
          <a:bodyPr wrap="square" rtlCol="0">
            <a:spAutoFit/>
          </a:bodyPr>
          <a:lstStyle/>
          <a:p>
            <a:r>
              <a:rPr lang="en-US" sz="1200" cap="small" dirty="0" smtClean="0">
                <a:solidFill>
                  <a:srgbClr val="2F4767"/>
                </a:solidFill>
              </a:rPr>
              <a:t>Greater external support due to ease of access and proximity to Tier 3 response center</a:t>
            </a:r>
            <a:endParaRPr lang="en-US" sz="1200" cap="small" dirty="0">
              <a:solidFill>
                <a:srgbClr val="2F4767"/>
              </a:solidFill>
            </a:endParaRPr>
          </a:p>
        </p:txBody>
      </p:sp>
      <p:cxnSp>
        <p:nvCxnSpPr>
          <p:cNvPr id="42" name="Straight Connector 41"/>
          <p:cNvCxnSpPr/>
          <p:nvPr/>
        </p:nvCxnSpPr>
        <p:spPr>
          <a:xfrm flipH="1">
            <a:off x="6946900" y="5365750"/>
            <a:ext cx="571500" cy="498475"/>
          </a:xfrm>
          <a:prstGeom prst="line">
            <a:avLst/>
          </a:prstGeom>
          <a:ln w="3175" cmpd="sng"/>
        </p:spPr>
        <p:style>
          <a:lnRef idx="1">
            <a:schemeClr val="dk1"/>
          </a:lnRef>
          <a:fillRef idx="0">
            <a:schemeClr val="dk1"/>
          </a:fillRef>
          <a:effectRef idx="0">
            <a:schemeClr val="dk1"/>
          </a:effectRef>
          <a:fontRef idx="minor">
            <a:schemeClr val="tx1"/>
          </a:fontRef>
        </p:style>
      </p:cxnSp>
      <p:cxnSp>
        <p:nvCxnSpPr>
          <p:cNvPr id="43" name="Straight Connector 42"/>
          <p:cNvCxnSpPr/>
          <p:nvPr/>
        </p:nvCxnSpPr>
        <p:spPr>
          <a:xfrm rot="21053138">
            <a:off x="6892670" y="5796982"/>
            <a:ext cx="48558" cy="73959"/>
          </a:xfrm>
          <a:prstGeom prst="line">
            <a:avLst/>
          </a:prstGeom>
          <a:ln w="3175" cmpd="sng"/>
        </p:spPr>
        <p:style>
          <a:lnRef idx="1">
            <a:schemeClr val="dk1"/>
          </a:lnRef>
          <a:fillRef idx="0">
            <a:schemeClr val="dk1"/>
          </a:fillRef>
          <a:effectRef idx="0">
            <a:schemeClr val="dk1"/>
          </a:effectRef>
          <a:fontRef idx="minor">
            <a:schemeClr val="tx1"/>
          </a:fontRef>
        </p:style>
      </p:cxnSp>
      <p:cxnSp>
        <p:nvCxnSpPr>
          <p:cNvPr id="44" name="Straight Connector 43"/>
          <p:cNvCxnSpPr/>
          <p:nvPr/>
        </p:nvCxnSpPr>
        <p:spPr>
          <a:xfrm rot="21053138">
            <a:off x="7463439" y="5296405"/>
            <a:ext cx="48558" cy="73959"/>
          </a:xfrm>
          <a:prstGeom prst="line">
            <a:avLst/>
          </a:prstGeom>
          <a:ln w="3175" cmpd="sng"/>
        </p:spPr>
        <p:style>
          <a:lnRef idx="1">
            <a:schemeClr val="dk1"/>
          </a:lnRef>
          <a:fillRef idx="0">
            <a:schemeClr val="dk1"/>
          </a:fillRef>
          <a:effectRef idx="0">
            <a:schemeClr val="dk1"/>
          </a:effectRef>
          <a:fontRef idx="minor">
            <a:schemeClr val="tx1"/>
          </a:fontRef>
        </p:style>
      </p:cxnSp>
      <p:sp>
        <p:nvSpPr>
          <p:cNvPr id="5" name="Rectangle 4"/>
          <p:cNvSpPr/>
          <p:nvPr/>
        </p:nvSpPr>
        <p:spPr>
          <a:xfrm>
            <a:off x="3059359" y="3579766"/>
            <a:ext cx="2706687" cy="738664"/>
          </a:xfrm>
          <a:prstGeom prst="rect">
            <a:avLst/>
          </a:prstGeom>
        </p:spPr>
        <p:txBody>
          <a:bodyPr wrap="square">
            <a:spAutoFit/>
          </a:bodyPr>
          <a:lstStyle/>
          <a:p>
            <a:r>
              <a:rPr lang="en-US" sz="1400" cap="small" dirty="0" smtClean="0">
                <a:solidFill>
                  <a:srgbClr val="2F4767"/>
                </a:solidFill>
                <a:cs typeface="Tahoma"/>
              </a:rPr>
              <a:t>A remote location in </a:t>
            </a:r>
            <a:r>
              <a:rPr lang="en-US" sz="1400" cap="small" dirty="0">
                <a:solidFill>
                  <a:srgbClr val="2F4767"/>
                </a:solidFill>
                <a:cs typeface="Tahoma"/>
              </a:rPr>
              <a:t>a </a:t>
            </a:r>
            <a:r>
              <a:rPr lang="en-US" sz="1400" cap="small" dirty="0" smtClean="0">
                <a:solidFill>
                  <a:srgbClr val="2F4767"/>
                </a:solidFill>
                <a:cs typeface="Tahoma"/>
              </a:rPr>
              <a:t>country with </a:t>
            </a:r>
            <a:r>
              <a:rPr lang="en-US" sz="1400" cap="small" dirty="0">
                <a:solidFill>
                  <a:srgbClr val="2F4767"/>
                </a:solidFill>
                <a:cs typeface="Tahoma"/>
              </a:rPr>
              <a:t>access </a:t>
            </a:r>
            <a:r>
              <a:rPr lang="en-US" sz="1400" cap="small" dirty="0" smtClean="0">
                <a:solidFill>
                  <a:srgbClr val="2F4767"/>
                </a:solidFill>
                <a:cs typeface="Tahoma"/>
              </a:rPr>
              <a:t>challenges and/or severe weather</a:t>
            </a:r>
            <a:endParaRPr lang="en-US" sz="1400" cap="small" dirty="0">
              <a:solidFill>
                <a:srgbClr val="2F4767"/>
              </a:solidFill>
              <a:cs typeface="Tahoma"/>
            </a:endParaRPr>
          </a:p>
        </p:txBody>
      </p:sp>
      <p:sp>
        <p:nvSpPr>
          <p:cNvPr id="10" name="Rectangle 9"/>
          <p:cNvSpPr/>
          <p:nvPr/>
        </p:nvSpPr>
        <p:spPr>
          <a:xfrm>
            <a:off x="3059359" y="5589463"/>
            <a:ext cx="2488406" cy="523220"/>
          </a:xfrm>
          <a:prstGeom prst="rect">
            <a:avLst/>
          </a:prstGeom>
        </p:spPr>
        <p:txBody>
          <a:bodyPr wrap="square">
            <a:spAutoFit/>
          </a:bodyPr>
          <a:lstStyle/>
          <a:p>
            <a:r>
              <a:rPr lang="en-US" sz="1400" cap="small" dirty="0" smtClean="0">
                <a:solidFill>
                  <a:srgbClr val="2F4767"/>
                </a:solidFill>
                <a:cs typeface="Tahoma"/>
              </a:rPr>
              <a:t>A coastal location adjacent to a Tier 3 response center</a:t>
            </a:r>
            <a:endParaRPr lang="en-US" sz="1400" cap="small" dirty="0">
              <a:solidFill>
                <a:srgbClr val="2F4767"/>
              </a:solidFill>
              <a:cs typeface="Tahoma"/>
            </a:endParaRPr>
          </a:p>
        </p:txBody>
      </p:sp>
      <p:sp>
        <p:nvSpPr>
          <p:cNvPr id="29" name="Rectangle 28"/>
          <p:cNvSpPr/>
          <p:nvPr/>
        </p:nvSpPr>
        <p:spPr>
          <a:xfrm>
            <a:off x="3059358" y="2759791"/>
            <a:ext cx="2267415" cy="313932"/>
          </a:xfrm>
          <a:prstGeom prst="rect">
            <a:avLst/>
          </a:prstGeom>
        </p:spPr>
        <p:txBody>
          <a:bodyPr wrap="square">
            <a:spAutoFit/>
          </a:bodyPr>
          <a:lstStyle/>
          <a:p>
            <a:pPr algn="ctr"/>
            <a:r>
              <a:rPr lang="en-US" cap="small" dirty="0" smtClean="0">
                <a:solidFill>
                  <a:srgbClr val="8EC034"/>
                </a:solidFill>
                <a:cs typeface="Tahoma"/>
              </a:rPr>
              <a:t>factors</a:t>
            </a:r>
            <a:endParaRPr lang="en-US" cap="small" dirty="0">
              <a:solidFill>
                <a:srgbClr val="8EC034"/>
              </a:solidFill>
              <a:cs typeface="Tahoma"/>
            </a:endParaRPr>
          </a:p>
        </p:txBody>
      </p:sp>
      <p:grpSp>
        <p:nvGrpSpPr>
          <p:cNvPr id="19" name="Group 18"/>
          <p:cNvGrpSpPr/>
          <p:nvPr/>
        </p:nvGrpSpPr>
        <p:grpSpPr>
          <a:xfrm>
            <a:off x="7190865" y="5610225"/>
            <a:ext cx="97710" cy="336847"/>
            <a:chOff x="8413240" y="5346700"/>
            <a:chExt cx="97710" cy="336847"/>
          </a:xfrm>
        </p:grpSpPr>
        <p:cxnSp>
          <p:nvCxnSpPr>
            <p:cNvPr id="46" name="Straight Connector 45"/>
            <p:cNvCxnSpPr>
              <a:endCxn id="47" idx="3"/>
            </p:cNvCxnSpPr>
            <p:nvPr/>
          </p:nvCxnSpPr>
          <p:spPr>
            <a:xfrm>
              <a:off x="8462095" y="5346700"/>
              <a:ext cx="0" cy="252615"/>
            </a:xfrm>
            <a:prstGeom prst="line">
              <a:avLst/>
            </a:prstGeom>
            <a:ln w="3175" cmpd="sng"/>
          </p:spPr>
          <p:style>
            <a:lnRef idx="1">
              <a:schemeClr val="dk1"/>
            </a:lnRef>
            <a:fillRef idx="0">
              <a:schemeClr val="dk1"/>
            </a:fillRef>
            <a:effectRef idx="0">
              <a:schemeClr val="dk1"/>
            </a:effectRef>
            <a:fontRef idx="minor">
              <a:schemeClr val="tx1"/>
            </a:fontRef>
          </p:style>
        </p:cxnSp>
        <p:sp>
          <p:nvSpPr>
            <p:cNvPr id="47" name="Isosceles Triangle 46"/>
            <p:cNvSpPr>
              <a:spLocks noChangeAspect="1"/>
            </p:cNvSpPr>
            <p:nvPr/>
          </p:nvSpPr>
          <p:spPr>
            <a:xfrm rot="10800000">
              <a:off x="8413240" y="5599315"/>
              <a:ext cx="97710" cy="84232"/>
            </a:xfrm>
            <a:prstGeom prst="triangle">
              <a:avLst/>
            </a:prstGeom>
            <a:solidFill>
              <a:schemeClr val="tx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63" name="Group 62"/>
          <p:cNvGrpSpPr/>
          <p:nvPr/>
        </p:nvGrpSpPr>
        <p:grpSpPr>
          <a:xfrm>
            <a:off x="6905128" y="4058081"/>
            <a:ext cx="280670" cy="241270"/>
            <a:chOff x="6972987" y="4292600"/>
            <a:chExt cx="280670" cy="241270"/>
          </a:xfrm>
        </p:grpSpPr>
        <p:cxnSp>
          <p:nvCxnSpPr>
            <p:cNvPr id="60" name="Straight Connector 59"/>
            <p:cNvCxnSpPr/>
            <p:nvPr/>
          </p:nvCxnSpPr>
          <p:spPr>
            <a:xfrm>
              <a:off x="6972987" y="4292600"/>
              <a:ext cx="0" cy="192415"/>
            </a:xfrm>
            <a:prstGeom prst="line">
              <a:avLst/>
            </a:prstGeom>
            <a:ln w="3175" cmpd="sng"/>
          </p:spPr>
          <p:style>
            <a:lnRef idx="1">
              <a:schemeClr val="dk1"/>
            </a:lnRef>
            <a:fillRef idx="0">
              <a:schemeClr val="dk1"/>
            </a:fillRef>
            <a:effectRef idx="0">
              <a:schemeClr val="dk1"/>
            </a:effectRef>
            <a:fontRef idx="minor">
              <a:schemeClr val="tx1"/>
            </a:fontRef>
          </p:style>
        </p:cxnSp>
        <p:sp>
          <p:nvSpPr>
            <p:cNvPr id="61" name="Isosceles Triangle 60"/>
            <p:cNvSpPr>
              <a:spLocks noChangeAspect="1"/>
            </p:cNvSpPr>
            <p:nvPr/>
          </p:nvSpPr>
          <p:spPr>
            <a:xfrm rot="5400000">
              <a:off x="7162686" y="4442899"/>
              <a:ext cx="97710" cy="84232"/>
            </a:xfrm>
            <a:prstGeom prst="triangle">
              <a:avLst/>
            </a:prstGeom>
            <a:solidFill>
              <a:schemeClr val="tx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62" name="Straight Connector 61"/>
            <p:cNvCxnSpPr/>
            <p:nvPr/>
          </p:nvCxnSpPr>
          <p:spPr>
            <a:xfrm>
              <a:off x="6972987" y="4485015"/>
              <a:ext cx="210047" cy="0"/>
            </a:xfrm>
            <a:prstGeom prst="line">
              <a:avLst/>
            </a:prstGeom>
            <a:ln w="3175" cmpd="sng"/>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8078096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7585088" y="1246188"/>
            <a:ext cx="941832" cy="941832"/>
          </a:xfrm>
          <a:prstGeom prst="rect">
            <a:avLst/>
          </a:prstGeom>
        </p:spPr>
      </p:pic>
      <p:grpSp>
        <p:nvGrpSpPr>
          <p:cNvPr id="5" name="Group 4"/>
          <p:cNvGrpSpPr/>
          <p:nvPr/>
        </p:nvGrpSpPr>
        <p:grpSpPr>
          <a:xfrm>
            <a:off x="381000" y="2407829"/>
            <a:ext cx="3998479" cy="965187"/>
            <a:chOff x="381000" y="2400717"/>
            <a:chExt cx="3998479" cy="965187"/>
          </a:xfrm>
        </p:grpSpPr>
        <p:sp>
          <p:nvSpPr>
            <p:cNvPr id="8" name="Rectangle 7"/>
            <p:cNvSpPr/>
            <p:nvPr/>
          </p:nvSpPr>
          <p:spPr>
            <a:xfrm>
              <a:off x="529855" y="2719573"/>
              <a:ext cx="3849624" cy="646331"/>
            </a:xfrm>
            <a:prstGeom prst="rect">
              <a:avLst/>
            </a:prstGeom>
          </p:spPr>
          <p:txBody>
            <a:bodyPr wrap="square">
              <a:spAutoFit/>
            </a:bodyPr>
            <a:lstStyle/>
            <a:p>
              <a:pPr marL="171450" indent="-171450">
                <a:buFont typeface="Arial"/>
                <a:buChar char="•"/>
              </a:pPr>
              <a:r>
                <a:rPr lang="en-US" sz="1200" cap="small" dirty="0" smtClean="0">
                  <a:solidFill>
                    <a:srgbClr val="2F4767"/>
                  </a:solidFill>
                  <a:cs typeface="Tahoma"/>
                </a:rPr>
                <a:t>Trained response </a:t>
              </a:r>
              <a:r>
                <a:rPr lang="en-US" sz="1200" cap="small" dirty="0">
                  <a:solidFill>
                    <a:srgbClr val="2F4767"/>
                  </a:solidFill>
                  <a:cs typeface="Tahoma"/>
                </a:rPr>
                <a:t>staff </a:t>
              </a:r>
              <a:r>
                <a:rPr lang="en-US" sz="1200" cap="small" dirty="0" smtClean="0">
                  <a:solidFill>
                    <a:srgbClr val="2F4767"/>
                  </a:solidFill>
                  <a:cs typeface="Tahoma"/>
                </a:rPr>
                <a:t>on-site </a:t>
              </a:r>
              <a:r>
                <a:rPr lang="en-US" sz="1200" cap="small" dirty="0">
                  <a:solidFill>
                    <a:srgbClr val="2F4767"/>
                  </a:solidFill>
                  <a:cs typeface="Tahoma"/>
                </a:rPr>
                <a:t>and available for emergencies in addition to their normal </a:t>
              </a:r>
              <a:r>
                <a:rPr lang="en-US" sz="1200" cap="small" dirty="0" smtClean="0">
                  <a:solidFill>
                    <a:srgbClr val="2F4767"/>
                  </a:solidFill>
                  <a:cs typeface="Tahoma"/>
                </a:rPr>
                <a:t>duties</a:t>
              </a:r>
            </a:p>
            <a:p>
              <a:pPr marL="171450" indent="-171450">
                <a:buFont typeface="Arial"/>
                <a:buChar char="•"/>
              </a:pPr>
              <a:r>
                <a:rPr lang="en-US" sz="1200" cap="small" dirty="0" smtClean="0">
                  <a:solidFill>
                    <a:srgbClr val="2F4767"/>
                  </a:solidFill>
                  <a:cs typeface="Tahoma"/>
                </a:rPr>
                <a:t>Local contractors trained in oil spill response</a:t>
              </a:r>
              <a:endParaRPr lang="en-US" sz="1200" cap="small" dirty="0">
                <a:solidFill>
                  <a:srgbClr val="2F4767"/>
                </a:solidFill>
                <a:cs typeface="Tahoma"/>
              </a:endParaRPr>
            </a:p>
          </p:txBody>
        </p:sp>
        <p:sp>
          <p:nvSpPr>
            <p:cNvPr id="37" name="TextBox 36"/>
            <p:cNvSpPr txBox="1"/>
            <p:nvPr/>
          </p:nvSpPr>
          <p:spPr>
            <a:xfrm>
              <a:off x="696117" y="2400717"/>
              <a:ext cx="1553354" cy="369332"/>
            </a:xfrm>
            <a:prstGeom prst="rect">
              <a:avLst/>
            </a:prstGeom>
            <a:noFill/>
          </p:spPr>
          <p:txBody>
            <a:bodyPr wrap="square" rtlCol="0">
              <a:spAutoFit/>
            </a:bodyPr>
            <a:lstStyle>
              <a:defPPr>
                <a:defRPr lang="en-US"/>
              </a:defPPr>
              <a:lvl1pPr>
                <a:defRPr sz="2000" cap="small">
                  <a:solidFill>
                    <a:srgbClr val="2F4767"/>
                  </a:solidFill>
                  <a:cs typeface="Tahoma"/>
                </a:defRPr>
              </a:lvl1pPr>
            </a:lstStyle>
            <a:p>
              <a:r>
                <a:rPr lang="en-US" sz="1800" dirty="0" smtClean="0"/>
                <a:t>Responders</a:t>
              </a:r>
              <a:endParaRPr lang="en-US" sz="1800" dirty="0"/>
            </a:p>
          </p:txBody>
        </p:sp>
        <p:grpSp>
          <p:nvGrpSpPr>
            <p:cNvPr id="38" name="Group 37"/>
            <p:cNvGrpSpPr>
              <a:grpSpLocks noChangeAspect="1"/>
            </p:cNvGrpSpPr>
            <p:nvPr/>
          </p:nvGrpSpPr>
          <p:grpSpPr>
            <a:xfrm>
              <a:off x="381000" y="2407829"/>
              <a:ext cx="365760" cy="365760"/>
              <a:chOff x="355367" y="2286000"/>
              <a:chExt cx="537866" cy="537866"/>
            </a:xfrm>
          </p:grpSpPr>
          <p:sp>
            <p:nvSpPr>
              <p:cNvPr id="39" name="Rounded Rectangle 38"/>
              <p:cNvSpPr/>
              <p:nvPr/>
            </p:nvSpPr>
            <p:spPr>
              <a:xfrm>
                <a:off x="355367" y="2286000"/>
                <a:ext cx="537866" cy="537866"/>
              </a:xfrm>
              <a:prstGeom prst="roundRect">
                <a:avLst>
                  <a:gd name="adj" fmla="val 50000"/>
                </a:avLst>
              </a:prstGeom>
              <a:solidFill>
                <a:srgbClr val="FFFFFF"/>
              </a:solidFill>
              <a:ln>
                <a:solidFill>
                  <a:srgbClr val="2F476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2F4767"/>
                  </a:solidFill>
                </a:endParaRPr>
              </a:p>
            </p:txBody>
          </p:sp>
          <p:pic>
            <p:nvPicPr>
              <p:cNvPr id="40" name="Picture 39"/>
              <p:cNvPicPr>
                <a:picLocks noChangeAspect="1"/>
              </p:cNvPicPr>
              <p:nvPr/>
            </p:nvPicPr>
            <p:blipFill>
              <a:blip r:embed="rId4"/>
              <a:stretch>
                <a:fillRect/>
              </a:stretch>
            </p:blipFill>
            <p:spPr>
              <a:xfrm>
                <a:off x="458810" y="2346736"/>
                <a:ext cx="322371" cy="416395"/>
              </a:xfrm>
              <a:prstGeom prst="rect">
                <a:avLst/>
              </a:prstGeom>
            </p:spPr>
          </p:pic>
        </p:grpSp>
      </p:grpSp>
      <p:sp>
        <p:nvSpPr>
          <p:cNvPr id="78" name="Rectangle 77"/>
          <p:cNvSpPr/>
          <p:nvPr/>
        </p:nvSpPr>
        <p:spPr>
          <a:xfrm>
            <a:off x="4769039" y="4419816"/>
            <a:ext cx="3917761" cy="1888836"/>
          </a:xfrm>
          <a:prstGeom prst="rect">
            <a:avLst/>
          </a:prstGeom>
          <a:solidFill>
            <a:schemeClr val="bg1"/>
          </a:solidFill>
          <a:ln>
            <a:solidFill>
              <a:srgbClr val="8EC034"/>
            </a:solidFill>
          </a:ln>
          <a:effectLst>
            <a:outerShdw blurRad="50800" dist="38100" dir="2700000" algn="tl" rotWithShape="0">
              <a:prstClr val="black">
                <a:alpha val="40000"/>
              </a:prstClr>
            </a:outerShdw>
          </a:effectLst>
        </p:spPr>
        <p:txBody>
          <a:bodyPr wrap="square" lIns="274320" rtlCol="0" anchor="ctr" anchorCtr="1">
            <a:noAutofit/>
          </a:bodyPr>
          <a:lstStyle/>
          <a:p>
            <a:endParaRPr lang="en-US" cap="small">
              <a:solidFill>
                <a:srgbClr val="FFFFFF"/>
              </a:solidFill>
              <a:cs typeface="Tahoma"/>
            </a:endParaRPr>
          </a:p>
        </p:txBody>
      </p:sp>
      <p:grpSp>
        <p:nvGrpSpPr>
          <p:cNvPr id="7" name="Group 6"/>
          <p:cNvGrpSpPr/>
          <p:nvPr/>
        </p:nvGrpSpPr>
        <p:grpSpPr>
          <a:xfrm>
            <a:off x="381000" y="4341859"/>
            <a:ext cx="3998480" cy="1837527"/>
            <a:chOff x="381000" y="4141897"/>
            <a:chExt cx="3998480" cy="1837527"/>
          </a:xfrm>
        </p:grpSpPr>
        <p:sp>
          <p:nvSpPr>
            <p:cNvPr id="11" name="Rectangle 10"/>
            <p:cNvSpPr/>
            <p:nvPr/>
          </p:nvSpPr>
          <p:spPr>
            <a:xfrm>
              <a:off x="529856" y="4446697"/>
              <a:ext cx="3849624" cy="1532727"/>
            </a:xfrm>
            <a:prstGeom prst="rect">
              <a:avLst/>
            </a:prstGeom>
          </p:spPr>
          <p:txBody>
            <a:bodyPr wrap="square">
              <a:spAutoFit/>
            </a:bodyPr>
            <a:lstStyle/>
            <a:p>
              <a:pPr marL="171450" indent="-171450">
                <a:buFont typeface="Arial"/>
                <a:buChar char="•"/>
              </a:pPr>
              <a:r>
                <a:rPr lang="en-US" sz="1200" cap="small" dirty="0" smtClean="0">
                  <a:solidFill>
                    <a:srgbClr val="2F4767"/>
                  </a:solidFill>
                  <a:cs typeface="Tahoma"/>
                </a:rPr>
                <a:t>On-site or </a:t>
              </a:r>
              <a:r>
                <a:rPr lang="en-US" sz="1200" cap="small" dirty="0">
                  <a:solidFill>
                    <a:srgbClr val="2F4767"/>
                  </a:solidFill>
                  <a:cs typeface="Tahoma"/>
                </a:rPr>
                <a:t>l</a:t>
              </a:r>
              <a:r>
                <a:rPr lang="en-US" sz="1200" cap="small" dirty="0" smtClean="0">
                  <a:solidFill>
                    <a:srgbClr val="2F4767"/>
                  </a:solidFill>
                  <a:cs typeface="Tahoma"/>
                </a:rPr>
                <a:t>ocally available with </a:t>
              </a:r>
              <a:r>
                <a:rPr lang="en-US" sz="1200" cap="small" dirty="0">
                  <a:solidFill>
                    <a:srgbClr val="2F4767"/>
                  </a:solidFill>
                  <a:cs typeface="Tahoma"/>
                </a:rPr>
                <a:t>arrangements in place for rapid and effective </a:t>
              </a:r>
              <a:r>
                <a:rPr lang="en-US" sz="1200" cap="small" dirty="0" smtClean="0">
                  <a:solidFill>
                    <a:srgbClr val="2F4767"/>
                  </a:solidFill>
                  <a:cs typeface="Tahoma"/>
                </a:rPr>
                <a:t>mobilization</a:t>
              </a:r>
              <a:endParaRPr lang="en-US" sz="1200" cap="small" dirty="0">
                <a:solidFill>
                  <a:srgbClr val="2F4767"/>
                </a:solidFill>
                <a:cs typeface="Tahoma"/>
              </a:endParaRPr>
            </a:p>
            <a:p>
              <a:pPr marL="171450" indent="-171450">
                <a:buFont typeface="Arial"/>
                <a:buChar char="•"/>
              </a:pPr>
              <a:r>
                <a:rPr lang="en-US" sz="1200" cap="small" dirty="0">
                  <a:solidFill>
                    <a:srgbClr val="2F4767"/>
                  </a:solidFill>
                  <a:cs typeface="Tahoma"/>
                </a:rPr>
                <a:t>Amount and type </a:t>
              </a:r>
              <a:r>
                <a:rPr lang="en-US" sz="1200" cap="small" dirty="0" smtClean="0">
                  <a:solidFill>
                    <a:srgbClr val="2F4767"/>
                  </a:solidFill>
                  <a:cs typeface="Tahoma"/>
                </a:rPr>
                <a:t>is </a:t>
              </a:r>
              <a:r>
                <a:rPr lang="en-US" sz="1200" cap="small" dirty="0">
                  <a:solidFill>
                    <a:srgbClr val="2F4767"/>
                  </a:solidFill>
                  <a:cs typeface="Tahoma"/>
                </a:rPr>
                <a:t>commensurate with </a:t>
              </a:r>
              <a:r>
                <a:rPr lang="en-US" sz="1200" cap="small" dirty="0" smtClean="0">
                  <a:solidFill>
                    <a:srgbClr val="2F4767"/>
                  </a:solidFill>
                  <a:cs typeface="Tahoma"/>
                </a:rPr>
                <a:t>risk, including location factors (e.g., weather, seasonality, or logistical constraints due to remote geographies)</a:t>
              </a:r>
              <a:endParaRPr lang="en-US" sz="1200" cap="small" dirty="0">
                <a:solidFill>
                  <a:srgbClr val="2F4767"/>
                </a:solidFill>
                <a:cs typeface="Tahoma"/>
              </a:endParaRPr>
            </a:p>
            <a:p>
              <a:pPr marL="171450" indent="-171450">
                <a:buFont typeface="Arial"/>
                <a:buChar char="•"/>
              </a:pPr>
              <a:r>
                <a:rPr lang="en-US" sz="1200" cap="small" dirty="0">
                  <a:solidFill>
                    <a:srgbClr val="2F4767"/>
                  </a:solidFill>
                  <a:cs typeface="Tahoma"/>
                </a:rPr>
                <a:t>Deployment times and </a:t>
              </a:r>
              <a:r>
                <a:rPr lang="en-US" sz="1200" cap="small" dirty="0" smtClean="0">
                  <a:solidFill>
                    <a:srgbClr val="2F4767"/>
                  </a:solidFill>
                  <a:cs typeface="Tahoma"/>
                </a:rPr>
                <a:t>methodologies are often predetermined</a:t>
              </a:r>
              <a:endParaRPr lang="en-US" sz="1200" cap="small" dirty="0">
                <a:solidFill>
                  <a:srgbClr val="2F4767"/>
                </a:solidFill>
                <a:cs typeface="Tahoma"/>
              </a:endParaRPr>
            </a:p>
            <a:p>
              <a:pPr marL="171450" indent="-171450">
                <a:buFont typeface="Arial"/>
                <a:buChar char="•"/>
              </a:pPr>
              <a:r>
                <a:rPr lang="en-US" sz="1200" cap="small" dirty="0">
                  <a:solidFill>
                    <a:srgbClr val="2F4767"/>
                  </a:solidFill>
                  <a:cs typeface="Tahoma"/>
                </a:rPr>
                <a:t>Supporting logistics </a:t>
              </a:r>
              <a:r>
                <a:rPr lang="en-US" sz="1200" cap="small" dirty="0" smtClean="0">
                  <a:solidFill>
                    <a:srgbClr val="2F4767"/>
                  </a:solidFill>
                  <a:cs typeface="Tahoma"/>
                </a:rPr>
                <a:t>provided</a:t>
              </a:r>
              <a:endParaRPr lang="en-US" sz="1200" cap="small" dirty="0">
                <a:solidFill>
                  <a:srgbClr val="2F4767"/>
                </a:solidFill>
                <a:cs typeface="Tahoma"/>
              </a:endParaRPr>
            </a:p>
          </p:txBody>
        </p:sp>
        <p:sp>
          <p:nvSpPr>
            <p:cNvPr id="10" name="TextBox 9"/>
            <p:cNvSpPr txBox="1"/>
            <p:nvPr/>
          </p:nvSpPr>
          <p:spPr>
            <a:xfrm>
              <a:off x="694485" y="4154684"/>
              <a:ext cx="1649241" cy="369332"/>
            </a:xfrm>
            <a:prstGeom prst="rect">
              <a:avLst/>
            </a:prstGeom>
            <a:noFill/>
          </p:spPr>
          <p:txBody>
            <a:bodyPr wrap="square" rtlCol="0">
              <a:spAutoFit/>
            </a:bodyPr>
            <a:lstStyle/>
            <a:p>
              <a:r>
                <a:rPr lang="en-US" cap="small" dirty="0" smtClean="0">
                  <a:solidFill>
                    <a:srgbClr val="2F4767"/>
                  </a:solidFill>
                  <a:cs typeface="Tahoma"/>
                </a:rPr>
                <a:t>Equipment</a:t>
              </a:r>
            </a:p>
          </p:txBody>
        </p:sp>
        <p:grpSp>
          <p:nvGrpSpPr>
            <p:cNvPr id="33" name="Group 32"/>
            <p:cNvGrpSpPr>
              <a:grpSpLocks noChangeAspect="1"/>
            </p:cNvGrpSpPr>
            <p:nvPr/>
          </p:nvGrpSpPr>
          <p:grpSpPr>
            <a:xfrm>
              <a:off x="381000" y="4141897"/>
              <a:ext cx="364129" cy="364129"/>
              <a:chOff x="2578082" y="2376380"/>
              <a:chExt cx="537866" cy="537866"/>
            </a:xfrm>
          </p:grpSpPr>
          <p:sp>
            <p:nvSpPr>
              <p:cNvPr id="24" name="Rounded Rectangle 23"/>
              <p:cNvSpPr/>
              <p:nvPr/>
            </p:nvSpPr>
            <p:spPr>
              <a:xfrm>
                <a:off x="2578082" y="2376380"/>
                <a:ext cx="537866" cy="537866"/>
              </a:xfrm>
              <a:prstGeom prst="roundRect">
                <a:avLst>
                  <a:gd name="adj" fmla="val 50000"/>
                </a:avLst>
              </a:prstGeom>
              <a:solidFill>
                <a:srgbClr val="FFFFFF"/>
              </a:solidFill>
              <a:ln>
                <a:solidFill>
                  <a:srgbClr val="2F476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2F4767"/>
                  </a:solidFill>
                </a:endParaRPr>
              </a:p>
            </p:txBody>
          </p:sp>
          <p:pic>
            <p:nvPicPr>
              <p:cNvPr id="25" name="Picture 24"/>
              <p:cNvPicPr>
                <a:picLocks noChangeAspect="1"/>
              </p:cNvPicPr>
              <p:nvPr/>
            </p:nvPicPr>
            <p:blipFill>
              <a:blip r:embed="rId5"/>
              <a:stretch>
                <a:fillRect/>
              </a:stretch>
            </p:blipFill>
            <p:spPr>
              <a:xfrm>
                <a:off x="2643552" y="2468829"/>
                <a:ext cx="441395" cy="355035"/>
              </a:xfrm>
              <a:prstGeom prst="rect">
                <a:avLst/>
              </a:prstGeom>
            </p:spPr>
          </p:pic>
        </p:grpSp>
      </p:grpSp>
      <p:sp>
        <p:nvSpPr>
          <p:cNvPr id="13" name="TextBox 12"/>
          <p:cNvSpPr txBox="1"/>
          <p:nvPr/>
        </p:nvSpPr>
        <p:spPr>
          <a:xfrm>
            <a:off x="5007956" y="2411176"/>
            <a:ext cx="1964115" cy="369332"/>
          </a:xfrm>
          <a:prstGeom prst="rect">
            <a:avLst/>
          </a:prstGeom>
          <a:noFill/>
        </p:spPr>
        <p:txBody>
          <a:bodyPr wrap="square" rtlCol="0">
            <a:spAutoFit/>
          </a:bodyPr>
          <a:lstStyle>
            <a:defPPr>
              <a:defRPr lang="en-US"/>
            </a:defPPr>
            <a:lvl1pPr>
              <a:defRPr sz="2000" cap="small">
                <a:solidFill>
                  <a:srgbClr val="2F4767"/>
                </a:solidFill>
                <a:cs typeface="Tahoma"/>
              </a:defRPr>
            </a:lvl1pPr>
          </a:lstStyle>
          <a:p>
            <a:r>
              <a:rPr lang="en-US" sz="1800" dirty="0" smtClean="0"/>
              <a:t>Additional Support</a:t>
            </a:r>
            <a:endParaRPr lang="en-US" sz="1800" dirty="0"/>
          </a:p>
        </p:txBody>
      </p:sp>
      <p:grpSp>
        <p:nvGrpSpPr>
          <p:cNvPr id="34" name="Group 33"/>
          <p:cNvGrpSpPr>
            <a:grpSpLocks noChangeAspect="1"/>
          </p:cNvGrpSpPr>
          <p:nvPr/>
        </p:nvGrpSpPr>
        <p:grpSpPr>
          <a:xfrm>
            <a:off x="4692839" y="2406980"/>
            <a:ext cx="365760" cy="365760"/>
            <a:chOff x="4619597" y="2376380"/>
            <a:chExt cx="537866" cy="537866"/>
          </a:xfrm>
        </p:grpSpPr>
        <p:sp>
          <p:nvSpPr>
            <p:cNvPr id="26" name="Rounded Rectangle 25"/>
            <p:cNvSpPr/>
            <p:nvPr/>
          </p:nvSpPr>
          <p:spPr>
            <a:xfrm>
              <a:off x="4619597" y="2376380"/>
              <a:ext cx="537866" cy="537866"/>
            </a:xfrm>
            <a:prstGeom prst="roundRect">
              <a:avLst>
                <a:gd name="adj" fmla="val 50000"/>
              </a:avLst>
            </a:prstGeom>
            <a:solidFill>
              <a:srgbClr val="FFFFFF"/>
            </a:solidFill>
            <a:ln>
              <a:solidFill>
                <a:srgbClr val="2F476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2F4767"/>
                </a:solidFill>
              </a:endParaRPr>
            </a:p>
          </p:txBody>
        </p:sp>
        <p:pic>
          <p:nvPicPr>
            <p:cNvPr id="28" name="Picture 27"/>
            <p:cNvPicPr>
              <a:picLocks noChangeAspect="1"/>
            </p:cNvPicPr>
            <p:nvPr/>
          </p:nvPicPr>
          <p:blipFill>
            <a:blip r:embed="rId6"/>
            <a:stretch>
              <a:fillRect/>
            </a:stretch>
          </p:blipFill>
          <p:spPr>
            <a:xfrm>
              <a:off x="4684699" y="2441482"/>
              <a:ext cx="407662" cy="407662"/>
            </a:xfrm>
            <a:prstGeom prst="rect">
              <a:avLst/>
            </a:prstGeom>
          </p:spPr>
        </p:pic>
      </p:grpSp>
      <p:sp>
        <p:nvSpPr>
          <p:cNvPr id="31" name="Rectangle 30"/>
          <p:cNvSpPr/>
          <p:nvPr/>
        </p:nvSpPr>
        <p:spPr>
          <a:xfrm>
            <a:off x="4842168" y="2711780"/>
            <a:ext cx="3646779" cy="1492716"/>
          </a:xfrm>
          <a:prstGeom prst="rect">
            <a:avLst/>
          </a:prstGeom>
        </p:spPr>
        <p:txBody>
          <a:bodyPr wrap="square">
            <a:spAutoFit/>
          </a:bodyPr>
          <a:lstStyle/>
          <a:p>
            <a:pPr marL="171450" indent="-171450">
              <a:buFont typeface="Arial"/>
              <a:buChar char="•"/>
            </a:pPr>
            <a:r>
              <a:rPr lang="en-US" sz="1200" cap="small" dirty="0">
                <a:solidFill>
                  <a:srgbClr val="2F4767"/>
                </a:solidFill>
                <a:cs typeface="Tahoma"/>
              </a:rPr>
              <a:t>Some elements of </a:t>
            </a:r>
            <a:r>
              <a:rPr lang="en-US" sz="1200" cap="small" dirty="0" smtClean="0">
                <a:solidFill>
                  <a:srgbClr val="2F4767"/>
                </a:solidFill>
                <a:cs typeface="Tahoma"/>
              </a:rPr>
              <a:t>Tier </a:t>
            </a:r>
            <a:r>
              <a:rPr lang="en-US" sz="1200" cap="small" dirty="0">
                <a:solidFill>
                  <a:srgbClr val="2F4767"/>
                </a:solidFill>
                <a:cs typeface="Tahoma"/>
              </a:rPr>
              <a:t>1 capability may not be kept permanently </a:t>
            </a:r>
            <a:r>
              <a:rPr lang="en-US" sz="1200" cap="small" dirty="0" smtClean="0">
                <a:solidFill>
                  <a:srgbClr val="2F4767"/>
                </a:solidFill>
                <a:cs typeface="Tahoma"/>
              </a:rPr>
              <a:t>on-site, </a:t>
            </a:r>
            <a:r>
              <a:rPr lang="en-US" sz="1200" cap="small" dirty="0">
                <a:solidFill>
                  <a:srgbClr val="2F4767"/>
                </a:solidFill>
                <a:cs typeface="Tahoma"/>
              </a:rPr>
              <a:t>but </a:t>
            </a:r>
            <a:r>
              <a:rPr lang="en-US" sz="1200" cap="small" dirty="0" smtClean="0">
                <a:solidFill>
                  <a:srgbClr val="2F4767"/>
                </a:solidFill>
                <a:cs typeface="Tahoma"/>
              </a:rPr>
              <a:t>are readily </a:t>
            </a:r>
            <a:r>
              <a:rPr lang="en-US" sz="1200" cap="small" dirty="0">
                <a:solidFill>
                  <a:srgbClr val="2F4767"/>
                </a:solidFill>
                <a:cs typeface="Tahoma"/>
              </a:rPr>
              <a:t>available at the time of </a:t>
            </a:r>
            <a:r>
              <a:rPr lang="en-US" sz="1200" cap="small" dirty="0" smtClean="0">
                <a:solidFill>
                  <a:srgbClr val="2F4767"/>
                </a:solidFill>
                <a:cs typeface="Tahoma"/>
              </a:rPr>
              <a:t>need, such as:</a:t>
            </a:r>
            <a:endParaRPr lang="en-US" sz="1200" cap="small" dirty="0">
              <a:solidFill>
                <a:srgbClr val="2F4767"/>
              </a:solidFill>
              <a:cs typeface="Tahoma"/>
            </a:endParaRPr>
          </a:p>
          <a:p>
            <a:pPr marL="365760" lvl="1" indent="-192024">
              <a:buSzPct val="70000"/>
              <a:buFont typeface="Courier New"/>
              <a:buChar char="o"/>
            </a:pPr>
            <a:r>
              <a:rPr lang="en-US" sz="1100" cap="small" dirty="0" smtClean="0">
                <a:solidFill>
                  <a:srgbClr val="2F4767"/>
                </a:solidFill>
                <a:cs typeface="Tahoma"/>
              </a:rPr>
              <a:t>Non</a:t>
            </a:r>
            <a:r>
              <a:rPr lang="en-US" sz="1100" cap="small" dirty="0">
                <a:solidFill>
                  <a:srgbClr val="2F4767"/>
                </a:solidFill>
                <a:cs typeface="Tahoma"/>
              </a:rPr>
              <a:t>-specialized </a:t>
            </a:r>
            <a:r>
              <a:rPr lang="en-US" sz="1100" cap="small" dirty="0" smtClean="0">
                <a:solidFill>
                  <a:srgbClr val="2F4767"/>
                </a:solidFill>
                <a:cs typeface="Tahoma"/>
              </a:rPr>
              <a:t>equipment, e.g., waste skips, </a:t>
            </a:r>
            <a:r>
              <a:rPr lang="en-US" sz="1100" cap="small" dirty="0">
                <a:solidFill>
                  <a:srgbClr val="2F4767"/>
                </a:solidFill>
                <a:cs typeface="Tahoma"/>
              </a:rPr>
              <a:t>storage trucks, personnel transport, etc.</a:t>
            </a:r>
          </a:p>
          <a:p>
            <a:pPr marL="365760" lvl="1" indent="-192024">
              <a:buSzPct val="70000"/>
              <a:buFont typeface="Courier New"/>
              <a:buChar char="o"/>
            </a:pPr>
            <a:r>
              <a:rPr lang="en-US" sz="1100" cap="small" dirty="0">
                <a:solidFill>
                  <a:srgbClr val="2F4767"/>
                </a:solidFill>
                <a:cs typeface="Tahoma"/>
              </a:rPr>
              <a:t>Support/infrastructure </a:t>
            </a:r>
            <a:r>
              <a:rPr lang="en-US" sz="1100" cap="small" dirty="0" smtClean="0">
                <a:solidFill>
                  <a:srgbClr val="2F4767"/>
                </a:solidFill>
                <a:cs typeface="Tahoma"/>
              </a:rPr>
              <a:t>elements, e.g., </a:t>
            </a:r>
            <a:r>
              <a:rPr lang="en-US" sz="1100" cap="small" dirty="0">
                <a:solidFill>
                  <a:srgbClr val="2F4767"/>
                </a:solidFill>
                <a:cs typeface="Tahoma"/>
              </a:rPr>
              <a:t>additional security, </a:t>
            </a:r>
            <a:r>
              <a:rPr lang="en-US" sz="1100" cap="small" dirty="0" smtClean="0">
                <a:solidFill>
                  <a:srgbClr val="2F4767"/>
                </a:solidFill>
                <a:cs typeface="Tahoma"/>
              </a:rPr>
              <a:t>accommodations, </a:t>
            </a:r>
            <a:r>
              <a:rPr lang="en-US" sz="1100" cap="small" dirty="0">
                <a:solidFill>
                  <a:srgbClr val="2F4767"/>
                </a:solidFill>
                <a:cs typeface="Tahoma"/>
              </a:rPr>
              <a:t>etc</a:t>
            </a:r>
            <a:r>
              <a:rPr lang="en-US" sz="1100" cap="small" dirty="0" smtClean="0">
                <a:solidFill>
                  <a:srgbClr val="2F4767"/>
                </a:solidFill>
                <a:cs typeface="Tahoma"/>
              </a:rPr>
              <a:t>.</a:t>
            </a:r>
          </a:p>
          <a:p>
            <a:pPr marL="365760" lvl="1" indent="-192024">
              <a:buSzPct val="70000"/>
              <a:buFont typeface="Courier New"/>
              <a:buChar char="o"/>
            </a:pPr>
            <a:r>
              <a:rPr lang="en-US" sz="1100" cap="small" dirty="0">
                <a:solidFill>
                  <a:srgbClr val="2F4767"/>
                </a:solidFill>
                <a:cs typeface="Tahoma"/>
              </a:rPr>
              <a:t>T</a:t>
            </a:r>
            <a:r>
              <a:rPr lang="en-US" sz="1100" cap="small" dirty="0" smtClean="0">
                <a:solidFill>
                  <a:srgbClr val="2F4767"/>
                </a:solidFill>
                <a:cs typeface="Tahoma"/>
              </a:rPr>
              <a:t>echnical </a:t>
            </a:r>
            <a:r>
              <a:rPr lang="en-US" sz="1100" cap="small" dirty="0">
                <a:solidFill>
                  <a:srgbClr val="2F4767"/>
                </a:solidFill>
                <a:cs typeface="Tahoma"/>
              </a:rPr>
              <a:t>advice </a:t>
            </a:r>
            <a:r>
              <a:rPr lang="en-US" sz="1100" cap="small" dirty="0" smtClean="0">
                <a:solidFill>
                  <a:srgbClr val="2F4767"/>
                </a:solidFill>
                <a:cs typeface="Tahoma"/>
              </a:rPr>
              <a:t>and/or specialized resources</a:t>
            </a:r>
            <a:endParaRPr lang="en-US" sz="1100" cap="small" dirty="0">
              <a:solidFill>
                <a:srgbClr val="2F4767"/>
              </a:solidFill>
              <a:cs typeface="Tahoma"/>
            </a:endParaRPr>
          </a:p>
        </p:txBody>
      </p:sp>
      <p:sp>
        <p:nvSpPr>
          <p:cNvPr id="35" name="Rectangle 34"/>
          <p:cNvSpPr/>
          <p:nvPr/>
        </p:nvSpPr>
        <p:spPr>
          <a:xfrm>
            <a:off x="407736" y="1403615"/>
            <a:ext cx="6944896" cy="338554"/>
          </a:xfrm>
          <a:prstGeom prst="rect">
            <a:avLst/>
          </a:prstGeom>
        </p:spPr>
        <p:txBody>
          <a:bodyPr wrap="square">
            <a:spAutoFit/>
          </a:bodyPr>
          <a:lstStyle/>
          <a:p>
            <a:r>
              <a:rPr lang="en-US" sz="1600" cap="small" dirty="0" smtClean="0">
                <a:solidFill>
                  <a:srgbClr val="2F4767"/>
                </a:solidFill>
              </a:rPr>
              <a:t>Resources </a:t>
            </a:r>
            <a:r>
              <a:rPr lang="en-US" sz="1600" cap="small" dirty="0">
                <a:solidFill>
                  <a:srgbClr val="2F4767"/>
                </a:solidFill>
              </a:rPr>
              <a:t>necessary to handle a local spill and/or provide an initial </a:t>
            </a:r>
            <a:r>
              <a:rPr lang="en-US" sz="1600" cap="small" dirty="0" smtClean="0">
                <a:solidFill>
                  <a:srgbClr val="2F4767"/>
                </a:solidFill>
              </a:rPr>
              <a:t>response</a:t>
            </a:r>
          </a:p>
        </p:txBody>
      </p:sp>
      <p:sp>
        <p:nvSpPr>
          <p:cNvPr id="36" name="Rectangle 35"/>
          <p:cNvSpPr/>
          <p:nvPr/>
        </p:nvSpPr>
        <p:spPr>
          <a:xfrm>
            <a:off x="381000" y="1100669"/>
            <a:ext cx="1868471" cy="430887"/>
          </a:xfrm>
          <a:prstGeom prst="rect">
            <a:avLst/>
          </a:prstGeom>
        </p:spPr>
        <p:txBody>
          <a:bodyPr wrap="square">
            <a:spAutoFit/>
          </a:bodyPr>
          <a:lstStyle/>
          <a:p>
            <a:r>
              <a:rPr lang="en-US" sz="2200" cap="small" dirty="0">
                <a:solidFill>
                  <a:srgbClr val="2F4767"/>
                </a:solidFill>
                <a:cs typeface="Tahoma"/>
              </a:rPr>
              <a:t>Tier 1</a:t>
            </a:r>
            <a:r>
              <a:rPr lang="en-US" sz="2200" cap="small" dirty="0" smtClean="0">
                <a:solidFill>
                  <a:srgbClr val="2F4767"/>
                </a:solidFill>
                <a:cs typeface="Tahoma"/>
              </a:rPr>
              <a:t>:</a:t>
            </a:r>
            <a:endParaRPr lang="en-US" sz="2200" cap="small" dirty="0">
              <a:solidFill>
                <a:srgbClr val="2F4767"/>
              </a:solidFill>
              <a:cs typeface="Tahoma"/>
            </a:endParaRPr>
          </a:p>
        </p:txBody>
      </p:sp>
      <p:sp>
        <p:nvSpPr>
          <p:cNvPr id="27" name="TextBox 26"/>
          <p:cNvSpPr txBox="1"/>
          <p:nvPr/>
        </p:nvSpPr>
        <p:spPr>
          <a:xfrm>
            <a:off x="4817598" y="4424240"/>
            <a:ext cx="3671349" cy="1415772"/>
          </a:xfrm>
          <a:prstGeom prst="rect">
            <a:avLst/>
          </a:prstGeom>
          <a:noFill/>
          <a:ln>
            <a:noFill/>
          </a:ln>
          <a:effectLst/>
        </p:spPr>
        <p:txBody>
          <a:bodyPr wrap="square" lIns="91440" rtlCol="0" anchor="t" anchorCtr="0">
            <a:spAutoFit/>
          </a:bodyPr>
          <a:lstStyle>
            <a:defPPr>
              <a:defRPr lang="en-US"/>
            </a:defPPr>
            <a:lvl1pPr>
              <a:defRPr cap="small">
                <a:solidFill>
                  <a:srgbClr val="2F4767"/>
                </a:solidFill>
                <a:cs typeface="Tahoma"/>
              </a:defRPr>
            </a:lvl1pPr>
          </a:lstStyle>
          <a:p>
            <a:r>
              <a:rPr lang="en-US" sz="1400" dirty="0"/>
              <a:t>EXAMPLE SCENARIOS</a:t>
            </a:r>
          </a:p>
          <a:p>
            <a:r>
              <a:rPr lang="en-US" sz="1200" dirty="0"/>
              <a:t>An oil spill that requires Tier 1 capabilities for response is one related to operational activities at a fixed location, such as:</a:t>
            </a:r>
          </a:p>
          <a:p>
            <a:pPr marL="285750" indent="-285750">
              <a:buFont typeface="Arial"/>
              <a:buChar char="•"/>
            </a:pPr>
            <a:r>
              <a:rPr lang="en-US" sz="1200" dirty="0"/>
              <a:t>The overfilling of a tank</a:t>
            </a:r>
          </a:p>
          <a:p>
            <a:pPr marL="285750" indent="-285750">
              <a:buFont typeface="Arial"/>
              <a:buChar char="•"/>
            </a:pPr>
            <a:r>
              <a:rPr lang="en-US" sz="1200" dirty="0"/>
              <a:t>A leaking </a:t>
            </a:r>
            <a:r>
              <a:rPr lang="en-US" sz="1200" dirty="0" smtClean="0"/>
              <a:t>valve</a:t>
            </a:r>
          </a:p>
          <a:p>
            <a:pPr marL="285750" indent="-285750">
              <a:buFont typeface="Arial"/>
              <a:buChar char="•"/>
            </a:pPr>
            <a:r>
              <a:rPr lang="en-US" sz="1200" dirty="0" smtClean="0"/>
              <a:t>A transfer hose or pipeline rupture</a:t>
            </a:r>
            <a:endParaRPr lang="en-US" sz="1200" dirty="0"/>
          </a:p>
        </p:txBody>
      </p:sp>
      <p:sp>
        <p:nvSpPr>
          <p:cNvPr id="22" name="TextBox 21"/>
          <p:cNvSpPr txBox="1"/>
          <p:nvPr/>
        </p:nvSpPr>
        <p:spPr>
          <a:xfrm>
            <a:off x="0" y="54864"/>
            <a:ext cx="9144000" cy="461665"/>
          </a:xfrm>
          <a:prstGeom prst="rect">
            <a:avLst/>
          </a:prstGeom>
          <a:noFill/>
        </p:spPr>
        <p:txBody>
          <a:bodyPr wrap="square" rtlCol="0">
            <a:spAutoFit/>
          </a:bodyPr>
          <a:lstStyle/>
          <a:p>
            <a:pPr algn="r"/>
            <a:r>
              <a:rPr lang="en-US" sz="2400" b="1" cap="small" dirty="0" smtClean="0">
                <a:solidFill>
                  <a:srgbClr val="36496A"/>
                </a:solidFill>
                <a:cs typeface="Tahoma"/>
              </a:rPr>
              <a:t>Tier </a:t>
            </a:r>
            <a:r>
              <a:rPr lang="en-US" sz="2400" b="1" cap="small" dirty="0">
                <a:solidFill>
                  <a:srgbClr val="36496A"/>
                </a:solidFill>
                <a:cs typeface="Tahoma"/>
              </a:rPr>
              <a:t>1 Description</a:t>
            </a:r>
          </a:p>
        </p:txBody>
      </p:sp>
      <p:sp>
        <p:nvSpPr>
          <p:cNvPr id="3" name="Rectangle 2"/>
          <p:cNvSpPr/>
          <p:nvPr/>
        </p:nvSpPr>
        <p:spPr>
          <a:xfrm>
            <a:off x="413862" y="1699506"/>
            <a:ext cx="248786" cy="246221"/>
          </a:xfrm>
          <a:prstGeom prst="rect">
            <a:avLst/>
          </a:prstGeom>
        </p:spPr>
        <p:txBody>
          <a:bodyPr wrap="none">
            <a:spAutoFit/>
          </a:bodyPr>
          <a:lstStyle/>
          <a:p>
            <a:r>
              <a:rPr lang="en-US" sz="1000" cap="small" dirty="0">
                <a:solidFill>
                  <a:srgbClr val="2F4767"/>
                </a:solidFill>
                <a:cs typeface="Tahoma"/>
              </a:rPr>
              <a:t>*</a:t>
            </a:r>
            <a:endParaRPr lang="en-US" sz="2400" dirty="0"/>
          </a:p>
        </p:txBody>
      </p:sp>
      <p:sp>
        <p:nvSpPr>
          <p:cNvPr id="4" name="Rectangle 3"/>
          <p:cNvSpPr/>
          <p:nvPr/>
        </p:nvSpPr>
        <p:spPr>
          <a:xfrm>
            <a:off x="516095" y="1629412"/>
            <a:ext cx="6362225" cy="523220"/>
          </a:xfrm>
          <a:prstGeom prst="rect">
            <a:avLst/>
          </a:prstGeom>
        </p:spPr>
        <p:txBody>
          <a:bodyPr wrap="square">
            <a:spAutoFit/>
          </a:bodyPr>
          <a:lstStyle/>
          <a:p>
            <a:pPr lvl="0"/>
            <a:r>
              <a:rPr lang="en-US" sz="1400" cap="small" dirty="0">
                <a:solidFill>
                  <a:srgbClr val="2F4767"/>
                </a:solidFill>
              </a:rPr>
              <a:t>while most resources are locally available, the size of the incident should not constrain the use of </a:t>
            </a:r>
            <a:r>
              <a:rPr lang="en-US" sz="1400" cap="small" dirty="0" smtClean="0">
                <a:solidFill>
                  <a:srgbClr val="2F4767"/>
                </a:solidFill>
              </a:rPr>
              <a:t>additional support (typically Tier </a:t>
            </a:r>
            <a:r>
              <a:rPr lang="en-US" sz="1400" cap="small" dirty="0">
                <a:solidFill>
                  <a:srgbClr val="2F4767"/>
                </a:solidFill>
              </a:rPr>
              <a:t>2 or Tier 3 organizations) where beneficial</a:t>
            </a:r>
          </a:p>
        </p:txBody>
      </p:sp>
    </p:spTree>
    <p:extLst>
      <p:ext uri="{BB962C8B-B14F-4D97-AF65-F5344CB8AC3E}">
        <p14:creationId xmlns:p14="http://schemas.microsoft.com/office/powerpoint/2010/main" val="14112915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584883" y="1246188"/>
            <a:ext cx="941832" cy="941832"/>
          </a:xfrm>
          <a:prstGeom prst="rect">
            <a:avLst/>
          </a:prstGeom>
        </p:spPr>
      </p:pic>
      <p:sp>
        <p:nvSpPr>
          <p:cNvPr id="24" name="Rectangle 23"/>
          <p:cNvSpPr/>
          <p:nvPr/>
        </p:nvSpPr>
        <p:spPr>
          <a:xfrm>
            <a:off x="4769039" y="4419816"/>
            <a:ext cx="3917761" cy="1888836"/>
          </a:xfrm>
          <a:prstGeom prst="rect">
            <a:avLst/>
          </a:prstGeom>
          <a:solidFill>
            <a:schemeClr val="bg1"/>
          </a:solidFill>
          <a:ln>
            <a:solidFill>
              <a:srgbClr val="8EC034"/>
            </a:solidFill>
          </a:ln>
          <a:effectLst>
            <a:outerShdw blurRad="50800" dist="38100" dir="2700000" algn="tl" rotWithShape="0">
              <a:prstClr val="black">
                <a:alpha val="40000"/>
              </a:prstClr>
            </a:outerShdw>
          </a:effectLst>
        </p:spPr>
        <p:txBody>
          <a:bodyPr wrap="square" lIns="274320" rtlCol="0" anchor="ctr" anchorCtr="1">
            <a:noAutofit/>
          </a:bodyPr>
          <a:lstStyle/>
          <a:p>
            <a:endParaRPr lang="en-US" cap="small" dirty="0">
              <a:solidFill>
                <a:srgbClr val="FFFFFF"/>
              </a:solidFill>
              <a:cs typeface="Tahoma"/>
            </a:endParaRPr>
          </a:p>
        </p:txBody>
      </p:sp>
      <p:grpSp>
        <p:nvGrpSpPr>
          <p:cNvPr id="4" name="Group 3"/>
          <p:cNvGrpSpPr/>
          <p:nvPr/>
        </p:nvGrpSpPr>
        <p:grpSpPr>
          <a:xfrm>
            <a:off x="381000" y="4341859"/>
            <a:ext cx="3683000" cy="1797516"/>
            <a:chOff x="381000" y="2406973"/>
            <a:chExt cx="3683000" cy="1797516"/>
          </a:xfrm>
        </p:grpSpPr>
        <p:sp>
          <p:nvSpPr>
            <p:cNvPr id="92" name="Rectangle 91"/>
            <p:cNvSpPr/>
            <p:nvPr/>
          </p:nvSpPr>
          <p:spPr>
            <a:xfrm>
              <a:off x="529854" y="2711773"/>
              <a:ext cx="3534146" cy="1492716"/>
            </a:xfrm>
            <a:prstGeom prst="rect">
              <a:avLst/>
            </a:prstGeom>
          </p:spPr>
          <p:txBody>
            <a:bodyPr wrap="square">
              <a:spAutoFit/>
            </a:bodyPr>
            <a:lstStyle/>
            <a:p>
              <a:pPr marL="171450" indent="-171450">
                <a:buFont typeface="Arial"/>
                <a:buChar char="•"/>
              </a:pPr>
              <a:r>
                <a:rPr lang="en-US" sz="1200" cap="small" dirty="0" smtClean="0">
                  <a:solidFill>
                    <a:srgbClr val="2F4767"/>
                  </a:solidFill>
                  <a:cs typeface="Tahoma"/>
                </a:rPr>
                <a:t>Tier </a:t>
              </a:r>
              <a:r>
                <a:rPr lang="en-US" sz="1200" cap="small" dirty="0">
                  <a:solidFill>
                    <a:srgbClr val="2F4767"/>
                  </a:solidFill>
                  <a:cs typeface="Tahoma"/>
                </a:rPr>
                <a:t>1 resources used to </a:t>
              </a:r>
              <a:r>
                <a:rPr lang="en-US" sz="1200" cap="small" dirty="0" smtClean="0">
                  <a:solidFill>
                    <a:srgbClr val="2F4767"/>
                  </a:solidFill>
                  <a:cs typeface="Tahoma"/>
                </a:rPr>
                <a:t>mount an </a:t>
              </a:r>
              <a:r>
                <a:rPr lang="en-US" sz="1200" cap="small" dirty="0">
                  <a:solidFill>
                    <a:srgbClr val="2F4767"/>
                  </a:solidFill>
                  <a:cs typeface="Tahoma"/>
                </a:rPr>
                <a:t>initial </a:t>
              </a:r>
              <a:r>
                <a:rPr lang="en-US" sz="1200" cap="small" dirty="0" smtClean="0">
                  <a:solidFill>
                    <a:srgbClr val="2F4767"/>
                  </a:solidFill>
                  <a:cs typeface="Tahoma"/>
                </a:rPr>
                <a:t>response, and industry’s response </a:t>
              </a:r>
              <a:r>
                <a:rPr lang="en-US" sz="1200" cap="small" dirty="0">
                  <a:solidFill>
                    <a:srgbClr val="2F4767"/>
                  </a:solidFill>
                  <a:cs typeface="Tahoma"/>
                </a:rPr>
                <a:t>toolbox, including:</a:t>
              </a:r>
            </a:p>
            <a:p>
              <a:pPr marL="365760" lvl="1" indent="-192024">
                <a:buSzPct val="70000"/>
                <a:buFont typeface="Courier New"/>
                <a:buChar char="o"/>
              </a:pPr>
              <a:r>
                <a:rPr lang="en-US" sz="1100" cap="small" dirty="0">
                  <a:solidFill>
                    <a:srgbClr val="2F4767"/>
                  </a:solidFill>
                  <a:cs typeface="Tahoma"/>
                </a:rPr>
                <a:t>Dispersant capabilities</a:t>
              </a:r>
            </a:p>
            <a:p>
              <a:pPr marL="365760" lvl="1" indent="-192024">
                <a:buSzPct val="70000"/>
                <a:buFont typeface="Courier New"/>
                <a:buChar char="o"/>
              </a:pPr>
              <a:r>
                <a:rPr lang="en-US" sz="1100" cap="small" dirty="0" smtClean="0">
                  <a:solidFill>
                    <a:srgbClr val="2F4767"/>
                  </a:solidFill>
                  <a:cs typeface="Tahoma"/>
                </a:rPr>
                <a:t>At-sea containment </a:t>
              </a:r>
              <a:r>
                <a:rPr lang="en-US" sz="1100" cap="small" dirty="0">
                  <a:solidFill>
                    <a:srgbClr val="2F4767"/>
                  </a:solidFill>
                  <a:cs typeface="Tahoma"/>
                </a:rPr>
                <a:t>and recovery equipment</a:t>
              </a:r>
            </a:p>
            <a:p>
              <a:pPr marL="365760" lvl="1" indent="-192024">
                <a:buSzPct val="70000"/>
                <a:buFont typeface="Courier New"/>
                <a:buChar char="o"/>
              </a:pPr>
              <a:r>
                <a:rPr lang="en-US" sz="1100" cap="small" dirty="0" smtClean="0">
                  <a:solidFill>
                    <a:srgbClr val="2F4767"/>
                  </a:solidFill>
                  <a:cs typeface="Tahoma"/>
                </a:rPr>
                <a:t>Protection booms</a:t>
              </a:r>
              <a:endParaRPr lang="en-US" sz="1100" cap="small" dirty="0">
                <a:solidFill>
                  <a:srgbClr val="2F4767"/>
                </a:solidFill>
                <a:cs typeface="Tahoma"/>
              </a:endParaRPr>
            </a:p>
            <a:p>
              <a:pPr marL="365760" lvl="1" indent="-192024">
                <a:buSzPct val="70000"/>
                <a:buFont typeface="Courier New"/>
                <a:buChar char="o"/>
              </a:pPr>
              <a:r>
                <a:rPr lang="en-US" sz="1100" cap="small" dirty="0" smtClean="0">
                  <a:solidFill>
                    <a:srgbClr val="2F4767"/>
                  </a:solidFill>
                  <a:cs typeface="Tahoma"/>
                </a:rPr>
                <a:t>Shoreline </a:t>
              </a:r>
              <a:r>
                <a:rPr lang="en-US" sz="1100" cap="small" dirty="0">
                  <a:solidFill>
                    <a:srgbClr val="2F4767"/>
                  </a:solidFill>
                  <a:cs typeface="Tahoma"/>
                </a:rPr>
                <a:t>and inland cleanup equipment</a:t>
              </a:r>
            </a:p>
            <a:p>
              <a:pPr marL="365760" lvl="1" indent="-192024">
                <a:buSzPct val="70000"/>
                <a:buFont typeface="Courier New"/>
                <a:buChar char="o"/>
              </a:pPr>
              <a:r>
                <a:rPr lang="en-US" sz="1100" cap="small" dirty="0">
                  <a:solidFill>
                    <a:srgbClr val="2F4767"/>
                  </a:solidFill>
                  <a:cs typeface="Tahoma"/>
                </a:rPr>
                <a:t>Recovered oil storage capabilities</a:t>
              </a:r>
            </a:p>
            <a:p>
              <a:pPr marL="171450" indent="-171450">
                <a:buFont typeface="Arial"/>
                <a:buChar char="•"/>
              </a:pPr>
              <a:r>
                <a:rPr lang="en-US" sz="1200" cap="small" dirty="0" smtClean="0">
                  <a:solidFill>
                    <a:srgbClr val="2F4767"/>
                  </a:solidFill>
                  <a:cs typeface="Tahoma"/>
                </a:rPr>
                <a:t>Amount and type appropriate for potential scenarios</a:t>
              </a:r>
              <a:endParaRPr lang="en-US" sz="1200" cap="small" dirty="0">
                <a:solidFill>
                  <a:srgbClr val="2F4767"/>
                </a:solidFill>
                <a:cs typeface="Tahoma"/>
              </a:endParaRPr>
            </a:p>
          </p:txBody>
        </p:sp>
        <p:sp>
          <p:nvSpPr>
            <p:cNvPr id="94" name="TextBox 93"/>
            <p:cNvSpPr txBox="1"/>
            <p:nvPr/>
          </p:nvSpPr>
          <p:spPr>
            <a:xfrm>
              <a:off x="694485" y="2419760"/>
              <a:ext cx="1554985" cy="369332"/>
            </a:xfrm>
            <a:prstGeom prst="rect">
              <a:avLst/>
            </a:prstGeom>
            <a:noFill/>
          </p:spPr>
          <p:txBody>
            <a:bodyPr wrap="square" rtlCol="0">
              <a:spAutoFit/>
            </a:bodyPr>
            <a:lstStyle/>
            <a:p>
              <a:r>
                <a:rPr lang="en-US" cap="small" dirty="0" smtClean="0">
                  <a:solidFill>
                    <a:srgbClr val="2F4767"/>
                  </a:solidFill>
                  <a:cs typeface="Tahoma"/>
                </a:rPr>
                <a:t>Equipment</a:t>
              </a:r>
            </a:p>
          </p:txBody>
        </p:sp>
        <p:grpSp>
          <p:nvGrpSpPr>
            <p:cNvPr id="95" name="Group 94"/>
            <p:cNvGrpSpPr>
              <a:grpSpLocks noChangeAspect="1"/>
            </p:cNvGrpSpPr>
            <p:nvPr/>
          </p:nvGrpSpPr>
          <p:grpSpPr>
            <a:xfrm>
              <a:off x="381000" y="2406973"/>
              <a:ext cx="364129" cy="364129"/>
              <a:chOff x="2578082" y="2376380"/>
              <a:chExt cx="537866" cy="537866"/>
            </a:xfrm>
          </p:grpSpPr>
          <p:sp>
            <p:nvSpPr>
              <p:cNvPr id="96" name="Rounded Rectangle 95"/>
              <p:cNvSpPr/>
              <p:nvPr/>
            </p:nvSpPr>
            <p:spPr>
              <a:xfrm>
                <a:off x="2578082" y="2376380"/>
                <a:ext cx="537866" cy="537866"/>
              </a:xfrm>
              <a:prstGeom prst="roundRect">
                <a:avLst>
                  <a:gd name="adj" fmla="val 50000"/>
                </a:avLst>
              </a:prstGeom>
              <a:solidFill>
                <a:srgbClr val="FFFFFF"/>
              </a:solidFill>
              <a:ln>
                <a:solidFill>
                  <a:srgbClr val="2F476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2F4767"/>
                  </a:solidFill>
                </a:endParaRPr>
              </a:p>
            </p:txBody>
          </p:sp>
          <p:pic>
            <p:nvPicPr>
              <p:cNvPr id="97" name="Picture 96"/>
              <p:cNvPicPr>
                <a:picLocks noChangeAspect="1"/>
              </p:cNvPicPr>
              <p:nvPr/>
            </p:nvPicPr>
            <p:blipFill>
              <a:blip r:embed="rId4"/>
              <a:stretch>
                <a:fillRect/>
              </a:stretch>
            </p:blipFill>
            <p:spPr>
              <a:xfrm>
                <a:off x="2643552" y="2468829"/>
                <a:ext cx="441395" cy="355035"/>
              </a:xfrm>
              <a:prstGeom prst="rect">
                <a:avLst/>
              </a:prstGeom>
            </p:spPr>
          </p:pic>
        </p:grpSp>
      </p:grpSp>
      <p:grpSp>
        <p:nvGrpSpPr>
          <p:cNvPr id="2" name="Group 1"/>
          <p:cNvGrpSpPr/>
          <p:nvPr/>
        </p:nvGrpSpPr>
        <p:grpSpPr>
          <a:xfrm>
            <a:off x="381000" y="2407829"/>
            <a:ext cx="3810000" cy="1149853"/>
            <a:chOff x="381000" y="4595267"/>
            <a:chExt cx="3810000" cy="1149853"/>
          </a:xfrm>
        </p:grpSpPr>
        <p:sp>
          <p:nvSpPr>
            <p:cNvPr id="98" name="Rectangle 97"/>
            <p:cNvSpPr/>
            <p:nvPr/>
          </p:nvSpPr>
          <p:spPr>
            <a:xfrm>
              <a:off x="529855" y="4914123"/>
              <a:ext cx="3661145" cy="830997"/>
            </a:xfrm>
            <a:prstGeom prst="rect">
              <a:avLst/>
            </a:prstGeom>
          </p:spPr>
          <p:txBody>
            <a:bodyPr wrap="square">
              <a:spAutoFit/>
            </a:bodyPr>
            <a:lstStyle/>
            <a:p>
              <a:pPr marL="171450" lvl="0" indent="-171450">
                <a:buFont typeface="Arial"/>
                <a:buChar char="•"/>
              </a:pPr>
              <a:r>
                <a:rPr lang="en-US" sz="1200" cap="small" dirty="0">
                  <a:solidFill>
                    <a:srgbClr val="2F4767"/>
                  </a:solidFill>
                  <a:cs typeface="Tahoma"/>
                </a:rPr>
                <a:t>D</a:t>
              </a:r>
              <a:r>
                <a:rPr lang="en-US" sz="1200" cap="small" dirty="0" smtClean="0">
                  <a:solidFill>
                    <a:srgbClr val="2F4767"/>
                  </a:solidFill>
                  <a:cs typeface="Tahoma"/>
                </a:rPr>
                <a:t>edicated </a:t>
              </a:r>
              <a:r>
                <a:rPr lang="en-US" sz="1200" cap="small" dirty="0">
                  <a:solidFill>
                    <a:srgbClr val="2F4767"/>
                  </a:solidFill>
                  <a:cs typeface="Tahoma"/>
                </a:rPr>
                <a:t>response staff </a:t>
              </a:r>
              <a:r>
                <a:rPr lang="en-US" sz="1200" cap="small" dirty="0" smtClean="0">
                  <a:solidFill>
                    <a:srgbClr val="2F4767"/>
                  </a:solidFill>
                  <a:cs typeface="Tahoma"/>
                </a:rPr>
                <a:t>and additional responders provided by mutual aid agreements</a:t>
              </a:r>
              <a:endParaRPr lang="en-US" sz="1200" cap="small" dirty="0">
                <a:solidFill>
                  <a:srgbClr val="2F4767"/>
                </a:solidFill>
                <a:cs typeface="Tahoma"/>
              </a:endParaRPr>
            </a:p>
            <a:p>
              <a:pPr marL="171450" lvl="0" indent="-171450">
                <a:buFont typeface="Arial"/>
                <a:buChar char="•"/>
              </a:pPr>
              <a:r>
                <a:rPr lang="en-US" sz="1200" cap="small" dirty="0" smtClean="0">
                  <a:solidFill>
                    <a:srgbClr val="2F4767"/>
                  </a:solidFill>
                  <a:cs typeface="Tahoma"/>
                </a:rPr>
                <a:t>Locally </a:t>
              </a:r>
              <a:r>
                <a:rPr lang="en-US" sz="1200" cap="small" dirty="0">
                  <a:solidFill>
                    <a:srgbClr val="2F4767"/>
                  </a:solidFill>
                  <a:cs typeface="Tahoma"/>
                </a:rPr>
                <a:t>sourced workforce may be supervised by the Tier 2 provider</a:t>
              </a:r>
            </a:p>
          </p:txBody>
        </p:sp>
        <p:sp>
          <p:nvSpPr>
            <p:cNvPr id="100" name="TextBox 99"/>
            <p:cNvSpPr txBox="1"/>
            <p:nvPr/>
          </p:nvSpPr>
          <p:spPr>
            <a:xfrm>
              <a:off x="696117" y="4595267"/>
              <a:ext cx="1553354" cy="369332"/>
            </a:xfrm>
            <a:prstGeom prst="rect">
              <a:avLst/>
            </a:prstGeom>
            <a:noFill/>
          </p:spPr>
          <p:txBody>
            <a:bodyPr wrap="square" rtlCol="0">
              <a:spAutoFit/>
            </a:bodyPr>
            <a:lstStyle>
              <a:defPPr>
                <a:defRPr lang="en-US"/>
              </a:defPPr>
              <a:lvl1pPr>
                <a:defRPr sz="2000" cap="small">
                  <a:solidFill>
                    <a:srgbClr val="2F4767"/>
                  </a:solidFill>
                  <a:cs typeface="Tahoma"/>
                </a:defRPr>
              </a:lvl1pPr>
            </a:lstStyle>
            <a:p>
              <a:r>
                <a:rPr lang="en-US" sz="1800" dirty="0"/>
                <a:t>Responders</a:t>
              </a:r>
            </a:p>
          </p:txBody>
        </p:sp>
        <p:grpSp>
          <p:nvGrpSpPr>
            <p:cNvPr id="101" name="Group 100"/>
            <p:cNvGrpSpPr>
              <a:grpSpLocks noChangeAspect="1"/>
            </p:cNvGrpSpPr>
            <p:nvPr/>
          </p:nvGrpSpPr>
          <p:grpSpPr>
            <a:xfrm>
              <a:off x="381000" y="4602379"/>
              <a:ext cx="365760" cy="365760"/>
              <a:chOff x="355367" y="2286000"/>
              <a:chExt cx="537866" cy="537866"/>
            </a:xfrm>
          </p:grpSpPr>
          <p:sp>
            <p:nvSpPr>
              <p:cNvPr id="102" name="Rounded Rectangle 101"/>
              <p:cNvSpPr/>
              <p:nvPr/>
            </p:nvSpPr>
            <p:spPr>
              <a:xfrm>
                <a:off x="355367" y="2286000"/>
                <a:ext cx="537866" cy="537866"/>
              </a:xfrm>
              <a:prstGeom prst="roundRect">
                <a:avLst>
                  <a:gd name="adj" fmla="val 50000"/>
                </a:avLst>
              </a:prstGeom>
              <a:solidFill>
                <a:srgbClr val="FFFFFF"/>
              </a:solidFill>
              <a:ln>
                <a:solidFill>
                  <a:srgbClr val="2F476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2F4767"/>
                  </a:solidFill>
                </a:endParaRPr>
              </a:p>
            </p:txBody>
          </p:sp>
          <p:pic>
            <p:nvPicPr>
              <p:cNvPr id="103" name="Picture 102"/>
              <p:cNvPicPr>
                <a:picLocks noChangeAspect="1"/>
              </p:cNvPicPr>
              <p:nvPr/>
            </p:nvPicPr>
            <p:blipFill>
              <a:blip r:embed="rId5"/>
              <a:stretch>
                <a:fillRect/>
              </a:stretch>
            </p:blipFill>
            <p:spPr>
              <a:xfrm>
                <a:off x="458810" y="2346736"/>
                <a:ext cx="322371" cy="416395"/>
              </a:xfrm>
              <a:prstGeom prst="rect">
                <a:avLst/>
              </a:prstGeom>
            </p:spPr>
          </p:pic>
        </p:grpSp>
      </p:grpSp>
      <p:sp>
        <p:nvSpPr>
          <p:cNvPr id="105" name="TextBox 104"/>
          <p:cNvSpPr txBox="1"/>
          <p:nvPr/>
        </p:nvSpPr>
        <p:spPr>
          <a:xfrm>
            <a:off x="5007956" y="2411169"/>
            <a:ext cx="2345861" cy="369332"/>
          </a:xfrm>
          <a:prstGeom prst="rect">
            <a:avLst/>
          </a:prstGeom>
          <a:noFill/>
        </p:spPr>
        <p:txBody>
          <a:bodyPr wrap="square" rtlCol="0">
            <a:spAutoFit/>
          </a:bodyPr>
          <a:lstStyle>
            <a:defPPr>
              <a:defRPr lang="en-US"/>
            </a:defPPr>
            <a:lvl1pPr>
              <a:defRPr sz="2000" cap="small">
                <a:solidFill>
                  <a:srgbClr val="2F4767"/>
                </a:solidFill>
                <a:cs typeface="Tahoma"/>
              </a:defRPr>
            </a:lvl1pPr>
          </a:lstStyle>
          <a:p>
            <a:r>
              <a:rPr lang="en-US" sz="1800" dirty="0" smtClean="0"/>
              <a:t>Additional Support</a:t>
            </a:r>
            <a:endParaRPr lang="en-US" sz="1800" dirty="0"/>
          </a:p>
        </p:txBody>
      </p:sp>
      <p:grpSp>
        <p:nvGrpSpPr>
          <p:cNvPr id="106" name="Group 105"/>
          <p:cNvGrpSpPr>
            <a:grpSpLocks noChangeAspect="1"/>
          </p:cNvGrpSpPr>
          <p:nvPr/>
        </p:nvGrpSpPr>
        <p:grpSpPr>
          <a:xfrm>
            <a:off x="4692839" y="2406973"/>
            <a:ext cx="365760" cy="365760"/>
            <a:chOff x="4619597" y="2376380"/>
            <a:chExt cx="537866" cy="537866"/>
          </a:xfrm>
        </p:grpSpPr>
        <p:sp>
          <p:nvSpPr>
            <p:cNvPr id="107" name="Rounded Rectangle 106"/>
            <p:cNvSpPr/>
            <p:nvPr/>
          </p:nvSpPr>
          <p:spPr>
            <a:xfrm>
              <a:off x="4619597" y="2376380"/>
              <a:ext cx="537866" cy="537866"/>
            </a:xfrm>
            <a:prstGeom prst="roundRect">
              <a:avLst>
                <a:gd name="adj" fmla="val 50000"/>
              </a:avLst>
            </a:prstGeom>
            <a:solidFill>
              <a:srgbClr val="FFFFFF"/>
            </a:solidFill>
            <a:ln>
              <a:solidFill>
                <a:srgbClr val="2F476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2F4767"/>
                </a:solidFill>
              </a:endParaRPr>
            </a:p>
          </p:txBody>
        </p:sp>
        <p:pic>
          <p:nvPicPr>
            <p:cNvPr id="108" name="Picture 107"/>
            <p:cNvPicPr>
              <a:picLocks noChangeAspect="1"/>
            </p:cNvPicPr>
            <p:nvPr/>
          </p:nvPicPr>
          <p:blipFill>
            <a:blip r:embed="rId6"/>
            <a:stretch>
              <a:fillRect/>
            </a:stretch>
          </p:blipFill>
          <p:spPr>
            <a:xfrm>
              <a:off x="4684699" y="2441482"/>
              <a:ext cx="407662" cy="407662"/>
            </a:xfrm>
            <a:prstGeom prst="rect">
              <a:avLst/>
            </a:prstGeom>
          </p:spPr>
        </p:pic>
      </p:grpSp>
      <p:sp>
        <p:nvSpPr>
          <p:cNvPr id="109" name="Rectangle 108"/>
          <p:cNvSpPr/>
          <p:nvPr/>
        </p:nvSpPr>
        <p:spPr>
          <a:xfrm>
            <a:off x="4842168" y="2711773"/>
            <a:ext cx="3698582" cy="830997"/>
          </a:xfrm>
          <a:prstGeom prst="rect">
            <a:avLst/>
          </a:prstGeom>
        </p:spPr>
        <p:txBody>
          <a:bodyPr wrap="square">
            <a:spAutoFit/>
          </a:bodyPr>
          <a:lstStyle/>
          <a:p>
            <a:pPr marL="171450" indent="-171450">
              <a:buFont typeface="Arial"/>
              <a:buChar char="•"/>
            </a:pPr>
            <a:r>
              <a:rPr lang="en-US" sz="1200" cap="small" dirty="0" smtClean="0">
                <a:solidFill>
                  <a:srgbClr val="2F4767"/>
                </a:solidFill>
                <a:cs typeface="Tahoma"/>
              </a:rPr>
              <a:t>Designated </a:t>
            </a:r>
            <a:r>
              <a:rPr lang="en-US" sz="1200" cap="small" dirty="0">
                <a:solidFill>
                  <a:srgbClr val="2F4767"/>
                </a:solidFill>
                <a:cs typeface="Tahoma"/>
              </a:rPr>
              <a:t>oil spill response cooperatives</a:t>
            </a:r>
          </a:p>
          <a:p>
            <a:pPr marL="171450" indent="-171450">
              <a:buFont typeface="Arial"/>
              <a:buChar char="•"/>
            </a:pPr>
            <a:r>
              <a:rPr lang="en-US" sz="1200" cap="small" dirty="0">
                <a:solidFill>
                  <a:srgbClr val="2F4767"/>
                </a:solidFill>
                <a:cs typeface="Tahoma"/>
              </a:rPr>
              <a:t>Specialized Tier </a:t>
            </a:r>
            <a:r>
              <a:rPr lang="en-US" sz="1200" cap="small" dirty="0" smtClean="0">
                <a:solidFill>
                  <a:srgbClr val="2F4767"/>
                </a:solidFill>
                <a:cs typeface="Tahoma"/>
              </a:rPr>
              <a:t>3 </a:t>
            </a:r>
            <a:r>
              <a:rPr lang="en-US" sz="1200" cap="small" dirty="0">
                <a:solidFill>
                  <a:srgbClr val="2F4767"/>
                </a:solidFill>
                <a:cs typeface="Tahoma"/>
              </a:rPr>
              <a:t>services</a:t>
            </a:r>
          </a:p>
          <a:p>
            <a:pPr marL="171450" indent="-171450">
              <a:buFont typeface="Arial"/>
              <a:buChar char="•"/>
            </a:pPr>
            <a:r>
              <a:rPr lang="en-US" sz="1200" cap="small" dirty="0">
                <a:solidFill>
                  <a:srgbClr val="2F4767"/>
                </a:solidFill>
                <a:cs typeface="Tahoma"/>
              </a:rPr>
              <a:t>Cooperation at the local/regional government </a:t>
            </a:r>
            <a:r>
              <a:rPr lang="en-US" sz="1200" cap="small" dirty="0" smtClean="0">
                <a:solidFill>
                  <a:srgbClr val="2F4767"/>
                </a:solidFill>
                <a:cs typeface="Tahoma"/>
              </a:rPr>
              <a:t>level</a:t>
            </a:r>
          </a:p>
          <a:p>
            <a:pPr marL="171450" lvl="0" indent="-171450">
              <a:buFont typeface="Arial"/>
              <a:buChar char="•"/>
            </a:pPr>
            <a:r>
              <a:rPr lang="en-US" sz="1200" cap="small" dirty="0">
                <a:solidFill>
                  <a:srgbClr val="2F4767"/>
                </a:solidFill>
                <a:cs typeface="Tahoma"/>
              </a:rPr>
              <a:t>Network of additional </a:t>
            </a:r>
            <a:r>
              <a:rPr lang="en-US" sz="1200" cap="small" dirty="0" smtClean="0">
                <a:solidFill>
                  <a:srgbClr val="2F4767"/>
                </a:solidFill>
                <a:cs typeface="Tahoma"/>
              </a:rPr>
              <a:t>responders</a:t>
            </a:r>
            <a:endParaRPr lang="en-US" sz="1200" cap="small" dirty="0">
              <a:solidFill>
                <a:srgbClr val="2F4767"/>
              </a:solidFill>
              <a:cs typeface="Tahoma"/>
            </a:endParaRPr>
          </a:p>
        </p:txBody>
      </p:sp>
      <p:sp>
        <p:nvSpPr>
          <p:cNvPr id="112" name="TextBox 111"/>
          <p:cNvSpPr txBox="1"/>
          <p:nvPr/>
        </p:nvSpPr>
        <p:spPr>
          <a:xfrm>
            <a:off x="4817598" y="4424233"/>
            <a:ext cx="3875852" cy="1415772"/>
          </a:xfrm>
          <a:prstGeom prst="rect">
            <a:avLst/>
          </a:prstGeom>
          <a:noFill/>
          <a:ln>
            <a:noFill/>
          </a:ln>
          <a:effectLst/>
        </p:spPr>
        <p:txBody>
          <a:bodyPr wrap="square" lIns="91440" rtlCol="0" anchor="t" anchorCtr="0">
            <a:spAutoFit/>
          </a:bodyPr>
          <a:lstStyle>
            <a:defPPr>
              <a:defRPr lang="en-US"/>
            </a:defPPr>
            <a:lvl1pPr>
              <a:defRPr cap="small">
                <a:solidFill>
                  <a:srgbClr val="2F4767"/>
                </a:solidFill>
                <a:cs typeface="Tahoma"/>
              </a:defRPr>
            </a:lvl1pPr>
          </a:lstStyle>
          <a:p>
            <a:r>
              <a:rPr lang="en-US" sz="1400" dirty="0"/>
              <a:t>EXAMPLE SCENARIOS</a:t>
            </a:r>
          </a:p>
          <a:p>
            <a:r>
              <a:rPr lang="en-US" sz="1200" dirty="0" smtClean="0"/>
              <a:t>An oil spill that requires Tier 2 capabilities for response is one that has grown in severity or extended beyond Tier 1 capabilities, such as:</a:t>
            </a:r>
          </a:p>
          <a:p>
            <a:pPr marL="285750" indent="-285750">
              <a:buFont typeface="Arial"/>
              <a:buChar char="•"/>
            </a:pPr>
            <a:r>
              <a:rPr lang="en-US" sz="1200" dirty="0" smtClean="0"/>
              <a:t>A ruptured pipeline in difficult terrain</a:t>
            </a:r>
          </a:p>
          <a:p>
            <a:pPr marL="285750" indent="-285750">
              <a:buFont typeface="Arial"/>
              <a:buChar char="•"/>
            </a:pPr>
            <a:r>
              <a:rPr lang="en-US" sz="1200" dirty="0" smtClean="0"/>
              <a:t>A spill that crosses regional boundaries and requires the involvement of additional parties</a:t>
            </a:r>
            <a:endParaRPr lang="en-US" sz="1200" dirty="0"/>
          </a:p>
        </p:txBody>
      </p:sp>
      <p:sp>
        <p:nvSpPr>
          <p:cNvPr id="59" name="Rectangle 58"/>
          <p:cNvSpPr/>
          <p:nvPr/>
        </p:nvSpPr>
        <p:spPr>
          <a:xfrm>
            <a:off x="407736" y="1403615"/>
            <a:ext cx="7279106" cy="369332"/>
          </a:xfrm>
          <a:prstGeom prst="rect">
            <a:avLst/>
          </a:prstGeom>
        </p:spPr>
        <p:txBody>
          <a:bodyPr wrap="square">
            <a:spAutoFit/>
          </a:bodyPr>
          <a:lstStyle/>
          <a:p>
            <a:r>
              <a:rPr lang="en-US" cap="small" dirty="0" smtClean="0">
                <a:solidFill>
                  <a:srgbClr val="8EC034"/>
                </a:solidFill>
              </a:rPr>
              <a:t>National or regional resources necessary to </a:t>
            </a:r>
            <a:r>
              <a:rPr lang="en-US" cap="small" dirty="0">
                <a:solidFill>
                  <a:srgbClr val="8EC034"/>
                </a:solidFill>
              </a:rPr>
              <a:t>supplement a Tier 1 </a:t>
            </a:r>
            <a:r>
              <a:rPr lang="en-US" cap="small" dirty="0" smtClean="0">
                <a:solidFill>
                  <a:srgbClr val="8EC034"/>
                </a:solidFill>
              </a:rPr>
              <a:t>response</a:t>
            </a:r>
            <a:endParaRPr lang="en-US" cap="small" dirty="0">
              <a:solidFill>
                <a:srgbClr val="8EC034"/>
              </a:solidFill>
            </a:endParaRPr>
          </a:p>
        </p:txBody>
      </p:sp>
      <p:sp>
        <p:nvSpPr>
          <p:cNvPr id="60" name="Rectangle 59"/>
          <p:cNvSpPr/>
          <p:nvPr/>
        </p:nvSpPr>
        <p:spPr>
          <a:xfrm>
            <a:off x="381000" y="1100669"/>
            <a:ext cx="1868471" cy="430887"/>
          </a:xfrm>
          <a:prstGeom prst="rect">
            <a:avLst/>
          </a:prstGeom>
        </p:spPr>
        <p:txBody>
          <a:bodyPr wrap="square">
            <a:spAutoFit/>
          </a:bodyPr>
          <a:lstStyle/>
          <a:p>
            <a:r>
              <a:rPr lang="en-US" sz="2200" cap="small" dirty="0">
                <a:solidFill>
                  <a:srgbClr val="8EC034"/>
                </a:solidFill>
                <a:cs typeface="Tahoma"/>
              </a:rPr>
              <a:t>Tier </a:t>
            </a:r>
            <a:r>
              <a:rPr lang="en-US" sz="2200" cap="small" dirty="0" smtClean="0">
                <a:solidFill>
                  <a:srgbClr val="8EC034"/>
                </a:solidFill>
                <a:cs typeface="Tahoma"/>
              </a:rPr>
              <a:t>2:</a:t>
            </a:r>
            <a:endParaRPr lang="en-US" sz="2200" cap="small" dirty="0">
              <a:solidFill>
                <a:srgbClr val="8EC034"/>
              </a:solidFill>
              <a:cs typeface="Tahoma"/>
            </a:endParaRPr>
          </a:p>
        </p:txBody>
      </p:sp>
      <p:sp>
        <p:nvSpPr>
          <p:cNvPr id="22" name="TextBox 21"/>
          <p:cNvSpPr txBox="1"/>
          <p:nvPr/>
        </p:nvSpPr>
        <p:spPr>
          <a:xfrm>
            <a:off x="0" y="54864"/>
            <a:ext cx="9144000" cy="461665"/>
          </a:xfrm>
          <a:prstGeom prst="rect">
            <a:avLst/>
          </a:prstGeom>
          <a:noFill/>
        </p:spPr>
        <p:txBody>
          <a:bodyPr wrap="square" rtlCol="0">
            <a:spAutoFit/>
          </a:bodyPr>
          <a:lstStyle/>
          <a:p>
            <a:pPr algn="r"/>
            <a:r>
              <a:rPr lang="en-US" sz="2400" b="1" cap="small" dirty="0" smtClean="0">
                <a:solidFill>
                  <a:srgbClr val="36496A"/>
                </a:solidFill>
                <a:cs typeface="Tahoma"/>
              </a:rPr>
              <a:t>Tier </a:t>
            </a:r>
            <a:r>
              <a:rPr lang="en-US" sz="2400" b="1" cap="small" dirty="0">
                <a:solidFill>
                  <a:srgbClr val="36496A"/>
                </a:solidFill>
                <a:cs typeface="Tahoma"/>
              </a:rPr>
              <a:t>2 Description</a:t>
            </a:r>
          </a:p>
        </p:txBody>
      </p:sp>
    </p:spTree>
    <p:extLst>
      <p:ext uri="{BB962C8B-B14F-4D97-AF65-F5344CB8AC3E}">
        <p14:creationId xmlns:p14="http://schemas.microsoft.com/office/powerpoint/2010/main" val="32855777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7584883" y="1246188"/>
            <a:ext cx="941832" cy="941832"/>
          </a:xfrm>
          <a:prstGeom prst="rect">
            <a:avLst/>
          </a:prstGeom>
        </p:spPr>
      </p:pic>
      <p:sp>
        <p:nvSpPr>
          <p:cNvPr id="27" name="Rectangle 26"/>
          <p:cNvSpPr/>
          <p:nvPr/>
        </p:nvSpPr>
        <p:spPr>
          <a:xfrm>
            <a:off x="4769039" y="4419816"/>
            <a:ext cx="3917761" cy="1888836"/>
          </a:xfrm>
          <a:prstGeom prst="rect">
            <a:avLst/>
          </a:prstGeom>
          <a:solidFill>
            <a:schemeClr val="bg1"/>
          </a:solidFill>
          <a:ln>
            <a:solidFill>
              <a:srgbClr val="8EC034"/>
            </a:solidFill>
          </a:ln>
          <a:effectLst>
            <a:outerShdw blurRad="50800" dist="38100" dir="2700000" algn="tl" rotWithShape="0">
              <a:prstClr val="black">
                <a:alpha val="40000"/>
              </a:prstClr>
            </a:outerShdw>
          </a:effectLst>
        </p:spPr>
        <p:txBody>
          <a:bodyPr wrap="square" lIns="274320" rtlCol="0" anchor="ctr" anchorCtr="1">
            <a:noAutofit/>
          </a:bodyPr>
          <a:lstStyle/>
          <a:p>
            <a:endParaRPr lang="en-US" cap="small">
              <a:solidFill>
                <a:srgbClr val="FFFFFF"/>
              </a:solidFill>
              <a:cs typeface="Tahoma"/>
            </a:endParaRPr>
          </a:p>
        </p:txBody>
      </p:sp>
      <p:sp>
        <p:nvSpPr>
          <p:cNvPr id="57" name="Rectangle 56"/>
          <p:cNvSpPr/>
          <p:nvPr/>
        </p:nvSpPr>
        <p:spPr>
          <a:xfrm>
            <a:off x="407736" y="1403615"/>
            <a:ext cx="6737213" cy="867930"/>
          </a:xfrm>
          <a:prstGeom prst="rect">
            <a:avLst/>
          </a:prstGeom>
        </p:spPr>
        <p:txBody>
          <a:bodyPr wrap="square">
            <a:spAutoFit/>
          </a:bodyPr>
          <a:lstStyle/>
          <a:p>
            <a:r>
              <a:rPr lang="en-US" cap="small" dirty="0">
                <a:solidFill>
                  <a:srgbClr val="ADB3CD"/>
                </a:solidFill>
              </a:rPr>
              <a:t>Global resources </a:t>
            </a:r>
            <a:r>
              <a:rPr lang="en-US" cap="small" dirty="0" smtClean="0">
                <a:solidFill>
                  <a:srgbClr val="ADB3CD"/>
                </a:solidFill>
              </a:rPr>
              <a:t>necessary for </a:t>
            </a:r>
            <a:r>
              <a:rPr lang="en-US" cap="small" dirty="0">
                <a:solidFill>
                  <a:srgbClr val="ADB3CD"/>
                </a:solidFill>
              </a:rPr>
              <a:t>spills </a:t>
            </a:r>
            <a:r>
              <a:rPr lang="en-US" cap="small" dirty="0" smtClean="0">
                <a:solidFill>
                  <a:srgbClr val="ADB3CD"/>
                </a:solidFill>
              </a:rPr>
              <a:t>that </a:t>
            </a:r>
            <a:r>
              <a:rPr lang="en-US" cap="small" dirty="0">
                <a:solidFill>
                  <a:srgbClr val="ADB3CD"/>
                </a:solidFill>
              </a:rPr>
              <a:t>require a </a:t>
            </a:r>
            <a:r>
              <a:rPr lang="en-US" cap="small" dirty="0" smtClean="0">
                <a:solidFill>
                  <a:srgbClr val="ADB3CD"/>
                </a:solidFill>
              </a:rPr>
              <a:t>substantial additional response </a:t>
            </a:r>
            <a:r>
              <a:rPr lang="en-US" cap="small" dirty="0">
                <a:solidFill>
                  <a:srgbClr val="ADB3CD"/>
                </a:solidFill>
              </a:rPr>
              <a:t>due to </a:t>
            </a:r>
            <a:r>
              <a:rPr lang="en-US" cap="small" dirty="0" smtClean="0">
                <a:solidFill>
                  <a:srgbClr val="ADB3CD"/>
                </a:solidFill>
              </a:rPr>
              <a:t>incident scale, complexity, and/or </a:t>
            </a:r>
            <a:r>
              <a:rPr lang="en-US" cap="small" dirty="0">
                <a:solidFill>
                  <a:srgbClr val="ADB3CD"/>
                </a:solidFill>
              </a:rPr>
              <a:t>impact </a:t>
            </a:r>
            <a:r>
              <a:rPr lang="en-US" cap="small" dirty="0" smtClean="0">
                <a:solidFill>
                  <a:srgbClr val="ADB3CD"/>
                </a:solidFill>
              </a:rPr>
              <a:t>potential</a:t>
            </a:r>
            <a:endParaRPr lang="en-US" cap="small" dirty="0">
              <a:solidFill>
                <a:srgbClr val="ADB3CD"/>
              </a:solidFill>
            </a:endParaRPr>
          </a:p>
        </p:txBody>
      </p:sp>
      <p:sp>
        <p:nvSpPr>
          <p:cNvPr id="58" name="Rectangle 57"/>
          <p:cNvSpPr/>
          <p:nvPr/>
        </p:nvSpPr>
        <p:spPr>
          <a:xfrm>
            <a:off x="381000" y="1100669"/>
            <a:ext cx="1868471" cy="430887"/>
          </a:xfrm>
          <a:prstGeom prst="rect">
            <a:avLst/>
          </a:prstGeom>
        </p:spPr>
        <p:txBody>
          <a:bodyPr wrap="square">
            <a:spAutoFit/>
          </a:bodyPr>
          <a:lstStyle/>
          <a:p>
            <a:r>
              <a:rPr lang="en-US" sz="2200" cap="small" dirty="0">
                <a:solidFill>
                  <a:srgbClr val="ADB3CD"/>
                </a:solidFill>
                <a:cs typeface="Tahoma"/>
              </a:rPr>
              <a:t>Tier 3</a:t>
            </a:r>
            <a:r>
              <a:rPr lang="en-US" sz="2200" cap="small" dirty="0" smtClean="0">
                <a:solidFill>
                  <a:srgbClr val="ADB3CD"/>
                </a:solidFill>
                <a:cs typeface="Tahoma"/>
              </a:rPr>
              <a:t>:</a:t>
            </a:r>
            <a:endParaRPr lang="en-US" sz="2200" cap="small" dirty="0">
              <a:solidFill>
                <a:srgbClr val="ADB3CD"/>
              </a:solidFill>
              <a:cs typeface="Tahoma"/>
            </a:endParaRPr>
          </a:p>
        </p:txBody>
      </p:sp>
      <p:grpSp>
        <p:nvGrpSpPr>
          <p:cNvPr id="3" name="Group 2"/>
          <p:cNvGrpSpPr/>
          <p:nvPr/>
        </p:nvGrpSpPr>
        <p:grpSpPr>
          <a:xfrm>
            <a:off x="381000" y="4341859"/>
            <a:ext cx="3998480" cy="2320736"/>
            <a:chOff x="381000" y="2406974"/>
            <a:chExt cx="3998480" cy="2320736"/>
          </a:xfrm>
        </p:grpSpPr>
        <p:sp>
          <p:nvSpPr>
            <p:cNvPr id="70" name="Rectangle 69"/>
            <p:cNvSpPr/>
            <p:nvPr/>
          </p:nvSpPr>
          <p:spPr>
            <a:xfrm>
              <a:off x="529856" y="2711774"/>
              <a:ext cx="3849624" cy="2015936"/>
            </a:xfrm>
            <a:prstGeom prst="rect">
              <a:avLst/>
            </a:prstGeom>
          </p:spPr>
          <p:txBody>
            <a:bodyPr wrap="square">
              <a:spAutoFit/>
            </a:bodyPr>
            <a:lstStyle/>
            <a:p>
              <a:pPr marL="171450" indent="-171450">
                <a:buFont typeface="Arial"/>
                <a:buChar char="•"/>
              </a:pPr>
              <a:r>
                <a:rPr lang="en-US" sz="1200" cap="small" dirty="0" smtClean="0">
                  <a:solidFill>
                    <a:srgbClr val="2F4767"/>
                  </a:solidFill>
                  <a:cs typeface="Tahoma"/>
                </a:rPr>
                <a:t>Tier </a:t>
              </a:r>
              <a:r>
                <a:rPr lang="en-US" sz="1200" cap="small" dirty="0">
                  <a:solidFill>
                    <a:srgbClr val="2F4767"/>
                  </a:solidFill>
                  <a:cs typeface="Tahoma"/>
                </a:rPr>
                <a:t>1 </a:t>
              </a:r>
              <a:r>
                <a:rPr lang="en-US" sz="1200" cap="small" dirty="0" smtClean="0">
                  <a:solidFill>
                    <a:srgbClr val="2F4767"/>
                  </a:solidFill>
                  <a:cs typeface="Tahoma"/>
                </a:rPr>
                <a:t>and Tier 2 resources </a:t>
              </a:r>
              <a:r>
                <a:rPr lang="en-US" sz="1200" cap="small" dirty="0">
                  <a:solidFill>
                    <a:srgbClr val="2F4767"/>
                  </a:solidFill>
                  <a:cs typeface="Tahoma"/>
                </a:rPr>
                <a:t>used to mount </a:t>
              </a:r>
              <a:r>
                <a:rPr lang="en-US" sz="1200" cap="small" dirty="0" smtClean="0">
                  <a:solidFill>
                    <a:srgbClr val="2F4767"/>
                  </a:solidFill>
                  <a:cs typeface="Tahoma"/>
                </a:rPr>
                <a:t>an initial response, and industry’s global response </a:t>
              </a:r>
              <a:r>
                <a:rPr lang="en-US" sz="1200" cap="small" dirty="0">
                  <a:solidFill>
                    <a:srgbClr val="2F4767"/>
                  </a:solidFill>
                  <a:cs typeface="Tahoma"/>
                </a:rPr>
                <a:t>toolbox, including:</a:t>
              </a:r>
            </a:p>
            <a:p>
              <a:pPr marL="365760" lvl="1" indent="-192024">
                <a:buSzPct val="70000"/>
                <a:buFont typeface="Courier New"/>
                <a:buChar char="o"/>
              </a:pPr>
              <a:r>
                <a:rPr lang="en-US" sz="1100" cap="small" dirty="0" smtClean="0">
                  <a:solidFill>
                    <a:srgbClr val="2F4767"/>
                  </a:solidFill>
                  <a:cs typeface="Tahoma"/>
                </a:rPr>
                <a:t>High-volume aerial and </a:t>
              </a:r>
              <a:r>
                <a:rPr lang="en-US" sz="1100" cap="small" dirty="0">
                  <a:solidFill>
                    <a:srgbClr val="2F4767"/>
                  </a:solidFill>
                  <a:cs typeface="Tahoma"/>
                </a:rPr>
                <a:t>s</a:t>
              </a:r>
              <a:r>
                <a:rPr lang="en-US" sz="1100" cap="small" dirty="0" smtClean="0">
                  <a:solidFill>
                    <a:srgbClr val="2F4767"/>
                  </a:solidFill>
                  <a:cs typeface="Tahoma"/>
                </a:rPr>
                <a:t>ubsea dispersant capabilities</a:t>
              </a:r>
            </a:p>
            <a:p>
              <a:pPr marL="365760" lvl="1" indent="-192024">
                <a:buSzPct val="70000"/>
                <a:buFont typeface="Courier New"/>
                <a:buChar char="o"/>
              </a:pPr>
              <a:r>
                <a:rPr lang="en-US" sz="1100" cap="small" dirty="0" smtClean="0">
                  <a:solidFill>
                    <a:srgbClr val="2F4767"/>
                  </a:solidFill>
                  <a:cs typeface="Tahoma"/>
                </a:rPr>
                <a:t>Large-scale containment </a:t>
              </a:r>
              <a:r>
                <a:rPr lang="en-US" sz="1100" cap="small" dirty="0">
                  <a:solidFill>
                    <a:srgbClr val="2F4767"/>
                  </a:solidFill>
                  <a:cs typeface="Tahoma"/>
                </a:rPr>
                <a:t>and recovery equipment</a:t>
              </a:r>
            </a:p>
            <a:p>
              <a:pPr marL="365760" lvl="1" indent="-192024">
                <a:buSzPct val="70000"/>
                <a:buFont typeface="Courier New"/>
                <a:buChar char="o"/>
              </a:pPr>
              <a:r>
                <a:rPr lang="en-US" sz="1100" cap="small" dirty="0" smtClean="0">
                  <a:solidFill>
                    <a:srgbClr val="2F4767"/>
                  </a:solidFill>
                  <a:cs typeface="Tahoma"/>
                </a:rPr>
                <a:t>Protection booms</a:t>
              </a:r>
            </a:p>
            <a:p>
              <a:pPr marL="365760" lvl="1" indent="-192024">
                <a:buSzPct val="70000"/>
                <a:buFont typeface="Courier New"/>
                <a:buChar char="o"/>
              </a:pPr>
              <a:r>
                <a:rPr lang="en-US" sz="1100" cap="small" dirty="0" smtClean="0">
                  <a:solidFill>
                    <a:srgbClr val="2F4767"/>
                  </a:solidFill>
                  <a:cs typeface="Tahoma"/>
                </a:rPr>
                <a:t>In-situ burning capabilities</a:t>
              </a:r>
            </a:p>
            <a:p>
              <a:pPr marL="365760" lvl="1" indent="-192024">
                <a:buSzPct val="70000"/>
                <a:buFont typeface="Courier New"/>
                <a:buChar char="o"/>
              </a:pPr>
              <a:r>
                <a:rPr lang="en-US" sz="1100" cap="small" dirty="0" smtClean="0">
                  <a:solidFill>
                    <a:srgbClr val="2F4767"/>
                  </a:solidFill>
                  <a:cs typeface="Tahoma"/>
                </a:rPr>
                <a:t>Specialized shoreline and inland cleanup equipment</a:t>
              </a:r>
            </a:p>
            <a:p>
              <a:pPr marL="365760" lvl="1" indent="-192024">
                <a:buSzPct val="70000"/>
                <a:buFont typeface="Courier New"/>
                <a:buChar char="o"/>
              </a:pPr>
              <a:r>
                <a:rPr lang="en-US" sz="1100" cap="small" dirty="0" smtClean="0">
                  <a:solidFill>
                    <a:srgbClr val="2F4767"/>
                  </a:solidFill>
                  <a:cs typeface="Tahoma"/>
                </a:rPr>
                <a:t>Oiled wildlife response capabilities </a:t>
              </a:r>
            </a:p>
            <a:p>
              <a:pPr marL="365760" lvl="1" indent="-192024">
                <a:buSzPct val="70000"/>
                <a:buFont typeface="Courier New"/>
                <a:buChar char="o"/>
              </a:pPr>
              <a:r>
                <a:rPr lang="en-US" sz="1100" cap="small" dirty="0" smtClean="0">
                  <a:solidFill>
                    <a:srgbClr val="2F4767"/>
                  </a:solidFill>
                  <a:cs typeface="Tahoma"/>
                </a:rPr>
                <a:t>Logistics </a:t>
              </a:r>
              <a:r>
                <a:rPr lang="en-US" sz="1100" cap="small" dirty="0">
                  <a:solidFill>
                    <a:srgbClr val="2F4767"/>
                  </a:solidFill>
                  <a:cs typeface="Tahoma"/>
                </a:rPr>
                <a:t>capabilities</a:t>
              </a:r>
            </a:p>
            <a:p>
              <a:pPr marL="171450" indent="-171450">
                <a:buFont typeface="Arial"/>
                <a:buChar char="•"/>
              </a:pPr>
              <a:r>
                <a:rPr lang="en-US" sz="1200" cap="small" dirty="0">
                  <a:solidFill>
                    <a:srgbClr val="2F4767"/>
                  </a:solidFill>
                  <a:cs typeface="Tahoma"/>
                </a:rPr>
                <a:t>Amount and type appropriate for </a:t>
              </a:r>
              <a:r>
                <a:rPr lang="en-US" sz="1200" cap="small" dirty="0" smtClean="0">
                  <a:solidFill>
                    <a:srgbClr val="2F4767"/>
                  </a:solidFill>
                  <a:cs typeface="Tahoma"/>
                </a:rPr>
                <a:t>potential scenarios</a:t>
              </a:r>
              <a:endParaRPr lang="en-US" sz="1200" cap="small" dirty="0">
                <a:solidFill>
                  <a:srgbClr val="2F4767"/>
                </a:solidFill>
                <a:cs typeface="Tahoma"/>
              </a:endParaRPr>
            </a:p>
          </p:txBody>
        </p:sp>
        <p:sp>
          <p:nvSpPr>
            <p:cNvPr id="72" name="TextBox 71"/>
            <p:cNvSpPr txBox="1"/>
            <p:nvPr/>
          </p:nvSpPr>
          <p:spPr>
            <a:xfrm>
              <a:off x="694485" y="2419761"/>
              <a:ext cx="1554985" cy="369332"/>
            </a:xfrm>
            <a:prstGeom prst="rect">
              <a:avLst/>
            </a:prstGeom>
            <a:noFill/>
          </p:spPr>
          <p:txBody>
            <a:bodyPr wrap="square" rtlCol="0">
              <a:spAutoFit/>
            </a:bodyPr>
            <a:lstStyle/>
            <a:p>
              <a:r>
                <a:rPr lang="en-US" cap="small" dirty="0" smtClean="0">
                  <a:solidFill>
                    <a:srgbClr val="2F4767"/>
                  </a:solidFill>
                  <a:cs typeface="Tahoma"/>
                </a:rPr>
                <a:t>Equipment</a:t>
              </a:r>
            </a:p>
          </p:txBody>
        </p:sp>
        <p:grpSp>
          <p:nvGrpSpPr>
            <p:cNvPr id="73" name="Group 72"/>
            <p:cNvGrpSpPr>
              <a:grpSpLocks noChangeAspect="1"/>
            </p:cNvGrpSpPr>
            <p:nvPr/>
          </p:nvGrpSpPr>
          <p:grpSpPr>
            <a:xfrm>
              <a:off x="381000" y="2406974"/>
              <a:ext cx="364129" cy="364129"/>
              <a:chOff x="2578082" y="2376380"/>
              <a:chExt cx="537866" cy="537866"/>
            </a:xfrm>
          </p:grpSpPr>
          <p:sp>
            <p:nvSpPr>
              <p:cNvPr id="74" name="Rounded Rectangle 73"/>
              <p:cNvSpPr/>
              <p:nvPr/>
            </p:nvSpPr>
            <p:spPr>
              <a:xfrm>
                <a:off x="2578082" y="2376380"/>
                <a:ext cx="537866" cy="537866"/>
              </a:xfrm>
              <a:prstGeom prst="roundRect">
                <a:avLst>
                  <a:gd name="adj" fmla="val 50000"/>
                </a:avLst>
              </a:prstGeom>
              <a:solidFill>
                <a:srgbClr val="FFFFFF"/>
              </a:solidFill>
              <a:ln>
                <a:solidFill>
                  <a:srgbClr val="2F476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2F4767"/>
                  </a:solidFill>
                </a:endParaRPr>
              </a:p>
            </p:txBody>
          </p:sp>
          <p:pic>
            <p:nvPicPr>
              <p:cNvPr id="75" name="Picture 74"/>
              <p:cNvPicPr>
                <a:picLocks noChangeAspect="1"/>
              </p:cNvPicPr>
              <p:nvPr/>
            </p:nvPicPr>
            <p:blipFill>
              <a:blip r:embed="rId4"/>
              <a:stretch>
                <a:fillRect/>
              </a:stretch>
            </p:blipFill>
            <p:spPr>
              <a:xfrm>
                <a:off x="2643552" y="2468829"/>
                <a:ext cx="441395" cy="355035"/>
              </a:xfrm>
              <a:prstGeom prst="rect">
                <a:avLst/>
              </a:prstGeom>
            </p:spPr>
          </p:pic>
        </p:grpSp>
      </p:grpSp>
      <p:grpSp>
        <p:nvGrpSpPr>
          <p:cNvPr id="2" name="Group 1"/>
          <p:cNvGrpSpPr/>
          <p:nvPr/>
        </p:nvGrpSpPr>
        <p:grpSpPr>
          <a:xfrm>
            <a:off x="381000" y="2407829"/>
            <a:ext cx="4087091" cy="1149853"/>
            <a:chOff x="381000" y="4391224"/>
            <a:chExt cx="4087091" cy="1149853"/>
          </a:xfrm>
        </p:grpSpPr>
        <p:sp>
          <p:nvSpPr>
            <p:cNvPr id="76" name="Rectangle 75"/>
            <p:cNvSpPr/>
            <p:nvPr/>
          </p:nvSpPr>
          <p:spPr>
            <a:xfrm>
              <a:off x="529855" y="4710080"/>
              <a:ext cx="3938236" cy="830997"/>
            </a:xfrm>
            <a:prstGeom prst="rect">
              <a:avLst/>
            </a:prstGeom>
          </p:spPr>
          <p:txBody>
            <a:bodyPr wrap="square">
              <a:spAutoFit/>
            </a:bodyPr>
            <a:lstStyle/>
            <a:p>
              <a:pPr marL="171450" lvl="0" indent="-171450">
                <a:buFont typeface="Arial"/>
                <a:buChar char="•"/>
              </a:pPr>
              <a:r>
                <a:rPr lang="en-US" sz="1200" cap="small" dirty="0">
                  <a:solidFill>
                    <a:srgbClr val="2F4767"/>
                  </a:solidFill>
                  <a:cs typeface="Tahoma"/>
                </a:rPr>
                <a:t>D</a:t>
              </a:r>
              <a:r>
                <a:rPr lang="en-US" sz="1200" cap="small" dirty="0" smtClean="0">
                  <a:solidFill>
                    <a:srgbClr val="2F4767"/>
                  </a:solidFill>
                  <a:cs typeface="Tahoma"/>
                </a:rPr>
                <a:t>edicated </a:t>
              </a:r>
              <a:r>
                <a:rPr lang="en-US" sz="1200" cap="small" dirty="0">
                  <a:solidFill>
                    <a:srgbClr val="2F4767"/>
                  </a:solidFill>
                  <a:cs typeface="Tahoma"/>
                </a:rPr>
                <a:t>response staff </a:t>
              </a:r>
              <a:r>
                <a:rPr lang="en-US" sz="1200" cap="small" dirty="0" smtClean="0">
                  <a:solidFill>
                    <a:srgbClr val="2F4767"/>
                  </a:solidFill>
                  <a:cs typeface="Tahoma"/>
                </a:rPr>
                <a:t>equipped with specialized skills</a:t>
              </a:r>
            </a:p>
            <a:p>
              <a:pPr marL="171450" lvl="0" indent="-171450">
                <a:buFont typeface="Arial"/>
                <a:buChar char="•"/>
              </a:pPr>
              <a:r>
                <a:rPr lang="en-US" sz="1200" cap="small" dirty="0" smtClean="0">
                  <a:solidFill>
                    <a:srgbClr val="2F4767"/>
                  </a:solidFill>
                  <a:cs typeface="Tahoma"/>
                </a:rPr>
                <a:t>Tier </a:t>
              </a:r>
              <a:r>
                <a:rPr lang="en-US" sz="1200" cap="small" dirty="0">
                  <a:solidFill>
                    <a:srgbClr val="2F4767"/>
                  </a:solidFill>
                  <a:cs typeface="Tahoma"/>
                </a:rPr>
                <a:t>3 responders </a:t>
              </a:r>
              <a:r>
                <a:rPr lang="en-US" sz="1200" cap="small" dirty="0" smtClean="0">
                  <a:solidFill>
                    <a:srgbClr val="2F4767"/>
                  </a:solidFill>
                  <a:cs typeface="Tahoma"/>
                </a:rPr>
                <a:t>integrate with local and Tier 2 responders at all levels, including the response management structure</a:t>
              </a:r>
              <a:endParaRPr lang="en-US" sz="1200" cap="small" dirty="0">
                <a:solidFill>
                  <a:srgbClr val="2F4767"/>
                </a:solidFill>
                <a:cs typeface="Tahoma"/>
              </a:endParaRPr>
            </a:p>
          </p:txBody>
        </p:sp>
        <p:sp>
          <p:nvSpPr>
            <p:cNvPr id="78" name="TextBox 77"/>
            <p:cNvSpPr txBox="1"/>
            <p:nvPr/>
          </p:nvSpPr>
          <p:spPr>
            <a:xfrm>
              <a:off x="696117" y="4391224"/>
              <a:ext cx="1553354" cy="369332"/>
            </a:xfrm>
            <a:prstGeom prst="rect">
              <a:avLst/>
            </a:prstGeom>
            <a:noFill/>
          </p:spPr>
          <p:txBody>
            <a:bodyPr wrap="square" rtlCol="0">
              <a:spAutoFit/>
            </a:bodyPr>
            <a:lstStyle>
              <a:defPPr>
                <a:defRPr lang="en-US"/>
              </a:defPPr>
              <a:lvl1pPr>
                <a:defRPr sz="2000" cap="small">
                  <a:solidFill>
                    <a:srgbClr val="2F4767"/>
                  </a:solidFill>
                  <a:cs typeface="Tahoma"/>
                </a:defRPr>
              </a:lvl1pPr>
            </a:lstStyle>
            <a:p>
              <a:r>
                <a:rPr lang="en-US" sz="1800" dirty="0" smtClean="0"/>
                <a:t>Responders</a:t>
              </a:r>
              <a:endParaRPr lang="en-US" sz="1800" dirty="0"/>
            </a:p>
          </p:txBody>
        </p:sp>
        <p:grpSp>
          <p:nvGrpSpPr>
            <p:cNvPr id="79" name="Group 78"/>
            <p:cNvGrpSpPr>
              <a:grpSpLocks noChangeAspect="1"/>
            </p:cNvGrpSpPr>
            <p:nvPr/>
          </p:nvGrpSpPr>
          <p:grpSpPr>
            <a:xfrm>
              <a:off x="381000" y="4398336"/>
              <a:ext cx="365760" cy="365760"/>
              <a:chOff x="355367" y="2286000"/>
              <a:chExt cx="537866" cy="537866"/>
            </a:xfrm>
          </p:grpSpPr>
          <p:sp>
            <p:nvSpPr>
              <p:cNvPr id="80" name="Rounded Rectangle 79"/>
              <p:cNvSpPr/>
              <p:nvPr/>
            </p:nvSpPr>
            <p:spPr>
              <a:xfrm>
                <a:off x="355367" y="2286000"/>
                <a:ext cx="537866" cy="537866"/>
              </a:xfrm>
              <a:prstGeom prst="roundRect">
                <a:avLst>
                  <a:gd name="adj" fmla="val 50000"/>
                </a:avLst>
              </a:prstGeom>
              <a:solidFill>
                <a:srgbClr val="FFFFFF"/>
              </a:solidFill>
              <a:ln>
                <a:solidFill>
                  <a:srgbClr val="2F476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2F4767"/>
                  </a:solidFill>
                </a:endParaRPr>
              </a:p>
            </p:txBody>
          </p:sp>
          <p:pic>
            <p:nvPicPr>
              <p:cNvPr id="81" name="Picture 80"/>
              <p:cNvPicPr>
                <a:picLocks noChangeAspect="1"/>
              </p:cNvPicPr>
              <p:nvPr/>
            </p:nvPicPr>
            <p:blipFill>
              <a:blip r:embed="rId5"/>
              <a:stretch>
                <a:fillRect/>
              </a:stretch>
            </p:blipFill>
            <p:spPr>
              <a:xfrm>
                <a:off x="458810" y="2346736"/>
                <a:ext cx="322371" cy="416395"/>
              </a:xfrm>
              <a:prstGeom prst="rect">
                <a:avLst/>
              </a:prstGeom>
            </p:spPr>
          </p:pic>
        </p:grpSp>
      </p:grpSp>
      <p:sp>
        <p:nvSpPr>
          <p:cNvPr id="88" name="TextBox 87"/>
          <p:cNvSpPr txBox="1"/>
          <p:nvPr/>
        </p:nvSpPr>
        <p:spPr>
          <a:xfrm>
            <a:off x="4817598" y="4424234"/>
            <a:ext cx="3875852" cy="1748171"/>
          </a:xfrm>
          <a:prstGeom prst="rect">
            <a:avLst/>
          </a:prstGeom>
          <a:noFill/>
          <a:ln>
            <a:noFill/>
          </a:ln>
          <a:effectLst/>
        </p:spPr>
        <p:txBody>
          <a:bodyPr wrap="square" lIns="91440" rtlCol="0" anchor="t" anchorCtr="0">
            <a:spAutoFit/>
          </a:bodyPr>
          <a:lstStyle>
            <a:defPPr>
              <a:defRPr lang="en-US"/>
            </a:defPPr>
            <a:lvl1pPr>
              <a:defRPr cap="small">
                <a:solidFill>
                  <a:srgbClr val="2F4767"/>
                </a:solidFill>
                <a:cs typeface="Tahoma"/>
              </a:defRPr>
            </a:lvl1pPr>
          </a:lstStyle>
          <a:p>
            <a:r>
              <a:rPr lang="en-US" sz="1400" dirty="0"/>
              <a:t>EXAMPLE SCENARIOS</a:t>
            </a:r>
          </a:p>
          <a:p>
            <a:r>
              <a:rPr lang="en-US" sz="1200" dirty="0"/>
              <a:t>An oil spill that requires Tier 3 capabilities for response is one that necessitates a wide range of available resources, such as: </a:t>
            </a:r>
          </a:p>
          <a:p>
            <a:pPr marL="285750" indent="-285750">
              <a:buFont typeface="Arial"/>
              <a:buChar char="•"/>
            </a:pPr>
            <a:r>
              <a:rPr lang="en-US" sz="1200" dirty="0"/>
              <a:t>A tanker suffering damage to its cargo tanks and releasing oil that could affect a large expanse of coastline</a:t>
            </a:r>
          </a:p>
          <a:p>
            <a:pPr marL="285750" indent="-285750">
              <a:buFont typeface="Arial"/>
              <a:buChar char="•"/>
            </a:pPr>
            <a:r>
              <a:rPr lang="en-US" sz="1200" dirty="0"/>
              <a:t>An accidental discharge of </a:t>
            </a:r>
            <a:r>
              <a:rPr lang="en-US" sz="1200" dirty="0" smtClean="0"/>
              <a:t>a relatively modest volume of </a:t>
            </a:r>
            <a:r>
              <a:rPr lang="en-US" sz="1200" dirty="0"/>
              <a:t>oil in an ecologically sensitive location</a:t>
            </a:r>
          </a:p>
        </p:txBody>
      </p:sp>
      <p:sp>
        <p:nvSpPr>
          <p:cNvPr id="22" name="TextBox 21"/>
          <p:cNvSpPr txBox="1"/>
          <p:nvPr/>
        </p:nvSpPr>
        <p:spPr>
          <a:xfrm>
            <a:off x="0" y="54864"/>
            <a:ext cx="9144000" cy="461665"/>
          </a:xfrm>
          <a:prstGeom prst="rect">
            <a:avLst/>
          </a:prstGeom>
          <a:noFill/>
        </p:spPr>
        <p:txBody>
          <a:bodyPr wrap="square" rtlCol="0">
            <a:spAutoFit/>
          </a:bodyPr>
          <a:lstStyle/>
          <a:p>
            <a:pPr algn="r"/>
            <a:r>
              <a:rPr lang="en-US" sz="2400" b="1" cap="small" dirty="0" smtClean="0">
                <a:solidFill>
                  <a:srgbClr val="36496A"/>
                </a:solidFill>
                <a:cs typeface="Tahoma"/>
              </a:rPr>
              <a:t>Tier </a:t>
            </a:r>
            <a:r>
              <a:rPr lang="en-US" sz="2400" b="1" cap="small" dirty="0">
                <a:solidFill>
                  <a:srgbClr val="36496A"/>
                </a:solidFill>
                <a:cs typeface="Tahoma"/>
              </a:rPr>
              <a:t>3 Description</a:t>
            </a:r>
          </a:p>
        </p:txBody>
      </p:sp>
      <p:grpSp>
        <p:nvGrpSpPr>
          <p:cNvPr id="4" name="Group 3"/>
          <p:cNvGrpSpPr/>
          <p:nvPr/>
        </p:nvGrpSpPr>
        <p:grpSpPr>
          <a:xfrm>
            <a:off x="4692839" y="2406973"/>
            <a:ext cx="3998953" cy="951131"/>
            <a:chOff x="4692839" y="2406973"/>
            <a:chExt cx="3998953" cy="951131"/>
          </a:xfrm>
        </p:grpSpPr>
        <p:sp>
          <p:nvSpPr>
            <p:cNvPr id="87" name="Rectangle 86"/>
            <p:cNvSpPr/>
            <p:nvPr/>
          </p:nvSpPr>
          <p:spPr>
            <a:xfrm>
              <a:off x="4842168" y="2711773"/>
              <a:ext cx="3849624" cy="646331"/>
            </a:xfrm>
            <a:prstGeom prst="rect">
              <a:avLst/>
            </a:prstGeom>
          </p:spPr>
          <p:txBody>
            <a:bodyPr wrap="square">
              <a:spAutoFit/>
            </a:bodyPr>
            <a:lstStyle/>
            <a:p>
              <a:pPr marL="171450" lvl="0" indent="-171450">
                <a:buFont typeface="Arial"/>
                <a:buChar char="•"/>
              </a:pPr>
              <a:r>
                <a:rPr lang="en-US" sz="1200" cap="small" dirty="0" smtClean="0">
                  <a:solidFill>
                    <a:srgbClr val="2F4767"/>
                  </a:solidFill>
                  <a:cs typeface="Tahoma"/>
                </a:rPr>
                <a:t>Dedicated </a:t>
              </a:r>
              <a:r>
                <a:rPr lang="en-US" sz="1200" cap="small" dirty="0">
                  <a:solidFill>
                    <a:srgbClr val="2F4767"/>
                  </a:solidFill>
                  <a:cs typeface="Tahoma"/>
                </a:rPr>
                <a:t>industry Tier 3 response centers</a:t>
              </a:r>
            </a:p>
            <a:p>
              <a:pPr marL="171450" lvl="0" indent="-171450">
                <a:buFont typeface="Arial"/>
                <a:buChar char="•"/>
              </a:pPr>
              <a:r>
                <a:rPr lang="en-US" sz="1200" cap="small" dirty="0">
                  <a:solidFill>
                    <a:srgbClr val="2F4767"/>
                  </a:solidFill>
                  <a:cs typeface="Tahoma"/>
                </a:rPr>
                <a:t>Governmental or cooperative Tier 3 </a:t>
              </a:r>
              <a:r>
                <a:rPr lang="en-US" sz="1200" cap="small" dirty="0" smtClean="0">
                  <a:solidFill>
                    <a:srgbClr val="2F4767"/>
                  </a:solidFill>
                  <a:cs typeface="Tahoma"/>
                </a:rPr>
                <a:t>capabilities</a:t>
              </a:r>
            </a:p>
            <a:p>
              <a:pPr marL="171450" indent="-171450">
                <a:buFont typeface="Arial"/>
                <a:buChar char="•"/>
              </a:pPr>
              <a:r>
                <a:rPr lang="en-US" sz="1200" cap="small" dirty="0">
                  <a:solidFill>
                    <a:srgbClr val="2F4767"/>
                  </a:solidFill>
                  <a:cs typeface="Tahoma"/>
                </a:rPr>
                <a:t>Network of additional expert </a:t>
              </a:r>
              <a:r>
                <a:rPr lang="en-US" sz="1200" cap="small" dirty="0" smtClean="0">
                  <a:solidFill>
                    <a:srgbClr val="2F4767"/>
                  </a:solidFill>
                  <a:cs typeface="Tahoma"/>
                </a:rPr>
                <a:t>responders</a:t>
              </a:r>
              <a:endParaRPr lang="en-US" sz="1200" cap="small" dirty="0">
                <a:solidFill>
                  <a:srgbClr val="2F4767"/>
                </a:solidFill>
                <a:cs typeface="Tahoma"/>
              </a:endParaRPr>
            </a:p>
          </p:txBody>
        </p:sp>
        <p:sp>
          <p:nvSpPr>
            <p:cNvPr id="23" name="TextBox 22"/>
            <p:cNvSpPr txBox="1"/>
            <p:nvPr/>
          </p:nvSpPr>
          <p:spPr>
            <a:xfrm>
              <a:off x="5007956" y="2411169"/>
              <a:ext cx="2345861" cy="369332"/>
            </a:xfrm>
            <a:prstGeom prst="rect">
              <a:avLst/>
            </a:prstGeom>
            <a:noFill/>
          </p:spPr>
          <p:txBody>
            <a:bodyPr wrap="square" rtlCol="0">
              <a:spAutoFit/>
            </a:bodyPr>
            <a:lstStyle>
              <a:defPPr>
                <a:defRPr lang="en-US"/>
              </a:defPPr>
              <a:lvl1pPr>
                <a:defRPr sz="2000" cap="small">
                  <a:solidFill>
                    <a:srgbClr val="2F4767"/>
                  </a:solidFill>
                  <a:cs typeface="Tahoma"/>
                </a:defRPr>
              </a:lvl1pPr>
            </a:lstStyle>
            <a:p>
              <a:r>
                <a:rPr lang="en-US" sz="1800" dirty="0" smtClean="0"/>
                <a:t>Additional Support</a:t>
              </a:r>
              <a:endParaRPr lang="en-US" sz="1800" dirty="0"/>
            </a:p>
          </p:txBody>
        </p:sp>
        <p:grpSp>
          <p:nvGrpSpPr>
            <p:cNvPr id="24" name="Group 23"/>
            <p:cNvGrpSpPr>
              <a:grpSpLocks noChangeAspect="1"/>
            </p:cNvGrpSpPr>
            <p:nvPr/>
          </p:nvGrpSpPr>
          <p:grpSpPr>
            <a:xfrm>
              <a:off x="4692839" y="2406973"/>
              <a:ext cx="365760" cy="365760"/>
              <a:chOff x="4619597" y="2376380"/>
              <a:chExt cx="537866" cy="537866"/>
            </a:xfrm>
          </p:grpSpPr>
          <p:sp>
            <p:nvSpPr>
              <p:cNvPr id="25" name="Rounded Rectangle 24"/>
              <p:cNvSpPr/>
              <p:nvPr/>
            </p:nvSpPr>
            <p:spPr>
              <a:xfrm>
                <a:off x="4619597" y="2376380"/>
                <a:ext cx="537866" cy="537866"/>
              </a:xfrm>
              <a:prstGeom prst="roundRect">
                <a:avLst>
                  <a:gd name="adj" fmla="val 50000"/>
                </a:avLst>
              </a:prstGeom>
              <a:solidFill>
                <a:srgbClr val="FFFFFF"/>
              </a:solidFill>
              <a:ln>
                <a:solidFill>
                  <a:srgbClr val="2F476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2F4767"/>
                  </a:solidFill>
                </a:endParaRPr>
              </a:p>
            </p:txBody>
          </p:sp>
          <p:pic>
            <p:nvPicPr>
              <p:cNvPr id="26" name="Picture 25"/>
              <p:cNvPicPr>
                <a:picLocks noChangeAspect="1"/>
              </p:cNvPicPr>
              <p:nvPr/>
            </p:nvPicPr>
            <p:blipFill>
              <a:blip r:embed="rId6"/>
              <a:stretch>
                <a:fillRect/>
              </a:stretch>
            </p:blipFill>
            <p:spPr>
              <a:xfrm>
                <a:off x="4684699" y="2441482"/>
                <a:ext cx="407662" cy="407662"/>
              </a:xfrm>
              <a:prstGeom prst="rect">
                <a:avLst/>
              </a:prstGeom>
            </p:spPr>
          </p:pic>
        </p:grpSp>
      </p:grpSp>
    </p:spTree>
    <p:extLst>
      <p:ext uri="{BB962C8B-B14F-4D97-AF65-F5344CB8AC3E}">
        <p14:creationId xmlns:p14="http://schemas.microsoft.com/office/powerpoint/2010/main" val="30086034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78069" y="1097280"/>
            <a:ext cx="8226181" cy="938784"/>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200" cap="small" dirty="0" smtClean="0">
                <a:solidFill>
                  <a:srgbClr val="2F4767"/>
                </a:solidFill>
                <a:cs typeface="Tahoma"/>
              </a:rPr>
              <a:t>The principles of Tiered Preparedness and Response incorporate global resources for response escalation in order to respond effectively to a spill of any magnitude and protect our shared values. </a:t>
            </a:r>
            <a:endParaRPr lang="en-US" sz="2200" cap="small" dirty="0">
              <a:solidFill>
                <a:srgbClr val="2F4767"/>
              </a:solidFill>
              <a:cs typeface="Tahoma"/>
            </a:endParaRPr>
          </a:p>
        </p:txBody>
      </p:sp>
      <p:pic>
        <p:nvPicPr>
          <p:cNvPr id="7" name="Picture 6" descr="shared values-5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19796"/>
            <a:ext cx="9144000" cy="3638204"/>
          </a:xfrm>
          <a:prstGeom prst="rect">
            <a:avLst/>
          </a:prstGeom>
        </p:spPr>
      </p:pic>
      <p:sp>
        <p:nvSpPr>
          <p:cNvPr id="8" name="Oval 7"/>
          <p:cNvSpPr/>
          <p:nvPr/>
        </p:nvSpPr>
        <p:spPr>
          <a:xfrm>
            <a:off x="5694680" y="4018280"/>
            <a:ext cx="1087120" cy="1087120"/>
          </a:xfrm>
          <a:prstGeom prst="ellipse">
            <a:avLst/>
          </a:prstGeom>
          <a:noFill/>
          <a:ln w="28575"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p:cNvSpPr txBox="1"/>
          <p:nvPr/>
        </p:nvSpPr>
        <p:spPr>
          <a:xfrm>
            <a:off x="399160" y="3083951"/>
            <a:ext cx="1415772" cy="276999"/>
          </a:xfrm>
          <a:prstGeom prst="rect">
            <a:avLst/>
          </a:prstGeom>
          <a:solidFill>
            <a:srgbClr val="EEEFEF"/>
          </a:solidFill>
          <a:ln>
            <a:noFill/>
          </a:ln>
          <a:effectLst>
            <a:outerShdw blurRad="50800" dist="38100" dir="5400000" algn="t" rotWithShape="0">
              <a:prstClr val="black">
                <a:alpha val="40000"/>
              </a:prstClr>
            </a:outerShdw>
          </a:effectLst>
        </p:spPr>
        <p:txBody>
          <a:bodyPr wrap="none" rtlCol="0">
            <a:spAutoFit/>
          </a:bodyPr>
          <a:lstStyle/>
          <a:p>
            <a:pPr algn="ctr"/>
            <a:r>
              <a:rPr lang="en-US" sz="1200" cap="small" dirty="0" smtClean="0">
                <a:solidFill>
                  <a:srgbClr val="324A6B"/>
                </a:solidFill>
                <a:latin typeface="Calibri"/>
                <a:cs typeface="Calibri"/>
              </a:rPr>
              <a:t>Sensitive</a:t>
            </a:r>
            <a:r>
              <a:rPr lang="en-US" sz="1200" cap="small" dirty="0">
                <a:solidFill>
                  <a:srgbClr val="324A6B"/>
                </a:solidFill>
                <a:latin typeface="Calibri"/>
                <a:cs typeface="Calibri"/>
              </a:rPr>
              <a:t> </a:t>
            </a:r>
            <a:r>
              <a:rPr lang="en-US" sz="1200" cap="small" dirty="0" smtClean="0">
                <a:solidFill>
                  <a:srgbClr val="324A6B"/>
                </a:solidFill>
                <a:latin typeface="Calibri"/>
                <a:cs typeface="Calibri"/>
              </a:rPr>
              <a:t>Ecosystems</a:t>
            </a:r>
          </a:p>
        </p:txBody>
      </p:sp>
      <p:sp>
        <p:nvSpPr>
          <p:cNvPr id="10" name="TextBox 9"/>
          <p:cNvSpPr txBox="1"/>
          <p:nvPr/>
        </p:nvSpPr>
        <p:spPr>
          <a:xfrm>
            <a:off x="2217885" y="3083951"/>
            <a:ext cx="1173967" cy="276999"/>
          </a:xfrm>
          <a:prstGeom prst="rect">
            <a:avLst/>
          </a:prstGeom>
          <a:solidFill>
            <a:srgbClr val="EEEFEF"/>
          </a:solidFill>
          <a:ln>
            <a:noFill/>
          </a:ln>
          <a:effectLst>
            <a:outerShdw blurRad="50800" dist="38100" dir="5400000" algn="t" rotWithShape="0">
              <a:prstClr val="black">
                <a:alpha val="40000"/>
              </a:prstClr>
            </a:outerShdw>
          </a:effectLst>
        </p:spPr>
        <p:txBody>
          <a:bodyPr wrap="none" rtlCol="0">
            <a:spAutoFit/>
          </a:bodyPr>
          <a:lstStyle>
            <a:defPPr>
              <a:defRPr lang="en-US"/>
            </a:defPPr>
            <a:lvl1pPr algn="ctr">
              <a:defRPr sz="1200" cap="small">
                <a:solidFill>
                  <a:srgbClr val="324A6B"/>
                </a:solidFill>
                <a:latin typeface="Tahoma"/>
                <a:cs typeface="Tahoma"/>
              </a:defRPr>
            </a:lvl1pPr>
          </a:lstStyle>
          <a:p>
            <a:r>
              <a:rPr lang="en-US" dirty="0">
                <a:latin typeface="Calibri"/>
                <a:cs typeface="Calibri"/>
              </a:rPr>
              <a:t>Local Businesses</a:t>
            </a:r>
          </a:p>
        </p:txBody>
      </p:sp>
      <p:sp>
        <p:nvSpPr>
          <p:cNvPr id="11" name="TextBox 10"/>
          <p:cNvSpPr txBox="1"/>
          <p:nvPr/>
        </p:nvSpPr>
        <p:spPr>
          <a:xfrm>
            <a:off x="5552231" y="3083951"/>
            <a:ext cx="1398773" cy="276999"/>
          </a:xfrm>
          <a:prstGeom prst="rect">
            <a:avLst/>
          </a:prstGeom>
          <a:solidFill>
            <a:srgbClr val="EEEFEF"/>
          </a:solidFill>
          <a:ln>
            <a:noFill/>
          </a:ln>
          <a:effectLst>
            <a:outerShdw blurRad="50800" dist="38100" dir="5400000" algn="t" rotWithShape="0">
              <a:prstClr val="black">
                <a:alpha val="40000"/>
              </a:prstClr>
            </a:outerShdw>
          </a:effectLst>
        </p:spPr>
        <p:txBody>
          <a:bodyPr wrap="none" rtlCol="0">
            <a:spAutoFit/>
          </a:bodyPr>
          <a:lstStyle>
            <a:defPPr>
              <a:defRPr lang="en-US"/>
            </a:defPPr>
            <a:lvl1pPr algn="ctr">
              <a:defRPr sz="1200" cap="small">
                <a:solidFill>
                  <a:srgbClr val="324A6B"/>
                </a:solidFill>
                <a:latin typeface="Tahoma"/>
                <a:cs typeface="Tahoma"/>
              </a:defRPr>
            </a:lvl1pPr>
          </a:lstStyle>
          <a:p>
            <a:r>
              <a:rPr lang="en-US" dirty="0">
                <a:latin typeface="Calibri"/>
                <a:cs typeface="Calibri"/>
              </a:rPr>
              <a:t>Tourism/Recreation</a:t>
            </a:r>
          </a:p>
        </p:txBody>
      </p:sp>
      <p:cxnSp>
        <p:nvCxnSpPr>
          <p:cNvPr id="12" name="Straight Connector 11"/>
          <p:cNvCxnSpPr>
            <a:stCxn id="11" idx="2"/>
            <a:endCxn id="8" idx="0"/>
          </p:cNvCxnSpPr>
          <p:nvPr/>
        </p:nvCxnSpPr>
        <p:spPr>
          <a:xfrm flipH="1">
            <a:off x="6238240" y="3360950"/>
            <a:ext cx="13378" cy="657330"/>
          </a:xfrm>
          <a:prstGeom prst="line">
            <a:avLst/>
          </a:prstGeom>
          <a:ln w="6350" cmpd="sng">
            <a:solidFill>
              <a:srgbClr val="324A6B"/>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a:stCxn id="10" idx="2"/>
          </p:cNvCxnSpPr>
          <p:nvPr/>
        </p:nvCxnSpPr>
        <p:spPr>
          <a:xfrm flipH="1">
            <a:off x="2590801" y="3360950"/>
            <a:ext cx="214068" cy="560810"/>
          </a:xfrm>
          <a:prstGeom prst="line">
            <a:avLst/>
          </a:prstGeom>
          <a:ln w="6350" cmpd="sng">
            <a:solidFill>
              <a:srgbClr val="324A6B"/>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a:stCxn id="9" idx="2"/>
            <a:endCxn id="20" idx="0"/>
          </p:cNvCxnSpPr>
          <p:nvPr/>
        </p:nvCxnSpPr>
        <p:spPr>
          <a:xfrm>
            <a:off x="1107046" y="3360950"/>
            <a:ext cx="11570" cy="2305282"/>
          </a:xfrm>
          <a:prstGeom prst="line">
            <a:avLst/>
          </a:prstGeom>
          <a:ln w="6350" cmpd="sng">
            <a:solidFill>
              <a:srgbClr val="324A6B"/>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3816645" y="3083951"/>
            <a:ext cx="1274971" cy="276999"/>
          </a:xfrm>
          <a:prstGeom prst="rect">
            <a:avLst/>
          </a:prstGeom>
          <a:solidFill>
            <a:srgbClr val="EEEFEF"/>
          </a:solidFill>
          <a:ln>
            <a:noFill/>
          </a:ln>
          <a:effectLst>
            <a:outerShdw blurRad="50800" dist="38100" dir="5400000" algn="t" rotWithShape="0">
              <a:prstClr val="black">
                <a:alpha val="40000"/>
              </a:prstClr>
            </a:outerShdw>
          </a:effectLst>
        </p:spPr>
        <p:txBody>
          <a:bodyPr wrap="none" rtlCol="0">
            <a:spAutoFit/>
          </a:bodyPr>
          <a:lstStyle>
            <a:defPPr>
              <a:defRPr lang="en-US"/>
            </a:defPPr>
            <a:lvl1pPr algn="ctr">
              <a:defRPr sz="1200" cap="small">
                <a:solidFill>
                  <a:srgbClr val="324A6B"/>
                </a:solidFill>
                <a:latin typeface="Tahoma"/>
                <a:cs typeface="Tahoma"/>
              </a:defRPr>
            </a:lvl1pPr>
          </a:lstStyle>
          <a:p>
            <a:r>
              <a:rPr lang="en-US" dirty="0">
                <a:latin typeface="Calibri"/>
                <a:cs typeface="Calibri"/>
              </a:rPr>
              <a:t>Health and Safety</a:t>
            </a:r>
          </a:p>
        </p:txBody>
      </p:sp>
      <p:cxnSp>
        <p:nvCxnSpPr>
          <p:cNvPr id="16" name="Straight Connector 15"/>
          <p:cNvCxnSpPr>
            <a:stCxn id="17" idx="2"/>
          </p:cNvCxnSpPr>
          <p:nvPr/>
        </p:nvCxnSpPr>
        <p:spPr>
          <a:xfrm flipH="1">
            <a:off x="7620001" y="3360950"/>
            <a:ext cx="409299" cy="1820650"/>
          </a:xfrm>
          <a:prstGeom prst="line">
            <a:avLst/>
          </a:prstGeom>
          <a:ln w="6350" cmpd="sng">
            <a:solidFill>
              <a:srgbClr val="324A6B"/>
            </a:solidFill>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7275767" y="3083951"/>
            <a:ext cx="1507066" cy="276999"/>
          </a:xfrm>
          <a:prstGeom prst="rect">
            <a:avLst/>
          </a:prstGeom>
          <a:solidFill>
            <a:srgbClr val="EEEFEF"/>
          </a:solidFill>
          <a:ln>
            <a:noFill/>
          </a:ln>
          <a:effectLst>
            <a:outerShdw blurRad="50800" dist="38100" dir="5400000" algn="t" rotWithShape="0">
              <a:prstClr val="black">
                <a:alpha val="40000"/>
              </a:prstClr>
            </a:outerShdw>
          </a:effectLst>
        </p:spPr>
        <p:txBody>
          <a:bodyPr wrap="none" rtlCol="0">
            <a:spAutoFit/>
          </a:bodyPr>
          <a:lstStyle>
            <a:defPPr>
              <a:defRPr lang="en-US"/>
            </a:defPPr>
            <a:lvl1pPr algn="ctr">
              <a:defRPr sz="1200" cap="small">
                <a:solidFill>
                  <a:srgbClr val="324A6B"/>
                </a:solidFill>
                <a:latin typeface="Tahoma"/>
                <a:cs typeface="Tahoma"/>
              </a:defRPr>
            </a:lvl1pPr>
          </a:lstStyle>
          <a:p>
            <a:r>
              <a:rPr lang="en-US" dirty="0" smtClean="0">
                <a:latin typeface="Calibri"/>
                <a:cs typeface="Calibri"/>
              </a:rPr>
              <a:t>Community </a:t>
            </a:r>
            <a:r>
              <a:rPr lang="en-US" dirty="0">
                <a:latin typeface="Calibri"/>
                <a:cs typeface="Calibri"/>
              </a:rPr>
              <a:t>Industries</a:t>
            </a:r>
          </a:p>
        </p:txBody>
      </p:sp>
      <p:cxnSp>
        <p:nvCxnSpPr>
          <p:cNvPr id="18" name="Straight Connector 17"/>
          <p:cNvCxnSpPr>
            <a:stCxn id="15" idx="2"/>
          </p:cNvCxnSpPr>
          <p:nvPr/>
        </p:nvCxnSpPr>
        <p:spPr>
          <a:xfrm>
            <a:off x="4454131" y="3360950"/>
            <a:ext cx="117869" cy="657330"/>
          </a:xfrm>
          <a:prstGeom prst="line">
            <a:avLst/>
          </a:prstGeom>
          <a:ln w="6350" cmpd="sng">
            <a:solidFill>
              <a:srgbClr val="324A6B"/>
            </a:solidFill>
          </a:ln>
          <a:effectLst/>
        </p:spPr>
        <p:style>
          <a:lnRef idx="2">
            <a:schemeClr val="accent1"/>
          </a:lnRef>
          <a:fillRef idx="0">
            <a:schemeClr val="accent1"/>
          </a:fillRef>
          <a:effectRef idx="1">
            <a:schemeClr val="accent1"/>
          </a:effectRef>
          <a:fontRef idx="minor">
            <a:schemeClr val="tx1"/>
          </a:fontRef>
        </p:style>
      </p:cxnSp>
      <p:sp>
        <p:nvSpPr>
          <p:cNvPr id="19" name="Oval 18"/>
          <p:cNvSpPr/>
          <p:nvPr/>
        </p:nvSpPr>
        <p:spPr>
          <a:xfrm>
            <a:off x="4170680" y="4018280"/>
            <a:ext cx="1087120" cy="1087120"/>
          </a:xfrm>
          <a:prstGeom prst="ellipse">
            <a:avLst/>
          </a:prstGeom>
          <a:noFill/>
          <a:ln w="28575"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Oval 19"/>
          <p:cNvSpPr>
            <a:spLocks noChangeAspect="1"/>
          </p:cNvSpPr>
          <p:nvPr/>
        </p:nvSpPr>
        <p:spPr>
          <a:xfrm>
            <a:off x="560832" y="5666232"/>
            <a:ext cx="1115568" cy="1115568"/>
          </a:xfrm>
          <a:prstGeom prst="ellipse">
            <a:avLst/>
          </a:prstGeom>
          <a:noFill/>
          <a:ln w="28575"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Oval 20"/>
          <p:cNvSpPr/>
          <p:nvPr/>
        </p:nvSpPr>
        <p:spPr>
          <a:xfrm>
            <a:off x="6837680" y="5105400"/>
            <a:ext cx="1087120" cy="1087120"/>
          </a:xfrm>
          <a:prstGeom prst="ellipse">
            <a:avLst/>
          </a:prstGeom>
          <a:noFill/>
          <a:ln w="28575"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Oval 21"/>
          <p:cNvSpPr/>
          <p:nvPr/>
        </p:nvSpPr>
        <p:spPr>
          <a:xfrm>
            <a:off x="1940560" y="3921760"/>
            <a:ext cx="1107440" cy="1107440"/>
          </a:xfrm>
          <a:prstGeom prst="ellipse">
            <a:avLst/>
          </a:prstGeom>
          <a:noFill/>
          <a:ln w="28575"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TextBox 22"/>
          <p:cNvSpPr txBox="1"/>
          <p:nvPr/>
        </p:nvSpPr>
        <p:spPr>
          <a:xfrm>
            <a:off x="0" y="54864"/>
            <a:ext cx="9144000" cy="461665"/>
          </a:xfrm>
          <a:prstGeom prst="rect">
            <a:avLst/>
          </a:prstGeom>
          <a:noFill/>
        </p:spPr>
        <p:txBody>
          <a:bodyPr wrap="square" rtlCol="0">
            <a:spAutoFit/>
          </a:bodyPr>
          <a:lstStyle/>
          <a:p>
            <a:pPr algn="r"/>
            <a:r>
              <a:rPr lang="en-US" sz="2400" b="1" cap="small" dirty="0">
                <a:solidFill>
                  <a:srgbClr val="36496A"/>
                </a:solidFill>
                <a:cs typeface="Tahoma"/>
              </a:rPr>
              <a:t>Summary </a:t>
            </a:r>
          </a:p>
        </p:txBody>
      </p:sp>
    </p:spTree>
    <p:extLst>
      <p:ext uri="{BB962C8B-B14F-4D97-AF65-F5344CB8AC3E}">
        <p14:creationId xmlns:p14="http://schemas.microsoft.com/office/powerpoint/2010/main" val="28482690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evention-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8300" y="2107565"/>
            <a:ext cx="5867400" cy="4400550"/>
          </a:xfrm>
          <a:prstGeom prst="rect">
            <a:avLst/>
          </a:prstGeom>
          <a:ln>
            <a:noFill/>
          </a:ln>
        </p:spPr>
      </p:pic>
      <p:sp>
        <p:nvSpPr>
          <p:cNvPr id="17" name="TextBox 16"/>
          <p:cNvSpPr txBox="1"/>
          <p:nvPr/>
        </p:nvSpPr>
        <p:spPr>
          <a:xfrm>
            <a:off x="0" y="54864"/>
            <a:ext cx="9144000" cy="461665"/>
          </a:xfrm>
          <a:prstGeom prst="rect">
            <a:avLst/>
          </a:prstGeom>
          <a:noFill/>
        </p:spPr>
        <p:txBody>
          <a:bodyPr wrap="square" rtlCol="0">
            <a:spAutoFit/>
          </a:bodyPr>
          <a:lstStyle/>
          <a:p>
            <a:pPr algn="r"/>
            <a:r>
              <a:rPr lang="en-US" sz="2400" b="1" cap="small" dirty="0" smtClean="0">
                <a:solidFill>
                  <a:srgbClr val="36496A"/>
                </a:solidFill>
                <a:cs typeface="Tahoma"/>
              </a:rPr>
              <a:t>Preventing Oil Spills</a:t>
            </a:r>
          </a:p>
        </p:txBody>
      </p:sp>
      <p:sp>
        <p:nvSpPr>
          <p:cNvPr id="15" name="TextBox 14"/>
          <p:cNvSpPr txBox="1"/>
          <p:nvPr/>
        </p:nvSpPr>
        <p:spPr>
          <a:xfrm>
            <a:off x="676656" y="1097280"/>
            <a:ext cx="8229600" cy="769441"/>
          </a:xfrm>
          <a:prstGeom prst="rect">
            <a:avLst/>
          </a:prstGeom>
          <a:noFill/>
        </p:spPr>
        <p:txBody>
          <a:bodyPr wrap="square" rtlCol="0">
            <a:spAutoFit/>
          </a:bodyPr>
          <a:lstStyle/>
          <a:p>
            <a:r>
              <a:rPr lang="en-US" sz="2200" cap="small" dirty="0" smtClean="0">
                <a:solidFill>
                  <a:srgbClr val="2F4767"/>
                </a:solidFill>
                <a:cs typeface="Tahoma"/>
              </a:rPr>
              <a:t>Our goal is to never have an oil spill, and industry takes extensive precautions to prevent spills from occurring.</a:t>
            </a:r>
            <a:endParaRPr lang="en-US" sz="2200" dirty="0">
              <a:solidFill>
                <a:srgbClr val="2F4767"/>
              </a:solidFill>
              <a:cs typeface="Tahoma"/>
            </a:endParaRPr>
          </a:p>
        </p:txBody>
      </p:sp>
    </p:spTree>
    <p:extLst>
      <p:ext uri="{BB962C8B-B14F-4D97-AF65-F5344CB8AC3E}">
        <p14:creationId xmlns:p14="http://schemas.microsoft.com/office/powerpoint/2010/main" val="26369397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457200" y="1568083"/>
            <a:ext cx="8229600" cy="4194427"/>
          </a:xfrm>
          <a:prstGeom prst="rect">
            <a:avLst/>
          </a:prstGeom>
          <a:solidFill>
            <a:srgbClr val="EEEFEF"/>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a:off x="612775" y="1873715"/>
            <a:ext cx="7816850" cy="3539431"/>
          </a:xfrm>
          <a:prstGeom prst="rect">
            <a:avLst/>
          </a:prstGeom>
          <a:noFill/>
        </p:spPr>
        <p:txBody>
          <a:bodyPr wrap="square" rtlCol="0">
            <a:spAutoFit/>
          </a:bodyPr>
          <a:lstStyle/>
          <a:p>
            <a:pPr marL="285750" indent="-285750">
              <a:buFont typeface="Arial"/>
              <a:buChar char="•"/>
            </a:pPr>
            <a:r>
              <a:rPr lang="en-US" sz="2800" cap="small" dirty="0">
                <a:solidFill>
                  <a:srgbClr val="2F4767"/>
                </a:solidFill>
                <a:cs typeface="Tahoma"/>
              </a:rPr>
              <a:t>What is Tiered Preparedness and Response?</a:t>
            </a:r>
          </a:p>
          <a:p>
            <a:endParaRPr lang="en-US" sz="2800" cap="small" dirty="0">
              <a:solidFill>
                <a:srgbClr val="2F4767"/>
              </a:solidFill>
              <a:cs typeface="Tahoma"/>
            </a:endParaRPr>
          </a:p>
          <a:p>
            <a:pPr marL="285750" indent="-285750">
              <a:buFont typeface="Arial"/>
              <a:buChar char="•"/>
            </a:pPr>
            <a:r>
              <a:rPr lang="en-US" sz="2800" cap="small" dirty="0">
                <a:solidFill>
                  <a:srgbClr val="2F4767"/>
                </a:solidFill>
                <a:cs typeface="Tahoma"/>
              </a:rPr>
              <a:t>Why is Tiered Preparedness and Response used</a:t>
            </a:r>
            <a:r>
              <a:rPr lang="en-US" sz="2800" cap="small" dirty="0" smtClean="0">
                <a:solidFill>
                  <a:srgbClr val="2F4767"/>
                </a:solidFill>
                <a:cs typeface="Tahoma"/>
              </a:rPr>
              <a:t>?</a:t>
            </a:r>
          </a:p>
          <a:p>
            <a:pPr marL="285750" indent="-285750">
              <a:buFont typeface="Arial"/>
              <a:buChar char="•"/>
            </a:pPr>
            <a:endParaRPr lang="en-US" sz="2800" cap="small" dirty="0">
              <a:solidFill>
                <a:srgbClr val="2F4767"/>
              </a:solidFill>
              <a:cs typeface="Tahoma"/>
            </a:endParaRPr>
          </a:p>
          <a:p>
            <a:pPr marL="285750" indent="-285750">
              <a:buFont typeface="Arial"/>
              <a:buChar char="•"/>
            </a:pPr>
            <a:r>
              <a:rPr lang="en-US" sz="2800" cap="small" dirty="0" smtClean="0">
                <a:solidFill>
                  <a:srgbClr val="2F4767"/>
                </a:solidFill>
                <a:cs typeface="Tahoma"/>
              </a:rPr>
              <a:t>How has Tiered Preparedness and Response evolved?</a:t>
            </a:r>
            <a:endParaRPr lang="en-US" sz="2800" cap="small" dirty="0">
              <a:solidFill>
                <a:srgbClr val="2F4767"/>
              </a:solidFill>
              <a:cs typeface="Tahoma"/>
            </a:endParaRPr>
          </a:p>
          <a:p>
            <a:pPr marL="285750" indent="-285750">
              <a:buFont typeface="Arial"/>
              <a:buChar char="•"/>
            </a:pPr>
            <a:endParaRPr lang="en-US" sz="2800" cap="small" dirty="0">
              <a:solidFill>
                <a:srgbClr val="2F4767"/>
              </a:solidFill>
              <a:cs typeface="Tahoma"/>
            </a:endParaRPr>
          </a:p>
          <a:p>
            <a:pPr marL="285750" indent="-285750">
              <a:buFont typeface="Arial"/>
              <a:buChar char="•"/>
            </a:pPr>
            <a:r>
              <a:rPr lang="en-US" sz="2800" cap="small" dirty="0">
                <a:solidFill>
                  <a:srgbClr val="2F4767"/>
                </a:solidFill>
                <a:cs typeface="Tahoma"/>
              </a:rPr>
              <a:t>What are the components of Tiered Preparedness and Response?</a:t>
            </a:r>
          </a:p>
        </p:txBody>
      </p:sp>
      <p:sp>
        <p:nvSpPr>
          <p:cNvPr id="8" name="TextBox 7"/>
          <p:cNvSpPr txBox="1"/>
          <p:nvPr/>
        </p:nvSpPr>
        <p:spPr>
          <a:xfrm>
            <a:off x="0" y="54864"/>
            <a:ext cx="9144000" cy="461665"/>
          </a:xfrm>
          <a:prstGeom prst="rect">
            <a:avLst/>
          </a:prstGeom>
          <a:noFill/>
        </p:spPr>
        <p:txBody>
          <a:bodyPr wrap="square" rtlCol="0">
            <a:spAutoFit/>
          </a:bodyPr>
          <a:lstStyle/>
          <a:p>
            <a:pPr algn="r"/>
            <a:r>
              <a:rPr lang="en-US" sz="2400" b="1" cap="small" dirty="0">
                <a:solidFill>
                  <a:srgbClr val="36496A"/>
                </a:solidFill>
                <a:cs typeface="Tahoma"/>
              </a:rPr>
              <a:t>Topics for Discussion</a:t>
            </a:r>
          </a:p>
        </p:txBody>
      </p:sp>
    </p:spTree>
    <p:extLst>
      <p:ext uri="{BB962C8B-B14F-4D97-AF65-F5344CB8AC3E}">
        <p14:creationId xmlns:p14="http://schemas.microsoft.com/office/powerpoint/2010/main" val="41477460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684528" y="4403468"/>
            <a:ext cx="1195693" cy="1576272"/>
            <a:chOff x="6189040" y="4374624"/>
            <a:chExt cx="1195693" cy="1576272"/>
          </a:xfrm>
        </p:grpSpPr>
        <p:sp>
          <p:nvSpPr>
            <p:cNvPr id="22" name="TextBox 21"/>
            <p:cNvSpPr txBox="1"/>
            <p:nvPr/>
          </p:nvSpPr>
          <p:spPr>
            <a:xfrm flipH="1">
              <a:off x="6189040" y="5612342"/>
              <a:ext cx="1195693" cy="338554"/>
            </a:xfrm>
            <a:prstGeom prst="rect">
              <a:avLst/>
            </a:prstGeom>
            <a:noFill/>
          </p:spPr>
          <p:txBody>
            <a:bodyPr wrap="square" rtlCol="0">
              <a:spAutoFit/>
            </a:bodyPr>
            <a:lstStyle>
              <a:defPPr>
                <a:defRPr lang="en-US"/>
              </a:defPPr>
              <a:lvl1pPr>
                <a:defRPr sz="2000" cap="small">
                  <a:solidFill>
                    <a:srgbClr val="2F4767"/>
                  </a:solidFill>
                  <a:cs typeface="Tahoma"/>
                </a:defRPr>
              </a:lvl1pPr>
            </a:lstStyle>
            <a:p>
              <a:pPr algn="ctr"/>
              <a:r>
                <a:rPr lang="en-US" sz="1600" dirty="0"/>
                <a:t>Responders</a:t>
              </a:r>
            </a:p>
          </p:txBody>
        </p:sp>
        <p:grpSp>
          <p:nvGrpSpPr>
            <p:cNvPr id="23" name="Group 22"/>
            <p:cNvGrpSpPr>
              <a:grpSpLocks noChangeAspect="1"/>
            </p:cNvGrpSpPr>
            <p:nvPr/>
          </p:nvGrpSpPr>
          <p:grpSpPr>
            <a:xfrm flipH="1">
              <a:off x="6210940" y="4374624"/>
              <a:ext cx="1151892" cy="1151892"/>
              <a:chOff x="355367" y="2286000"/>
              <a:chExt cx="537866" cy="537866"/>
            </a:xfrm>
          </p:grpSpPr>
          <p:sp>
            <p:nvSpPr>
              <p:cNvPr id="25" name="Rounded Rectangle 24"/>
              <p:cNvSpPr/>
              <p:nvPr/>
            </p:nvSpPr>
            <p:spPr>
              <a:xfrm>
                <a:off x="355367" y="2286000"/>
                <a:ext cx="537866" cy="537866"/>
              </a:xfrm>
              <a:prstGeom prst="roundRect">
                <a:avLst>
                  <a:gd name="adj" fmla="val 50000"/>
                </a:avLst>
              </a:prstGeom>
              <a:solidFill>
                <a:srgbClr val="FFFFFF"/>
              </a:solidFill>
              <a:ln>
                <a:solidFill>
                  <a:srgbClr val="2F476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2F4767"/>
                  </a:solidFill>
                </a:endParaRPr>
              </a:p>
            </p:txBody>
          </p:sp>
          <p:pic>
            <p:nvPicPr>
              <p:cNvPr id="26" name="Picture 25"/>
              <p:cNvPicPr>
                <a:picLocks noChangeAspect="1"/>
              </p:cNvPicPr>
              <p:nvPr/>
            </p:nvPicPr>
            <p:blipFill>
              <a:blip r:embed="rId3"/>
              <a:stretch>
                <a:fillRect/>
              </a:stretch>
            </p:blipFill>
            <p:spPr>
              <a:xfrm>
                <a:off x="458810" y="2346736"/>
                <a:ext cx="322371" cy="416395"/>
              </a:xfrm>
              <a:prstGeom prst="rect">
                <a:avLst/>
              </a:prstGeom>
            </p:spPr>
          </p:pic>
        </p:grpSp>
      </p:grpSp>
      <p:grpSp>
        <p:nvGrpSpPr>
          <p:cNvPr id="19" name="Group 18"/>
          <p:cNvGrpSpPr/>
          <p:nvPr/>
        </p:nvGrpSpPr>
        <p:grpSpPr>
          <a:xfrm>
            <a:off x="3978194" y="4407408"/>
            <a:ext cx="1146757" cy="1572332"/>
            <a:chOff x="3929076" y="4241830"/>
            <a:chExt cx="1146757" cy="1572332"/>
          </a:xfrm>
        </p:grpSpPr>
        <p:sp>
          <p:nvSpPr>
            <p:cNvPr id="96" name="TextBox 95"/>
            <p:cNvSpPr txBox="1"/>
            <p:nvPr/>
          </p:nvSpPr>
          <p:spPr>
            <a:xfrm flipH="1">
              <a:off x="3959497" y="5475608"/>
              <a:ext cx="1085914" cy="338554"/>
            </a:xfrm>
            <a:prstGeom prst="rect">
              <a:avLst/>
            </a:prstGeom>
            <a:noFill/>
          </p:spPr>
          <p:txBody>
            <a:bodyPr wrap="square" rtlCol="0">
              <a:spAutoFit/>
            </a:bodyPr>
            <a:lstStyle/>
            <a:p>
              <a:pPr algn="ctr"/>
              <a:r>
                <a:rPr lang="en-US" sz="1600" cap="small" dirty="0" smtClean="0">
                  <a:solidFill>
                    <a:srgbClr val="2F4767"/>
                  </a:solidFill>
                  <a:cs typeface="Tahoma"/>
                </a:rPr>
                <a:t>Equipment</a:t>
              </a:r>
            </a:p>
          </p:txBody>
        </p:sp>
        <p:grpSp>
          <p:nvGrpSpPr>
            <p:cNvPr id="97" name="Group 96"/>
            <p:cNvGrpSpPr>
              <a:grpSpLocks noChangeAspect="1"/>
            </p:cNvGrpSpPr>
            <p:nvPr/>
          </p:nvGrpSpPr>
          <p:grpSpPr>
            <a:xfrm flipH="1">
              <a:off x="3929076" y="4241830"/>
              <a:ext cx="1146757" cy="1146757"/>
              <a:chOff x="2578082" y="2376380"/>
              <a:chExt cx="537866" cy="537866"/>
            </a:xfrm>
          </p:grpSpPr>
          <p:sp>
            <p:nvSpPr>
              <p:cNvPr id="98" name="Rounded Rectangle 97"/>
              <p:cNvSpPr/>
              <p:nvPr/>
            </p:nvSpPr>
            <p:spPr>
              <a:xfrm>
                <a:off x="2578082" y="2376380"/>
                <a:ext cx="537866" cy="537866"/>
              </a:xfrm>
              <a:prstGeom prst="roundRect">
                <a:avLst>
                  <a:gd name="adj" fmla="val 50000"/>
                </a:avLst>
              </a:prstGeom>
              <a:solidFill>
                <a:srgbClr val="FFFFFF"/>
              </a:solidFill>
              <a:ln>
                <a:solidFill>
                  <a:srgbClr val="2F476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2F4767"/>
                  </a:solidFill>
                </a:endParaRPr>
              </a:p>
            </p:txBody>
          </p:sp>
          <p:pic>
            <p:nvPicPr>
              <p:cNvPr id="99" name="Picture 98"/>
              <p:cNvPicPr>
                <a:picLocks noChangeAspect="1"/>
              </p:cNvPicPr>
              <p:nvPr/>
            </p:nvPicPr>
            <p:blipFill>
              <a:blip r:embed="rId4"/>
              <a:stretch>
                <a:fillRect/>
              </a:stretch>
            </p:blipFill>
            <p:spPr>
              <a:xfrm>
                <a:off x="2643552" y="2468829"/>
                <a:ext cx="441395" cy="355035"/>
              </a:xfrm>
              <a:prstGeom prst="rect">
                <a:avLst/>
              </a:prstGeom>
            </p:spPr>
          </p:pic>
        </p:grpSp>
      </p:grpSp>
      <p:grpSp>
        <p:nvGrpSpPr>
          <p:cNvPr id="18" name="Group 17"/>
          <p:cNvGrpSpPr/>
          <p:nvPr/>
        </p:nvGrpSpPr>
        <p:grpSpPr>
          <a:xfrm>
            <a:off x="5895474" y="4407408"/>
            <a:ext cx="1898315" cy="1572332"/>
            <a:chOff x="1412953" y="4246486"/>
            <a:chExt cx="1898315" cy="1572332"/>
          </a:xfrm>
        </p:grpSpPr>
        <p:sp>
          <p:nvSpPr>
            <p:cNvPr id="104" name="TextBox 103"/>
            <p:cNvSpPr txBox="1"/>
            <p:nvPr/>
          </p:nvSpPr>
          <p:spPr>
            <a:xfrm flipH="1">
              <a:off x="1412953" y="5480264"/>
              <a:ext cx="1898315" cy="338554"/>
            </a:xfrm>
            <a:prstGeom prst="rect">
              <a:avLst/>
            </a:prstGeom>
            <a:noFill/>
          </p:spPr>
          <p:txBody>
            <a:bodyPr wrap="square" rtlCol="0">
              <a:spAutoFit/>
            </a:bodyPr>
            <a:lstStyle>
              <a:defPPr>
                <a:defRPr lang="en-US"/>
              </a:defPPr>
              <a:lvl1pPr>
                <a:defRPr sz="2000" cap="small">
                  <a:solidFill>
                    <a:srgbClr val="2F4767"/>
                  </a:solidFill>
                  <a:cs typeface="Tahoma"/>
                </a:defRPr>
              </a:lvl1pPr>
            </a:lstStyle>
            <a:p>
              <a:pPr algn="ctr"/>
              <a:r>
                <a:rPr lang="en-US" sz="1600" dirty="0" smtClean="0"/>
                <a:t>Additional Support</a:t>
              </a:r>
              <a:endParaRPr lang="en-US" sz="1600" dirty="0"/>
            </a:p>
          </p:txBody>
        </p:sp>
        <p:grpSp>
          <p:nvGrpSpPr>
            <p:cNvPr id="105" name="Group 104"/>
            <p:cNvGrpSpPr>
              <a:grpSpLocks noChangeAspect="1"/>
            </p:cNvGrpSpPr>
            <p:nvPr/>
          </p:nvGrpSpPr>
          <p:grpSpPr>
            <a:xfrm flipH="1">
              <a:off x="1780170" y="4246486"/>
              <a:ext cx="1151892" cy="1151892"/>
              <a:chOff x="4619597" y="2376380"/>
              <a:chExt cx="537866" cy="537866"/>
            </a:xfrm>
          </p:grpSpPr>
          <p:sp>
            <p:nvSpPr>
              <p:cNvPr id="106" name="Rounded Rectangle 105"/>
              <p:cNvSpPr/>
              <p:nvPr/>
            </p:nvSpPr>
            <p:spPr>
              <a:xfrm>
                <a:off x="4619597" y="2376380"/>
                <a:ext cx="537866" cy="537866"/>
              </a:xfrm>
              <a:prstGeom prst="roundRect">
                <a:avLst>
                  <a:gd name="adj" fmla="val 50000"/>
                </a:avLst>
              </a:prstGeom>
              <a:solidFill>
                <a:srgbClr val="FFFFFF"/>
              </a:solidFill>
              <a:ln>
                <a:solidFill>
                  <a:srgbClr val="2F476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2F4767"/>
                  </a:solidFill>
                </a:endParaRPr>
              </a:p>
            </p:txBody>
          </p:sp>
          <p:pic>
            <p:nvPicPr>
              <p:cNvPr id="107" name="Picture 106"/>
              <p:cNvPicPr>
                <a:picLocks noChangeAspect="1"/>
              </p:cNvPicPr>
              <p:nvPr/>
            </p:nvPicPr>
            <p:blipFill>
              <a:blip r:embed="rId5"/>
              <a:stretch>
                <a:fillRect/>
              </a:stretch>
            </p:blipFill>
            <p:spPr>
              <a:xfrm>
                <a:off x="4684699" y="2441482"/>
                <a:ext cx="407662" cy="407662"/>
              </a:xfrm>
              <a:prstGeom prst="rect">
                <a:avLst/>
              </a:prstGeom>
            </p:spPr>
          </p:pic>
        </p:grpSp>
      </p:grpSp>
      <p:sp>
        <p:nvSpPr>
          <p:cNvPr id="24" name="Rectangle 23"/>
          <p:cNvSpPr/>
          <p:nvPr/>
        </p:nvSpPr>
        <p:spPr>
          <a:xfrm>
            <a:off x="678004" y="1097280"/>
            <a:ext cx="7787993" cy="769441"/>
          </a:xfrm>
          <a:prstGeom prst="rect">
            <a:avLst/>
          </a:prstGeom>
        </p:spPr>
        <p:txBody>
          <a:bodyPr wrap="square">
            <a:spAutoFit/>
          </a:bodyPr>
          <a:lstStyle/>
          <a:p>
            <a:pPr marL="0" lvl="1"/>
            <a:r>
              <a:rPr lang="en-US" sz="2200" cap="small" dirty="0">
                <a:solidFill>
                  <a:srgbClr val="2F4767"/>
                </a:solidFill>
                <a:cs typeface="Tahoma"/>
              </a:rPr>
              <a:t>Tiered Preparedness and Response is an internationally recognized planning approach used </a:t>
            </a:r>
            <a:r>
              <a:rPr lang="en-US" sz="2200" cap="small" dirty="0" smtClean="0">
                <a:solidFill>
                  <a:srgbClr val="2F4767"/>
                </a:solidFill>
                <a:cs typeface="Tahoma"/>
              </a:rPr>
              <a:t>to:</a:t>
            </a:r>
            <a:endParaRPr lang="en-US" sz="2200" cap="small" dirty="0">
              <a:solidFill>
                <a:srgbClr val="2F4767"/>
              </a:solidFill>
              <a:cs typeface="Tahoma"/>
            </a:endParaRPr>
          </a:p>
        </p:txBody>
      </p:sp>
      <p:sp>
        <p:nvSpPr>
          <p:cNvPr id="33" name="TextBox 32"/>
          <p:cNvSpPr txBox="1"/>
          <p:nvPr/>
        </p:nvSpPr>
        <p:spPr>
          <a:xfrm>
            <a:off x="0" y="54864"/>
            <a:ext cx="9144000" cy="461665"/>
          </a:xfrm>
          <a:prstGeom prst="rect">
            <a:avLst/>
          </a:prstGeom>
          <a:noFill/>
        </p:spPr>
        <p:txBody>
          <a:bodyPr wrap="square" rtlCol="0">
            <a:spAutoFit/>
          </a:bodyPr>
          <a:lstStyle/>
          <a:p>
            <a:pPr lvl="0" algn="r"/>
            <a:r>
              <a:rPr lang="en-US" sz="2400" b="1" cap="small" dirty="0">
                <a:solidFill>
                  <a:srgbClr val="36496A"/>
                </a:solidFill>
                <a:cs typeface="Tahoma"/>
              </a:rPr>
              <a:t>What is Tiered Preparedness and </a:t>
            </a:r>
            <a:r>
              <a:rPr lang="en-US" sz="2400" b="1" cap="small" dirty="0" smtClean="0">
                <a:solidFill>
                  <a:srgbClr val="36496A"/>
                </a:solidFill>
                <a:cs typeface="Tahoma"/>
              </a:rPr>
              <a:t>Response?</a:t>
            </a:r>
            <a:endParaRPr lang="en-US" sz="2000" b="1" cap="small" dirty="0">
              <a:solidFill>
                <a:srgbClr val="36496A"/>
              </a:solidFill>
              <a:latin typeface="Tahoma"/>
              <a:cs typeface="Tahoma"/>
            </a:endParaRPr>
          </a:p>
        </p:txBody>
      </p:sp>
      <p:sp>
        <p:nvSpPr>
          <p:cNvPr id="15" name="Rectangle 14"/>
          <p:cNvSpPr/>
          <p:nvPr/>
        </p:nvSpPr>
        <p:spPr>
          <a:xfrm>
            <a:off x="892956" y="1826081"/>
            <a:ext cx="6128078" cy="1323439"/>
          </a:xfrm>
          <a:prstGeom prst="rect">
            <a:avLst/>
          </a:prstGeom>
        </p:spPr>
        <p:txBody>
          <a:bodyPr wrap="square">
            <a:spAutoFit/>
          </a:bodyPr>
          <a:lstStyle/>
          <a:p>
            <a:pPr marL="342900" lvl="1" indent="-342900">
              <a:buFont typeface="Arial"/>
              <a:buChar char="•"/>
            </a:pPr>
            <a:r>
              <a:rPr lang="en-US" sz="1600" cap="small" dirty="0" smtClean="0">
                <a:solidFill>
                  <a:srgbClr val="2F4767"/>
                </a:solidFill>
                <a:cs typeface="Tahoma"/>
              </a:rPr>
              <a:t>Define and </a:t>
            </a:r>
            <a:r>
              <a:rPr lang="en-US" sz="1600" cap="small" dirty="0">
                <a:solidFill>
                  <a:srgbClr val="2F4767"/>
                </a:solidFill>
                <a:cs typeface="Tahoma"/>
              </a:rPr>
              <a:t>structure levels </a:t>
            </a:r>
            <a:r>
              <a:rPr lang="en-US" sz="1600" cap="small" dirty="0" smtClean="0">
                <a:solidFill>
                  <a:srgbClr val="2F4767"/>
                </a:solidFill>
                <a:cs typeface="Tahoma"/>
              </a:rPr>
              <a:t>of oil spill </a:t>
            </a:r>
            <a:r>
              <a:rPr lang="en-US" sz="1600" cap="small" dirty="0">
                <a:solidFill>
                  <a:srgbClr val="2F4767"/>
                </a:solidFill>
                <a:cs typeface="Tahoma"/>
              </a:rPr>
              <a:t>response </a:t>
            </a:r>
            <a:r>
              <a:rPr lang="en-US" sz="1600" cap="small" dirty="0" smtClean="0">
                <a:solidFill>
                  <a:srgbClr val="2F4767"/>
                </a:solidFill>
                <a:cs typeface="Tahoma"/>
              </a:rPr>
              <a:t>capabilities; this approach is not used to categorize the size or scope of a spill</a:t>
            </a:r>
            <a:endParaRPr lang="en-US" sz="1600" cap="small" dirty="0">
              <a:solidFill>
                <a:srgbClr val="2F4767"/>
              </a:solidFill>
              <a:cs typeface="Tahoma"/>
            </a:endParaRPr>
          </a:p>
          <a:p>
            <a:pPr marL="342900" lvl="1" indent="-342900">
              <a:buFont typeface="Arial"/>
              <a:buChar char="•"/>
            </a:pPr>
            <a:r>
              <a:rPr lang="en-US" sz="1600" cap="small" dirty="0">
                <a:solidFill>
                  <a:srgbClr val="2F4767"/>
                </a:solidFill>
                <a:cs typeface="Tahoma"/>
              </a:rPr>
              <a:t>Plan for appropriate resources to be </a:t>
            </a:r>
            <a:r>
              <a:rPr lang="en-US" sz="1600" cap="small" dirty="0" smtClean="0">
                <a:solidFill>
                  <a:srgbClr val="2F4767"/>
                </a:solidFill>
                <a:cs typeface="Tahoma"/>
              </a:rPr>
              <a:t>rapidly mobilized and </a:t>
            </a:r>
            <a:r>
              <a:rPr lang="en-US" sz="1600" cap="small" dirty="0">
                <a:solidFill>
                  <a:srgbClr val="2F4767"/>
                </a:solidFill>
                <a:cs typeface="Tahoma"/>
              </a:rPr>
              <a:t>cascaded to an incident </a:t>
            </a:r>
            <a:r>
              <a:rPr lang="en-US" sz="1600" cap="small" dirty="0" smtClean="0">
                <a:solidFill>
                  <a:srgbClr val="2F4767"/>
                </a:solidFill>
                <a:cs typeface="Tahoma"/>
              </a:rPr>
              <a:t>location</a:t>
            </a:r>
          </a:p>
          <a:p>
            <a:pPr marL="342900" lvl="1" indent="-342900">
              <a:buFont typeface="Arial"/>
              <a:buChar char="•"/>
            </a:pPr>
            <a:r>
              <a:rPr lang="en-US" sz="1600" cap="small" dirty="0">
                <a:solidFill>
                  <a:srgbClr val="2F4767"/>
                </a:solidFill>
                <a:cs typeface="Tahoma"/>
              </a:rPr>
              <a:t>Enable response escalation </a:t>
            </a:r>
            <a:r>
              <a:rPr lang="en-US" sz="1600" cap="small" dirty="0" smtClean="0">
                <a:solidFill>
                  <a:srgbClr val="2F4767"/>
                </a:solidFill>
                <a:cs typeface="Tahoma"/>
              </a:rPr>
              <a:t>for an </a:t>
            </a:r>
            <a:r>
              <a:rPr lang="en-US" sz="1600" cap="small" dirty="0">
                <a:solidFill>
                  <a:srgbClr val="2F4767"/>
                </a:solidFill>
                <a:cs typeface="Tahoma"/>
              </a:rPr>
              <a:t>oil spill of any magnitude</a:t>
            </a:r>
          </a:p>
        </p:txBody>
      </p:sp>
      <p:sp>
        <p:nvSpPr>
          <p:cNvPr id="16" name="Rectangle 15"/>
          <p:cNvSpPr/>
          <p:nvPr/>
        </p:nvSpPr>
        <p:spPr>
          <a:xfrm>
            <a:off x="678004" y="3513743"/>
            <a:ext cx="7790944" cy="769441"/>
          </a:xfrm>
          <a:prstGeom prst="rect">
            <a:avLst/>
          </a:prstGeom>
        </p:spPr>
        <p:txBody>
          <a:bodyPr wrap="square">
            <a:spAutoFit/>
          </a:bodyPr>
          <a:lstStyle/>
          <a:p>
            <a:pPr marL="0" lvl="1"/>
            <a:r>
              <a:rPr lang="en-US" sz="2200" cap="small" dirty="0" smtClean="0">
                <a:solidFill>
                  <a:srgbClr val="2F4767"/>
                </a:solidFill>
                <a:cs typeface="Tahoma"/>
              </a:rPr>
              <a:t>The following resources are considered when using Tiered </a:t>
            </a:r>
            <a:r>
              <a:rPr lang="en-US" sz="2200" cap="small" dirty="0">
                <a:solidFill>
                  <a:srgbClr val="2F4767"/>
                </a:solidFill>
                <a:cs typeface="Tahoma"/>
              </a:rPr>
              <a:t>Preparedness and Response:</a:t>
            </a:r>
          </a:p>
        </p:txBody>
      </p:sp>
    </p:spTree>
    <p:extLst>
      <p:ext uri="{BB962C8B-B14F-4D97-AF65-F5344CB8AC3E}">
        <p14:creationId xmlns:p14="http://schemas.microsoft.com/office/powerpoint/2010/main" val="26516938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5929" y="2419084"/>
            <a:ext cx="4370832" cy="4370832"/>
          </a:xfrm>
          <a:prstGeom prst="rect">
            <a:avLst/>
          </a:prstGeom>
        </p:spPr>
      </p:pic>
      <p:sp>
        <p:nvSpPr>
          <p:cNvPr id="18" name="TextBox 17"/>
          <p:cNvSpPr txBox="1"/>
          <p:nvPr/>
        </p:nvSpPr>
        <p:spPr>
          <a:xfrm>
            <a:off x="4726847" y="2275610"/>
            <a:ext cx="4149042" cy="867930"/>
          </a:xfrm>
          <a:prstGeom prst="rect">
            <a:avLst/>
          </a:prstGeom>
          <a:noFill/>
        </p:spPr>
        <p:txBody>
          <a:bodyPr wrap="square" rtlCol="0">
            <a:spAutoFit/>
          </a:bodyPr>
          <a:lstStyle/>
          <a:p>
            <a:pPr marL="640080" indent="-914400"/>
            <a:r>
              <a:rPr lang="en-US" b="1" cap="small" dirty="0">
                <a:solidFill>
                  <a:srgbClr val="2F4767"/>
                </a:solidFill>
                <a:cs typeface="Tahoma"/>
              </a:rPr>
              <a:t>Tier </a:t>
            </a:r>
            <a:r>
              <a:rPr lang="en-US" b="1" cap="small" dirty="0" smtClean="0">
                <a:solidFill>
                  <a:srgbClr val="2F4767"/>
                </a:solidFill>
                <a:cs typeface="Tahoma"/>
              </a:rPr>
              <a:t>1: </a:t>
            </a:r>
            <a:r>
              <a:rPr lang="en-US" cap="small" dirty="0">
                <a:solidFill>
                  <a:srgbClr val="2F4767"/>
                </a:solidFill>
                <a:cs typeface="Tahoma"/>
              </a:rPr>
              <a:t>R</a:t>
            </a:r>
            <a:r>
              <a:rPr lang="en-US" cap="small" dirty="0" smtClean="0">
                <a:solidFill>
                  <a:srgbClr val="2F4767"/>
                </a:solidFill>
                <a:cs typeface="Tahoma"/>
              </a:rPr>
              <a:t>esources necessary to handle a local spill and/or provide an initial response</a:t>
            </a:r>
            <a:endParaRPr lang="en-US" cap="small" dirty="0">
              <a:solidFill>
                <a:srgbClr val="2F4767"/>
              </a:solidFill>
              <a:cs typeface="Tahoma"/>
            </a:endParaRPr>
          </a:p>
        </p:txBody>
      </p:sp>
      <p:sp>
        <p:nvSpPr>
          <p:cNvPr id="19" name="TextBox 18"/>
          <p:cNvSpPr txBox="1"/>
          <p:nvPr/>
        </p:nvSpPr>
        <p:spPr>
          <a:xfrm>
            <a:off x="4726847" y="3187960"/>
            <a:ext cx="4149042" cy="867930"/>
          </a:xfrm>
          <a:prstGeom prst="rect">
            <a:avLst/>
          </a:prstGeom>
          <a:noFill/>
        </p:spPr>
        <p:txBody>
          <a:bodyPr wrap="square" rtlCol="0">
            <a:spAutoFit/>
          </a:bodyPr>
          <a:lstStyle/>
          <a:p>
            <a:pPr marL="640080" indent="-914400"/>
            <a:r>
              <a:rPr lang="en-US" b="1" cap="small" dirty="0">
                <a:solidFill>
                  <a:srgbClr val="8EC034"/>
                </a:solidFill>
                <a:cs typeface="Tahoma"/>
              </a:rPr>
              <a:t>Tier </a:t>
            </a:r>
            <a:r>
              <a:rPr lang="en-US" b="1" cap="small" dirty="0" smtClean="0">
                <a:solidFill>
                  <a:srgbClr val="8EC034"/>
                </a:solidFill>
                <a:cs typeface="Tahoma"/>
              </a:rPr>
              <a:t>2: </a:t>
            </a:r>
            <a:r>
              <a:rPr lang="en-US" cap="small" dirty="0" smtClean="0">
                <a:solidFill>
                  <a:srgbClr val="8EC034"/>
                </a:solidFill>
                <a:cs typeface="Tahoma"/>
              </a:rPr>
              <a:t>National or regional resources necessary to supplement a Tier 1 response</a:t>
            </a:r>
            <a:endParaRPr lang="en-US" cap="small" dirty="0">
              <a:solidFill>
                <a:srgbClr val="8EC034"/>
              </a:solidFill>
              <a:cs typeface="Tahoma"/>
            </a:endParaRPr>
          </a:p>
        </p:txBody>
      </p:sp>
      <p:sp>
        <p:nvSpPr>
          <p:cNvPr id="20" name="TextBox 19"/>
          <p:cNvSpPr txBox="1"/>
          <p:nvPr/>
        </p:nvSpPr>
        <p:spPr>
          <a:xfrm>
            <a:off x="4726846" y="4101715"/>
            <a:ext cx="4149043" cy="1200329"/>
          </a:xfrm>
          <a:prstGeom prst="rect">
            <a:avLst/>
          </a:prstGeom>
          <a:noFill/>
        </p:spPr>
        <p:txBody>
          <a:bodyPr wrap="square" rtlCol="0">
            <a:spAutoFit/>
          </a:bodyPr>
          <a:lstStyle/>
          <a:p>
            <a:pPr marL="640080" indent="-914400"/>
            <a:r>
              <a:rPr lang="en-US" b="1" cap="small" dirty="0">
                <a:solidFill>
                  <a:srgbClr val="ADB3CD"/>
                </a:solidFill>
                <a:cs typeface="Tahoma"/>
              </a:rPr>
              <a:t>Tier </a:t>
            </a:r>
            <a:r>
              <a:rPr lang="en-US" b="1" cap="small" dirty="0" smtClean="0">
                <a:solidFill>
                  <a:srgbClr val="ADB3CD"/>
                </a:solidFill>
                <a:cs typeface="Tahoma"/>
              </a:rPr>
              <a:t>3: </a:t>
            </a:r>
            <a:r>
              <a:rPr lang="en-US" cap="small" dirty="0" smtClean="0">
                <a:solidFill>
                  <a:srgbClr val="ADB3CD"/>
                </a:solidFill>
                <a:cs typeface="Tahoma"/>
              </a:rPr>
              <a:t>Global resources necessary for spills that require a </a:t>
            </a:r>
            <a:r>
              <a:rPr lang="en-US" cap="small" dirty="0">
                <a:solidFill>
                  <a:srgbClr val="ADB3CD"/>
                </a:solidFill>
                <a:cs typeface="Tahoma"/>
              </a:rPr>
              <a:t>substantial </a:t>
            </a:r>
            <a:r>
              <a:rPr lang="en-US" cap="small" dirty="0" smtClean="0">
                <a:solidFill>
                  <a:srgbClr val="ADB3CD"/>
                </a:solidFill>
                <a:cs typeface="Tahoma"/>
              </a:rPr>
              <a:t>additional response due </a:t>
            </a:r>
            <a:r>
              <a:rPr lang="en-US" cap="small" dirty="0">
                <a:solidFill>
                  <a:srgbClr val="ADB3CD"/>
                </a:solidFill>
                <a:cs typeface="Tahoma"/>
              </a:rPr>
              <a:t>to </a:t>
            </a:r>
            <a:r>
              <a:rPr lang="en-US" cap="small" dirty="0" smtClean="0">
                <a:solidFill>
                  <a:srgbClr val="ADB3CD"/>
                </a:solidFill>
                <a:cs typeface="Tahoma"/>
              </a:rPr>
              <a:t>incident scale, complexity, and/or </a:t>
            </a:r>
            <a:r>
              <a:rPr lang="en-US" cap="small" dirty="0">
                <a:solidFill>
                  <a:srgbClr val="ADB3CD"/>
                </a:solidFill>
                <a:cs typeface="Tahoma"/>
              </a:rPr>
              <a:t>impact potential</a:t>
            </a:r>
          </a:p>
        </p:txBody>
      </p:sp>
      <p:sp>
        <p:nvSpPr>
          <p:cNvPr id="2" name="Rectangle 1"/>
          <p:cNvSpPr/>
          <p:nvPr/>
        </p:nvSpPr>
        <p:spPr>
          <a:xfrm>
            <a:off x="906062" y="3571299"/>
            <a:ext cx="535828" cy="276999"/>
          </a:xfrm>
          <a:prstGeom prst="rect">
            <a:avLst/>
          </a:prstGeom>
        </p:spPr>
        <p:txBody>
          <a:bodyPr wrap="none">
            <a:spAutoFit/>
          </a:bodyPr>
          <a:lstStyle/>
          <a:p>
            <a:r>
              <a:rPr lang="en-US" sz="1200" b="1" cap="small" dirty="0">
                <a:solidFill>
                  <a:srgbClr val="2F4767"/>
                </a:solidFill>
                <a:cs typeface="Tahoma"/>
              </a:rPr>
              <a:t>Tier 1 </a:t>
            </a:r>
            <a:endParaRPr lang="en-US" sz="1100" dirty="0">
              <a:solidFill>
                <a:srgbClr val="2F4767"/>
              </a:solidFill>
            </a:endParaRPr>
          </a:p>
        </p:txBody>
      </p:sp>
      <p:sp>
        <p:nvSpPr>
          <p:cNvPr id="4" name="Rectangle 3"/>
          <p:cNvSpPr/>
          <p:nvPr/>
        </p:nvSpPr>
        <p:spPr>
          <a:xfrm>
            <a:off x="906062" y="2903423"/>
            <a:ext cx="535828" cy="276999"/>
          </a:xfrm>
          <a:prstGeom prst="rect">
            <a:avLst/>
          </a:prstGeom>
        </p:spPr>
        <p:txBody>
          <a:bodyPr wrap="none">
            <a:spAutoFit/>
          </a:bodyPr>
          <a:lstStyle/>
          <a:p>
            <a:r>
              <a:rPr lang="en-US" sz="1200" b="1" cap="small" dirty="0">
                <a:solidFill>
                  <a:srgbClr val="8EC034"/>
                </a:solidFill>
                <a:cs typeface="Tahoma"/>
              </a:rPr>
              <a:t>Tier 2 </a:t>
            </a:r>
            <a:endParaRPr lang="en-US" sz="1100" dirty="0">
              <a:solidFill>
                <a:srgbClr val="8EC034"/>
              </a:solidFill>
            </a:endParaRPr>
          </a:p>
        </p:txBody>
      </p:sp>
      <p:sp>
        <p:nvSpPr>
          <p:cNvPr id="6" name="Rectangle 5"/>
          <p:cNvSpPr/>
          <p:nvPr/>
        </p:nvSpPr>
        <p:spPr>
          <a:xfrm>
            <a:off x="906062" y="2514077"/>
            <a:ext cx="535828" cy="276999"/>
          </a:xfrm>
          <a:prstGeom prst="rect">
            <a:avLst/>
          </a:prstGeom>
        </p:spPr>
        <p:txBody>
          <a:bodyPr wrap="none">
            <a:spAutoFit/>
          </a:bodyPr>
          <a:lstStyle/>
          <a:p>
            <a:r>
              <a:rPr lang="en-US" sz="1200" b="1" cap="small" dirty="0">
                <a:solidFill>
                  <a:srgbClr val="ADB3CD"/>
                </a:solidFill>
                <a:cs typeface="Tahoma"/>
              </a:rPr>
              <a:t>Tier 3 </a:t>
            </a:r>
            <a:endParaRPr lang="en-US" sz="1100" dirty="0"/>
          </a:p>
        </p:txBody>
      </p:sp>
      <p:sp>
        <p:nvSpPr>
          <p:cNvPr id="26" name="TextBox 25"/>
          <p:cNvSpPr txBox="1"/>
          <p:nvPr/>
        </p:nvSpPr>
        <p:spPr>
          <a:xfrm>
            <a:off x="0" y="54864"/>
            <a:ext cx="9144000" cy="461665"/>
          </a:xfrm>
          <a:prstGeom prst="rect">
            <a:avLst/>
          </a:prstGeom>
          <a:noFill/>
        </p:spPr>
        <p:txBody>
          <a:bodyPr wrap="square" rtlCol="0">
            <a:spAutoFit/>
          </a:bodyPr>
          <a:lstStyle/>
          <a:p>
            <a:pPr algn="r"/>
            <a:r>
              <a:rPr lang="en-US" sz="2400" b="1" cap="small" dirty="0" smtClean="0">
                <a:solidFill>
                  <a:srgbClr val="36496A"/>
                </a:solidFill>
                <a:cs typeface="Tahoma"/>
              </a:rPr>
              <a:t>Defining </a:t>
            </a:r>
            <a:r>
              <a:rPr lang="en-US" sz="2400" b="1" cap="small" dirty="0">
                <a:solidFill>
                  <a:srgbClr val="36496A"/>
                </a:solidFill>
                <a:cs typeface="Tahoma"/>
              </a:rPr>
              <a:t>the Tiers</a:t>
            </a:r>
          </a:p>
        </p:txBody>
      </p:sp>
      <p:sp>
        <p:nvSpPr>
          <p:cNvPr id="28" name="TextBox 27"/>
          <p:cNvSpPr txBox="1"/>
          <p:nvPr/>
        </p:nvSpPr>
        <p:spPr>
          <a:xfrm>
            <a:off x="5364793" y="5589587"/>
            <a:ext cx="3296178" cy="1200329"/>
          </a:xfrm>
          <a:prstGeom prst="rect">
            <a:avLst/>
          </a:prstGeom>
          <a:noFill/>
        </p:spPr>
        <p:txBody>
          <a:bodyPr wrap="square" rtlCol="0">
            <a:spAutoFit/>
          </a:bodyPr>
          <a:lstStyle/>
          <a:p>
            <a:r>
              <a:rPr lang="en-US" sz="1200" cap="small" dirty="0">
                <a:solidFill>
                  <a:srgbClr val="2F4767"/>
                </a:solidFill>
              </a:rPr>
              <a:t>Each </a:t>
            </a:r>
            <a:r>
              <a:rPr lang="en-US" sz="1200" cap="small" dirty="0" smtClean="0">
                <a:solidFill>
                  <a:srgbClr val="2F4767"/>
                </a:solidFill>
              </a:rPr>
              <a:t>wedge represents a different response capability and is subdivided to illustrate that the available/required resources for each tier will generally differ between capabilities but can be combined to provide the needed capacity for each response capability.</a:t>
            </a:r>
            <a:endParaRPr lang="en-US" sz="1200" cap="small" dirty="0">
              <a:solidFill>
                <a:srgbClr val="2F4767"/>
              </a:solidFill>
            </a:endParaRPr>
          </a:p>
        </p:txBody>
      </p:sp>
      <p:sp>
        <p:nvSpPr>
          <p:cNvPr id="45" name="Rectangle 44"/>
          <p:cNvSpPr/>
          <p:nvPr/>
        </p:nvSpPr>
        <p:spPr>
          <a:xfrm>
            <a:off x="678003" y="1097280"/>
            <a:ext cx="8327452" cy="1107996"/>
          </a:xfrm>
          <a:prstGeom prst="rect">
            <a:avLst/>
          </a:prstGeom>
        </p:spPr>
        <p:txBody>
          <a:bodyPr wrap="square">
            <a:spAutoFit/>
          </a:bodyPr>
          <a:lstStyle/>
          <a:p>
            <a:pPr marL="0" lvl="1"/>
            <a:r>
              <a:rPr lang="en-US" sz="2200" cap="small" dirty="0">
                <a:solidFill>
                  <a:srgbClr val="2F4767"/>
                </a:solidFill>
                <a:cs typeface="Tahoma"/>
              </a:rPr>
              <a:t>The tiers represent the various levels of resource capacity required to respond to a specific facility or region, and do not represent quantitative measurements of </a:t>
            </a:r>
            <a:r>
              <a:rPr lang="en-US" sz="2200" cap="small" dirty="0" smtClean="0">
                <a:solidFill>
                  <a:srgbClr val="2F4767"/>
                </a:solidFill>
                <a:cs typeface="Tahoma"/>
              </a:rPr>
              <a:t>capacity</a:t>
            </a:r>
            <a:endParaRPr lang="en-US" sz="2200" cap="small" dirty="0">
              <a:solidFill>
                <a:srgbClr val="2F4767"/>
              </a:solidFill>
              <a:cs typeface="Tahoma"/>
            </a:endParaRPr>
          </a:p>
        </p:txBody>
      </p:sp>
      <p:cxnSp>
        <p:nvCxnSpPr>
          <p:cNvPr id="30" name="Straight Connector 29"/>
          <p:cNvCxnSpPr/>
          <p:nvPr/>
        </p:nvCxnSpPr>
        <p:spPr>
          <a:xfrm flipH="1" flipV="1">
            <a:off x="1822453" y="5692778"/>
            <a:ext cx="2622547" cy="282572"/>
          </a:xfrm>
          <a:prstGeom prst="line">
            <a:avLst/>
          </a:prstGeom>
          <a:ln w="3175" cmpd="sng">
            <a:solidFill>
              <a:srgbClr val="2F4767"/>
            </a:solidFill>
          </a:ln>
        </p:spPr>
        <p:style>
          <a:lnRef idx="1">
            <a:schemeClr val="dk1"/>
          </a:lnRef>
          <a:fillRef idx="0">
            <a:schemeClr val="dk1"/>
          </a:fillRef>
          <a:effectRef idx="0">
            <a:schemeClr val="dk1"/>
          </a:effectRef>
          <a:fontRef idx="minor">
            <a:schemeClr val="tx1"/>
          </a:fontRef>
        </p:style>
      </p:cxnSp>
      <p:grpSp>
        <p:nvGrpSpPr>
          <p:cNvPr id="31" name="Group 30"/>
          <p:cNvGrpSpPr/>
          <p:nvPr/>
        </p:nvGrpSpPr>
        <p:grpSpPr>
          <a:xfrm>
            <a:off x="3133726" y="6151275"/>
            <a:ext cx="2221025" cy="97710"/>
            <a:chOff x="3120166" y="5931481"/>
            <a:chExt cx="2221025" cy="97710"/>
          </a:xfrm>
        </p:grpSpPr>
        <p:cxnSp>
          <p:nvCxnSpPr>
            <p:cNvPr id="39" name="Straight Connector 38"/>
            <p:cNvCxnSpPr/>
            <p:nvPr/>
          </p:nvCxnSpPr>
          <p:spPr>
            <a:xfrm>
              <a:off x="3120166" y="5980337"/>
              <a:ext cx="2178909" cy="0"/>
            </a:xfrm>
            <a:prstGeom prst="line">
              <a:avLst/>
            </a:prstGeom>
            <a:ln w="3175" cmpd="sng">
              <a:solidFill>
                <a:srgbClr val="2F4767"/>
              </a:solidFill>
            </a:ln>
          </p:spPr>
          <p:style>
            <a:lnRef idx="1">
              <a:schemeClr val="dk1"/>
            </a:lnRef>
            <a:fillRef idx="0">
              <a:schemeClr val="dk1"/>
            </a:fillRef>
            <a:effectRef idx="0">
              <a:schemeClr val="dk1"/>
            </a:effectRef>
            <a:fontRef idx="minor">
              <a:schemeClr val="tx1"/>
            </a:fontRef>
          </p:style>
        </p:cxnSp>
        <p:sp>
          <p:nvSpPr>
            <p:cNvPr id="40" name="Isosceles Triangle 39"/>
            <p:cNvSpPr>
              <a:spLocks noChangeAspect="1"/>
            </p:cNvSpPr>
            <p:nvPr/>
          </p:nvSpPr>
          <p:spPr>
            <a:xfrm rot="5400000">
              <a:off x="5250220" y="5938220"/>
              <a:ext cx="97710" cy="84232"/>
            </a:xfrm>
            <a:prstGeom prst="triangle">
              <a:avLst/>
            </a:prstGeom>
            <a:solidFill>
              <a:srgbClr val="2F4767"/>
            </a:solidFill>
            <a:ln>
              <a:solidFill>
                <a:srgbClr val="2F4767"/>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cxnSp>
        <p:nvCxnSpPr>
          <p:cNvPr id="37" name="Straight Connector 36"/>
          <p:cNvCxnSpPr/>
          <p:nvPr/>
        </p:nvCxnSpPr>
        <p:spPr>
          <a:xfrm flipV="1">
            <a:off x="3448050" y="5746751"/>
            <a:ext cx="18327" cy="123824"/>
          </a:xfrm>
          <a:prstGeom prst="line">
            <a:avLst/>
          </a:prstGeom>
          <a:ln w="3175" cmpd="sng">
            <a:solidFill>
              <a:srgbClr val="2F4767"/>
            </a:solidFill>
          </a:ln>
        </p:spPr>
        <p:style>
          <a:lnRef idx="1">
            <a:schemeClr val="dk1"/>
          </a:lnRef>
          <a:fillRef idx="0">
            <a:schemeClr val="dk1"/>
          </a:fillRef>
          <a:effectRef idx="0">
            <a:schemeClr val="dk1"/>
          </a:effectRef>
          <a:fontRef idx="minor">
            <a:schemeClr val="tx1"/>
          </a:fontRef>
        </p:style>
      </p:cxnSp>
      <p:cxnSp>
        <p:nvCxnSpPr>
          <p:cNvPr id="38" name="Straight Connector 37"/>
          <p:cNvCxnSpPr/>
          <p:nvPr/>
        </p:nvCxnSpPr>
        <p:spPr>
          <a:xfrm flipV="1">
            <a:off x="3133726" y="5834814"/>
            <a:ext cx="0" cy="354937"/>
          </a:xfrm>
          <a:prstGeom prst="line">
            <a:avLst/>
          </a:prstGeom>
          <a:ln w="3175" cmpd="sng">
            <a:solidFill>
              <a:srgbClr val="2F4767"/>
            </a:solidFill>
          </a:ln>
        </p:spPr>
        <p:style>
          <a:lnRef idx="1">
            <a:schemeClr val="dk1"/>
          </a:lnRef>
          <a:fillRef idx="0">
            <a:schemeClr val="dk1"/>
          </a:fillRef>
          <a:effectRef idx="0">
            <a:schemeClr val="dk1"/>
          </a:effectRef>
          <a:fontRef idx="minor">
            <a:schemeClr val="tx1"/>
          </a:fontRef>
        </p:style>
      </p:cxnSp>
      <p:cxnSp>
        <p:nvCxnSpPr>
          <p:cNvPr id="33" name="Straight Connector 32"/>
          <p:cNvCxnSpPr/>
          <p:nvPr/>
        </p:nvCxnSpPr>
        <p:spPr>
          <a:xfrm flipH="1">
            <a:off x="1819275" y="5568950"/>
            <a:ext cx="9525" cy="127000"/>
          </a:xfrm>
          <a:prstGeom prst="line">
            <a:avLst/>
          </a:prstGeom>
          <a:ln w="3175" cmpd="sng">
            <a:solidFill>
              <a:srgbClr val="2F4767"/>
            </a:solidFill>
          </a:ln>
        </p:spPr>
        <p:style>
          <a:lnRef idx="1">
            <a:schemeClr val="dk1"/>
          </a:lnRef>
          <a:fillRef idx="0">
            <a:schemeClr val="dk1"/>
          </a:fillRef>
          <a:effectRef idx="0">
            <a:schemeClr val="dk1"/>
          </a:effectRef>
          <a:fontRef idx="minor">
            <a:schemeClr val="tx1"/>
          </a:fontRef>
        </p:style>
      </p:cxnSp>
      <p:cxnSp>
        <p:nvCxnSpPr>
          <p:cNvPr id="49" name="Straight Connector 48"/>
          <p:cNvCxnSpPr/>
          <p:nvPr/>
        </p:nvCxnSpPr>
        <p:spPr>
          <a:xfrm flipV="1">
            <a:off x="3282540" y="5730875"/>
            <a:ext cx="16285" cy="118537"/>
          </a:xfrm>
          <a:prstGeom prst="line">
            <a:avLst/>
          </a:prstGeom>
          <a:ln w="3175" cmpd="sng">
            <a:solidFill>
              <a:srgbClr val="2F4767"/>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287284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531709" y="1610784"/>
            <a:ext cx="4343400" cy="4343400"/>
          </a:xfrm>
          <a:prstGeom prst="rect">
            <a:avLst/>
          </a:prstGeom>
        </p:spPr>
      </p:pic>
      <p:pic>
        <p:nvPicPr>
          <p:cNvPr id="5" name="Picture 4"/>
          <p:cNvPicPr>
            <a:picLocks noChangeAspect="1"/>
          </p:cNvPicPr>
          <p:nvPr/>
        </p:nvPicPr>
        <p:blipFill>
          <a:blip r:embed="rId4"/>
          <a:stretch>
            <a:fillRect/>
          </a:stretch>
        </p:blipFill>
        <p:spPr>
          <a:xfrm>
            <a:off x="6211643" y="1911965"/>
            <a:ext cx="2768778" cy="1773936"/>
          </a:xfrm>
          <a:prstGeom prst="rect">
            <a:avLst/>
          </a:prstGeom>
        </p:spPr>
      </p:pic>
      <p:sp>
        <p:nvSpPr>
          <p:cNvPr id="2" name="TextBox 1"/>
          <p:cNvSpPr txBox="1"/>
          <p:nvPr/>
        </p:nvSpPr>
        <p:spPr>
          <a:xfrm>
            <a:off x="0" y="54864"/>
            <a:ext cx="9144000" cy="461665"/>
          </a:xfrm>
          <a:prstGeom prst="rect">
            <a:avLst/>
          </a:prstGeom>
          <a:noFill/>
        </p:spPr>
        <p:txBody>
          <a:bodyPr wrap="square" rtlCol="0">
            <a:spAutoFit/>
          </a:bodyPr>
          <a:lstStyle/>
          <a:p>
            <a:pPr lvl="0" algn="r"/>
            <a:r>
              <a:rPr lang="en-US" sz="2400" b="1" cap="small" dirty="0" smtClean="0">
                <a:solidFill>
                  <a:srgbClr val="36496A"/>
                </a:solidFill>
                <a:cs typeface="Tahoma"/>
              </a:rPr>
              <a:t>Tiered </a:t>
            </a:r>
            <a:r>
              <a:rPr lang="en-US" sz="2400" b="1" cap="small" dirty="0">
                <a:solidFill>
                  <a:srgbClr val="36496A"/>
                </a:solidFill>
                <a:cs typeface="Tahoma"/>
              </a:rPr>
              <a:t>Preparedness and </a:t>
            </a:r>
            <a:r>
              <a:rPr lang="en-US" sz="2400" b="1" cap="small" dirty="0" smtClean="0">
                <a:solidFill>
                  <a:srgbClr val="36496A"/>
                </a:solidFill>
                <a:cs typeface="Tahoma"/>
              </a:rPr>
              <a:t>Response Model</a:t>
            </a:r>
            <a:endParaRPr lang="en-US" sz="2000" b="1" cap="small" dirty="0">
              <a:solidFill>
                <a:srgbClr val="36496A"/>
              </a:solidFill>
              <a:latin typeface="Tahoma"/>
              <a:cs typeface="Tahoma"/>
            </a:endParaRPr>
          </a:p>
        </p:txBody>
      </p:sp>
      <p:sp>
        <p:nvSpPr>
          <p:cNvPr id="3" name="TextBox 2"/>
          <p:cNvSpPr txBox="1"/>
          <p:nvPr/>
        </p:nvSpPr>
        <p:spPr>
          <a:xfrm>
            <a:off x="214325" y="1465971"/>
            <a:ext cx="1779683" cy="830997"/>
          </a:xfrm>
          <a:prstGeom prst="rect">
            <a:avLst/>
          </a:prstGeom>
          <a:noFill/>
        </p:spPr>
        <p:txBody>
          <a:bodyPr wrap="square" rtlCol="0">
            <a:spAutoFit/>
          </a:bodyPr>
          <a:lstStyle/>
          <a:p>
            <a:r>
              <a:rPr lang="en-US" sz="1200" cap="small" dirty="0" smtClean="0">
                <a:solidFill>
                  <a:srgbClr val="2F4767"/>
                </a:solidFill>
              </a:rPr>
              <a:t>Each wedge represents a specific type of response capability, e.g. </a:t>
            </a:r>
            <a:r>
              <a:rPr lang="en-US" sz="1200" cap="small" dirty="0" smtClean="0">
                <a:solidFill>
                  <a:srgbClr val="2F4767"/>
                </a:solidFill>
              </a:rPr>
              <a:t>surface use </a:t>
            </a:r>
            <a:r>
              <a:rPr lang="en-US" sz="1200" cap="small" dirty="0" smtClean="0">
                <a:solidFill>
                  <a:srgbClr val="2F4767"/>
                </a:solidFill>
              </a:rPr>
              <a:t>of </a:t>
            </a:r>
            <a:r>
              <a:rPr lang="en-US" sz="1200" cap="small" dirty="0" smtClean="0">
                <a:solidFill>
                  <a:srgbClr val="2F4767"/>
                </a:solidFill>
              </a:rPr>
              <a:t>dispersants</a:t>
            </a:r>
            <a:r>
              <a:rPr lang="en-US" sz="1200" cap="small" dirty="0" smtClean="0">
                <a:solidFill>
                  <a:srgbClr val="2F4767"/>
                </a:solidFill>
              </a:rPr>
              <a:t>.</a:t>
            </a:r>
            <a:endParaRPr lang="en-US" sz="1200" cap="small" dirty="0">
              <a:solidFill>
                <a:srgbClr val="2F4767"/>
              </a:solidFill>
            </a:endParaRPr>
          </a:p>
        </p:txBody>
      </p:sp>
      <p:sp>
        <p:nvSpPr>
          <p:cNvPr id="4" name="TextBox 3"/>
          <p:cNvSpPr txBox="1"/>
          <p:nvPr/>
        </p:nvSpPr>
        <p:spPr>
          <a:xfrm>
            <a:off x="751836" y="6151945"/>
            <a:ext cx="7787993" cy="523220"/>
          </a:xfrm>
          <a:prstGeom prst="rect">
            <a:avLst/>
          </a:prstGeom>
        </p:spPr>
        <p:txBody>
          <a:bodyPr wrap="square">
            <a:spAutoFit/>
          </a:bodyPr>
          <a:lstStyle>
            <a:defPPr>
              <a:defRPr lang="en-US"/>
            </a:defPPr>
            <a:lvl2pPr marL="0" lvl="1" algn="r">
              <a:defRPr sz="1200" cap="small">
                <a:solidFill>
                  <a:srgbClr val="2F4767"/>
                </a:solidFill>
                <a:cs typeface="Tahoma"/>
              </a:defRPr>
            </a:lvl2pPr>
          </a:lstStyle>
          <a:p>
            <a:r>
              <a:rPr lang="en-US" sz="1400" cap="small" dirty="0">
                <a:solidFill>
                  <a:srgbClr val="2F4767"/>
                </a:solidFill>
                <a:cs typeface="Tahoma"/>
              </a:rPr>
              <a:t>Note: </a:t>
            </a:r>
            <a:r>
              <a:rPr lang="en-US" sz="1400" cap="small" dirty="0" smtClean="0">
                <a:solidFill>
                  <a:srgbClr val="2F4767"/>
                </a:solidFill>
                <a:cs typeface="Tahoma"/>
              </a:rPr>
              <a:t>The </a:t>
            </a:r>
            <a:r>
              <a:rPr lang="en-US" sz="1400" cap="small" dirty="0">
                <a:solidFill>
                  <a:srgbClr val="2F4767"/>
                </a:solidFill>
                <a:cs typeface="Tahoma"/>
              </a:rPr>
              <a:t>model shows example levels of tiered capacity for each response </a:t>
            </a:r>
            <a:r>
              <a:rPr lang="en-US" sz="1400" cap="small" dirty="0" smtClean="0">
                <a:solidFill>
                  <a:srgbClr val="2F4767"/>
                </a:solidFill>
                <a:cs typeface="Tahoma"/>
              </a:rPr>
              <a:t>capability – actual </a:t>
            </a:r>
            <a:r>
              <a:rPr lang="en-US" sz="1400" cap="small" dirty="0">
                <a:solidFill>
                  <a:srgbClr val="2F4767"/>
                </a:solidFill>
                <a:cs typeface="Tahoma"/>
              </a:rPr>
              <a:t>levels are determined on a </a:t>
            </a:r>
            <a:r>
              <a:rPr lang="en-US" sz="1400" cap="small" dirty="0" smtClean="0">
                <a:solidFill>
                  <a:srgbClr val="2F4767"/>
                </a:solidFill>
                <a:cs typeface="Tahoma"/>
              </a:rPr>
              <a:t>case</a:t>
            </a:r>
            <a:r>
              <a:rPr lang="en-US" sz="1400" cap="small" dirty="0">
                <a:solidFill>
                  <a:srgbClr val="2F4767"/>
                </a:solidFill>
                <a:cs typeface="Tahoma"/>
              </a:rPr>
              <a:t>-by-case basis for each </a:t>
            </a:r>
            <a:r>
              <a:rPr lang="en-US" sz="1400" cap="small" dirty="0" smtClean="0">
                <a:solidFill>
                  <a:srgbClr val="2F4767"/>
                </a:solidFill>
                <a:cs typeface="Tahoma"/>
              </a:rPr>
              <a:t>facility or region.</a:t>
            </a:r>
          </a:p>
        </p:txBody>
      </p:sp>
      <p:grpSp>
        <p:nvGrpSpPr>
          <p:cNvPr id="11" name="Group 10"/>
          <p:cNvGrpSpPr/>
          <p:nvPr/>
        </p:nvGrpSpPr>
        <p:grpSpPr>
          <a:xfrm>
            <a:off x="845217" y="3505005"/>
            <a:ext cx="387008" cy="97710"/>
            <a:chOff x="4954183" y="5931481"/>
            <a:chExt cx="387008" cy="97710"/>
          </a:xfrm>
        </p:grpSpPr>
        <p:cxnSp>
          <p:nvCxnSpPr>
            <p:cNvPr id="17" name="Straight Connector 16"/>
            <p:cNvCxnSpPr/>
            <p:nvPr/>
          </p:nvCxnSpPr>
          <p:spPr>
            <a:xfrm>
              <a:off x="4954183" y="5980337"/>
              <a:ext cx="344892" cy="0"/>
            </a:xfrm>
            <a:prstGeom prst="line">
              <a:avLst/>
            </a:prstGeom>
            <a:ln w="3175" cmpd="sng">
              <a:solidFill>
                <a:srgbClr val="2F4767"/>
              </a:solidFill>
            </a:ln>
          </p:spPr>
          <p:style>
            <a:lnRef idx="1">
              <a:schemeClr val="dk1"/>
            </a:lnRef>
            <a:fillRef idx="0">
              <a:schemeClr val="dk1"/>
            </a:fillRef>
            <a:effectRef idx="0">
              <a:schemeClr val="dk1"/>
            </a:effectRef>
            <a:fontRef idx="minor">
              <a:schemeClr val="tx1"/>
            </a:fontRef>
          </p:style>
        </p:cxnSp>
        <p:sp>
          <p:nvSpPr>
            <p:cNvPr id="18" name="Isosceles Triangle 17"/>
            <p:cNvSpPr>
              <a:spLocks noChangeAspect="1"/>
            </p:cNvSpPr>
            <p:nvPr/>
          </p:nvSpPr>
          <p:spPr>
            <a:xfrm rot="5400000">
              <a:off x="5250220" y="5938220"/>
              <a:ext cx="97710" cy="84232"/>
            </a:xfrm>
            <a:prstGeom prst="triangle">
              <a:avLst/>
            </a:prstGeom>
            <a:solidFill>
              <a:srgbClr val="2F4767"/>
            </a:solidFill>
            <a:ln>
              <a:solidFill>
                <a:srgbClr val="2F4767"/>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cxnSp>
        <p:nvCxnSpPr>
          <p:cNvPr id="16" name="Straight Connector 15"/>
          <p:cNvCxnSpPr/>
          <p:nvPr/>
        </p:nvCxnSpPr>
        <p:spPr>
          <a:xfrm flipV="1">
            <a:off x="845217" y="2282470"/>
            <a:ext cx="0" cy="1271392"/>
          </a:xfrm>
          <a:prstGeom prst="line">
            <a:avLst/>
          </a:prstGeom>
          <a:ln w="3175" cmpd="sng">
            <a:solidFill>
              <a:srgbClr val="2F4767"/>
            </a:solidFill>
          </a:ln>
        </p:spPr>
        <p:style>
          <a:lnRef idx="1">
            <a:schemeClr val="dk1"/>
          </a:lnRef>
          <a:fillRef idx="0">
            <a:schemeClr val="dk1"/>
          </a:fillRef>
          <a:effectRef idx="0">
            <a:schemeClr val="dk1"/>
          </a:effectRef>
          <a:fontRef idx="minor">
            <a:schemeClr val="tx1"/>
          </a:fontRef>
        </p:style>
      </p:cxnSp>
      <p:grpSp>
        <p:nvGrpSpPr>
          <p:cNvPr id="28" name="Group 27"/>
          <p:cNvGrpSpPr/>
          <p:nvPr/>
        </p:nvGrpSpPr>
        <p:grpSpPr>
          <a:xfrm>
            <a:off x="1319604" y="3102071"/>
            <a:ext cx="277421" cy="903162"/>
            <a:chOff x="1392629" y="3029155"/>
            <a:chExt cx="277421" cy="903162"/>
          </a:xfrm>
        </p:grpSpPr>
        <p:cxnSp>
          <p:nvCxnSpPr>
            <p:cNvPr id="21" name="Straight Connector 20"/>
            <p:cNvCxnSpPr/>
            <p:nvPr/>
          </p:nvCxnSpPr>
          <p:spPr>
            <a:xfrm>
              <a:off x="1392629" y="3029155"/>
              <a:ext cx="0" cy="903162"/>
            </a:xfrm>
            <a:prstGeom prst="line">
              <a:avLst/>
            </a:prstGeom>
            <a:ln w="3175" cmpd="sng">
              <a:solidFill>
                <a:srgbClr val="2F4767"/>
              </a:solidFill>
            </a:ln>
          </p:spPr>
          <p:style>
            <a:lnRef idx="1">
              <a:schemeClr val="dk1"/>
            </a:lnRef>
            <a:fillRef idx="0">
              <a:schemeClr val="dk1"/>
            </a:fillRef>
            <a:effectRef idx="0">
              <a:schemeClr val="dk1"/>
            </a:effectRef>
            <a:fontRef idx="minor">
              <a:schemeClr val="tx1"/>
            </a:fontRef>
          </p:style>
        </p:cxnSp>
        <p:cxnSp>
          <p:nvCxnSpPr>
            <p:cNvPr id="22" name="Straight Connector 21"/>
            <p:cNvCxnSpPr/>
            <p:nvPr/>
          </p:nvCxnSpPr>
          <p:spPr>
            <a:xfrm>
              <a:off x="1392629" y="3029155"/>
              <a:ext cx="277421" cy="0"/>
            </a:xfrm>
            <a:prstGeom prst="line">
              <a:avLst/>
            </a:prstGeom>
            <a:ln w="3175" cmpd="sng">
              <a:solidFill>
                <a:srgbClr val="2F4767"/>
              </a:solidFill>
            </a:ln>
          </p:spPr>
          <p:style>
            <a:lnRef idx="1">
              <a:schemeClr val="dk1"/>
            </a:lnRef>
            <a:fillRef idx="0">
              <a:schemeClr val="dk1"/>
            </a:fillRef>
            <a:effectRef idx="0">
              <a:schemeClr val="dk1"/>
            </a:effectRef>
            <a:fontRef idx="minor">
              <a:schemeClr val="tx1"/>
            </a:fontRef>
          </p:style>
        </p:cxnSp>
        <p:cxnSp>
          <p:nvCxnSpPr>
            <p:cNvPr id="25" name="Straight Connector 24"/>
            <p:cNvCxnSpPr/>
            <p:nvPr/>
          </p:nvCxnSpPr>
          <p:spPr>
            <a:xfrm>
              <a:off x="1392629" y="3932317"/>
              <a:ext cx="172646" cy="0"/>
            </a:xfrm>
            <a:prstGeom prst="line">
              <a:avLst/>
            </a:prstGeom>
            <a:ln w="3175" cmpd="sng">
              <a:solidFill>
                <a:srgbClr val="2F4767"/>
              </a:solidFill>
            </a:ln>
          </p:spPr>
          <p:style>
            <a:lnRef idx="1">
              <a:schemeClr val="dk1"/>
            </a:lnRef>
            <a:fillRef idx="0">
              <a:schemeClr val="dk1"/>
            </a:fillRef>
            <a:effectRef idx="0">
              <a:schemeClr val="dk1"/>
            </a:effectRef>
            <a:fontRef idx="minor">
              <a:schemeClr val="tx1"/>
            </a:fontRef>
          </p:style>
        </p:cxnSp>
      </p:grpSp>
      <p:cxnSp>
        <p:nvCxnSpPr>
          <p:cNvPr id="39" name="Straight Connector 38"/>
          <p:cNvCxnSpPr/>
          <p:nvPr/>
        </p:nvCxnSpPr>
        <p:spPr>
          <a:xfrm flipV="1">
            <a:off x="3975100" y="2400230"/>
            <a:ext cx="2962451" cy="1151153"/>
          </a:xfrm>
          <a:prstGeom prst="line">
            <a:avLst/>
          </a:prstGeom>
          <a:ln w="3175" cmpd="sng">
            <a:solidFill>
              <a:srgbClr val="2F4767"/>
            </a:solidFill>
          </a:ln>
        </p:spPr>
        <p:style>
          <a:lnRef idx="1">
            <a:schemeClr val="dk1"/>
          </a:lnRef>
          <a:fillRef idx="0">
            <a:schemeClr val="dk1"/>
          </a:fillRef>
          <a:effectRef idx="0">
            <a:schemeClr val="dk1"/>
          </a:effectRef>
          <a:fontRef idx="minor">
            <a:schemeClr val="tx1"/>
          </a:fontRef>
        </p:style>
      </p:cxnSp>
      <p:sp>
        <p:nvSpPr>
          <p:cNvPr id="48" name="Oval 47"/>
          <p:cNvSpPr>
            <a:spLocks noChangeAspect="1"/>
          </p:cNvSpPr>
          <p:nvPr/>
        </p:nvSpPr>
        <p:spPr>
          <a:xfrm>
            <a:off x="6926601" y="2337519"/>
            <a:ext cx="93439" cy="93439"/>
          </a:xfrm>
          <a:prstGeom prst="ellipse">
            <a:avLst/>
          </a:prstGeom>
          <a:solidFill>
            <a:srgbClr val="2F4767"/>
          </a:solidFill>
          <a:ln w="3175" cmpd="sng">
            <a:no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52" name="Oval 51"/>
          <p:cNvSpPr>
            <a:spLocks noChangeAspect="1"/>
          </p:cNvSpPr>
          <p:nvPr/>
        </p:nvSpPr>
        <p:spPr>
          <a:xfrm>
            <a:off x="3914769" y="3510063"/>
            <a:ext cx="93439" cy="93439"/>
          </a:xfrm>
          <a:prstGeom prst="ellipse">
            <a:avLst/>
          </a:prstGeom>
          <a:solidFill>
            <a:srgbClr val="2F4767"/>
          </a:solidFill>
          <a:ln w="3175" cmpd="sng">
            <a:no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75" name="TextBox 74"/>
          <p:cNvSpPr txBox="1"/>
          <p:nvPr/>
        </p:nvSpPr>
        <p:spPr>
          <a:xfrm>
            <a:off x="6131843" y="3667318"/>
            <a:ext cx="3012157" cy="1200329"/>
          </a:xfrm>
          <a:prstGeom prst="rect">
            <a:avLst/>
          </a:prstGeom>
          <a:noFill/>
        </p:spPr>
        <p:txBody>
          <a:bodyPr wrap="square" rtlCol="0">
            <a:spAutoFit/>
          </a:bodyPr>
          <a:lstStyle/>
          <a:p>
            <a:r>
              <a:rPr lang="en-US" sz="1200" cap="small" dirty="0" smtClean="0">
                <a:solidFill>
                  <a:srgbClr val="2F4767"/>
                </a:solidFill>
              </a:rPr>
              <a:t>The incident management system (</a:t>
            </a:r>
            <a:r>
              <a:rPr lang="en-US" sz="1200" cap="small" dirty="0" err="1" smtClean="0">
                <a:solidFill>
                  <a:srgbClr val="2F4767"/>
                </a:solidFill>
              </a:rPr>
              <a:t>ims</a:t>
            </a:r>
            <a:r>
              <a:rPr lang="en-US" sz="1200" cap="small" dirty="0" smtClean="0">
                <a:solidFill>
                  <a:srgbClr val="2F4767"/>
                </a:solidFill>
              </a:rPr>
              <a:t>) symbol is at the center of the model to indicate that incident management is a central consideration when planning for potential incidents using the Tiered Preparedness and Response approach.</a:t>
            </a:r>
            <a:endParaRPr lang="en-US" sz="1200" cap="small" dirty="0">
              <a:solidFill>
                <a:srgbClr val="2F4767"/>
              </a:solidFill>
            </a:endParaRPr>
          </a:p>
        </p:txBody>
      </p:sp>
      <p:sp>
        <p:nvSpPr>
          <p:cNvPr id="15" name="TextBox 14"/>
          <p:cNvSpPr txBox="1"/>
          <p:nvPr/>
        </p:nvSpPr>
        <p:spPr>
          <a:xfrm>
            <a:off x="6127853" y="1592385"/>
            <a:ext cx="2897474" cy="307777"/>
          </a:xfrm>
          <a:prstGeom prst="rect">
            <a:avLst/>
          </a:prstGeom>
          <a:noFill/>
        </p:spPr>
        <p:txBody>
          <a:bodyPr wrap="square" rtlCol="0">
            <a:spAutoFit/>
          </a:bodyPr>
          <a:lstStyle/>
          <a:p>
            <a:pPr algn="ctr"/>
            <a:r>
              <a:rPr lang="en-US" sz="1400" cap="small" dirty="0" smtClean="0">
                <a:solidFill>
                  <a:srgbClr val="2F4767"/>
                </a:solidFill>
              </a:rPr>
              <a:t>Incident Management System</a:t>
            </a:r>
            <a:endParaRPr lang="en-US" sz="1400" cap="small" dirty="0">
              <a:solidFill>
                <a:srgbClr val="2F4767"/>
              </a:solidFill>
            </a:endParaRPr>
          </a:p>
        </p:txBody>
      </p:sp>
      <p:sp>
        <p:nvSpPr>
          <p:cNvPr id="23" name="TextBox 22"/>
          <p:cNvSpPr txBox="1"/>
          <p:nvPr/>
        </p:nvSpPr>
        <p:spPr>
          <a:xfrm>
            <a:off x="6922499" y="3300239"/>
            <a:ext cx="649224" cy="384048"/>
          </a:xfrm>
          <a:prstGeom prst="rect">
            <a:avLst/>
          </a:prstGeom>
          <a:solidFill>
            <a:schemeClr val="bg1">
              <a:lumMod val="50000"/>
            </a:schemeClr>
          </a:solidFill>
        </p:spPr>
        <p:txBody>
          <a:bodyPr wrap="square" rtlCol="0" anchor="ctr">
            <a:spAutoFit/>
          </a:bodyPr>
          <a:lstStyle/>
          <a:p>
            <a:pPr algn="ctr"/>
            <a:r>
              <a:rPr lang="en-US" sz="750" cap="small" dirty="0">
                <a:solidFill>
                  <a:schemeClr val="bg1"/>
                </a:solidFill>
              </a:rPr>
              <a:t>p</a:t>
            </a:r>
            <a:r>
              <a:rPr lang="en-US" sz="750" cap="small" dirty="0" smtClean="0">
                <a:solidFill>
                  <a:schemeClr val="bg1"/>
                </a:solidFill>
              </a:rPr>
              <a:t>lanning </a:t>
            </a:r>
            <a:r>
              <a:rPr lang="en-US" sz="750" cap="small" dirty="0">
                <a:solidFill>
                  <a:schemeClr val="bg1"/>
                </a:solidFill>
              </a:rPr>
              <a:t>s</a:t>
            </a:r>
            <a:r>
              <a:rPr lang="en-US" sz="750" cap="small" dirty="0" smtClean="0">
                <a:solidFill>
                  <a:schemeClr val="bg1"/>
                </a:solidFill>
              </a:rPr>
              <a:t>ection</a:t>
            </a:r>
            <a:endParaRPr lang="en-US" sz="750" cap="small" dirty="0">
              <a:solidFill>
                <a:schemeClr val="bg1"/>
              </a:solidFill>
            </a:endParaRPr>
          </a:p>
        </p:txBody>
      </p:sp>
      <p:sp>
        <p:nvSpPr>
          <p:cNvPr id="24" name="TextBox 23"/>
          <p:cNvSpPr txBox="1"/>
          <p:nvPr/>
        </p:nvSpPr>
        <p:spPr>
          <a:xfrm>
            <a:off x="7633820" y="3300239"/>
            <a:ext cx="649224" cy="384048"/>
          </a:xfrm>
          <a:prstGeom prst="rect">
            <a:avLst/>
          </a:prstGeom>
          <a:solidFill>
            <a:schemeClr val="bg1">
              <a:lumMod val="50000"/>
            </a:schemeClr>
          </a:solidFill>
        </p:spPr>
        <p:txBody>
          <a:bodyPr wrap="square" rtlCol="0" anchor="ctr">
            <a:spAutoFit/>
          </a:bodyPr>
          <a:lstStyle/>
          <a:p>
            <a:pPr algn="ctr"/>
            <a:r>
              <a:rPr lang="en-US" sz="750" cap="small" dirty="0" smtClean="0">
                <a:solidFill>
                  <a:schemeClr val="bg1"/>
                </a:solidFill>
              </a:rPr>
              <a:t>logistics section</a:t>
            </a:r>
            <a:endParaRPr lang="en-US" sz="750" cap="small" dirty="0">
              <a:solidFill>
                <a:schemeClr val="bg1"/>
              </a:solidFill>
            </a:endParaRPr>
          </a:p>
        </p:txBody>
      </p:sp>
      <p:sp>
        <p:nvSpPr>
          <p:cNvPr id="26" name="TextBox 25"/>
          <p:cNvSpPr txBox="1"/>
          <p:nvPr/>
        </p:nvSpPr>
        <p:spPr>
          <a:xfrm>
            <a:off x="8346239" y="3298688"/>
            <a:ext cx="649224" cy="384048"/>
          </a:xfrm>
          <a:prstGeom prst="rect">
            <a:avLst/>
          </a:prstGeom>
          <a:solidFill>
            <a:schemeClr val="bg1">
              <a:lumMod val="50000"/>
            </a:schemeClr>
          </a:solidFill>
        </p:spPr>
        <p:txBody>
          <a:bodyPr wrap="square" rtlCol="0" anchor="ctr">
            <a:spAutoFit/>
          </a:bodyPr>
          <a:lstStyle/>
          <a:p>
            <a:pPr algn="ctr"/>
            <a:r>
              <a:rPr lang="en-US" sz="750" cap="small" dirty="0">
                <a:solidFill>
                  <a:schemeClr val="bg1"/>
                </a:solidFill>
              </a:rPr>
              <a:t>f</a:t>
            </a:r>
            <a:r>
              <a:rPr lang="en-US" sz="750" cap="small" dirty="0" smtClean="0">
                <a:solidFill>
                  <a:schemeClr val="bg1"/>
                </a:solidFill>
              </a:rPr>
              <a:t>inance/</a:t>
            </a:r>
          </a:p>
          <a:p>
            <a:pPr algn="ctr"/>
            <a:r>
              <a:rPr lang="en-US" sz="750" cap="small" dirty="0">
                <a:solidFill>
                  <a:schemeClr val="bg1"/>
                </a:solidFill>
              </a:rPr>
              <a:t>a</a:t>
            </a:r>
            <a:r>
              <a:rPr lang="en-US" sz="750" cap="small" dirty="0" smtClean="0">
                <a:solidFill>
                  <a:schemeClr val="bg1"/>
                </a:solidFill>
              </a:rPr>
              <a:t>dmin </a:t>
            </a:r>
            <a:r>
              <a:rPr lang="en-US" sz="750" cap="small" dirty="0">
                <a:solidFill>
                  <a:schemeClr val="bg1"/>
                </a:solidFill>
              </a:rPr>
              <a:t>s</a:t>
            </a:r>
            <a:r>
              <a:rPr lang="en-US" sz="750" cap="small" dirty="0" smtClean="0">
                <a:solidFill>
                  <a:schemeClr val="bg1"/>
                </a:solidFill>
              </a:rPr>
              <a:t>ection</a:t>
            </a:r>
            <a:endParaRPr lang="en-US" sz="750" cap="small" dirty="0">
              <a:solidFill>
                <a:schemeClr val="bg1"/>
              </a:solidFill>
            </a:endParaRPr>
          </a:p>
        </p:txBody>
      </p:sp>
      <p:sp>
        <p:nvSpPr>
          <p:cNvPr id="7" name="TextBox 6"/>
          <p:cNvSpPr txBox="1"/>
          <p:nvPr/>
        </p:nvSpPr>
        <p:spPr>
          <a:xfrm>
            <a:off x="6215742" y="3300239"/>
            <a:ext cx="649224" cy="384048"/>
          </a:xfrm>
          <a:prstGeom prst="rect">
            <a:avLst/>
          </a:prstGeom>
          <a:solidFill>
            <a:schemeClr val="bg1">
              <a:lumMod val="50000"/>
            </a:schemeClr>
          </a:solidFill>
        </p:spPr>
        <p:txBody>
          <a:bodyPr wrap="square" rtlCol="0" anchor="ctr">
            <a:spAutoFit/>
          </a:bodyPr>
          <a:lstStyle/>
          <a:p>
            <a:pPr algn="ctr"/>
            <a:r>
              <a:rPr lang="en-US" sz="750" cap="small" dirty="0">
                <a:solidFill>
                  <a:schemeClr val="bg1"/>
                </a:solidFill>
              </a:rPr>
              <a:t>o</a:t>
            </a:r>
            <a:r>
              <a:rPr lang="en-US" sz="750" cap="small" dirty="0" smtClean="0">
                <a:solidFill>
                  <a:schemeClr val="bg1"/>
                </a:solidFill>
              </a:rPr>
              <a:t>perations </a:t>
            </a:r>
            <a:r>
              <a:rPr lang="en-US" sz="750" cap="small" dirty="0">
                <a:solidFill>
                  <a:schemeClr val="bg1"/>
                </a:solidFill>
              </a:rPr>
              <a:t>s</a:t>
            </a:r>
            <a:r>
              <a:rPr lang="en-US" sz="750" cap="small" dirty="0" smtClean="0">
                <a:solidFill>
                  <a:schemeClr val="bg1"/>
                </a:solidFill>
              </a:rPr>
              <a:t>ection</a:t>
            </a:r>
            <a:endParaRPr lang="en-US" sz="750" cap="small" dirty="0">
              <a:solidFill>
                <a:schemeClr val="bg1"/>
              </a:solidFill>
            </a:endParaRPr>
          </a:p>
        </p:txBody>
      </p:sp>
    </p:spTree>
    <p:extLst>
      <p:ext uri="{BB962C8B-B14F-4D97-AF65-F5344CB8AC3E}">
        <p14:creationId xmlns:p14="http://schemas.microsoft.com/office/powerpoint/2010/main" val="25546519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0" y="54864"/>
            <a:ext cx="9144000" cy="461665"/>
          </a:xfrm>
          <a:prstGeom prst="rect">
            <a:avLst/>
          </a:prstGeom>
          <a:noFill/>
        </p:spPr>
        <p:txBody>
          <a:bodyPr wrap="square" rtlCol="0">
            <a:spAutoFit/>
          </a:bodyPr>
          <a:lstStyle/>
          <a:p>
            <a:pPr algn="r"/>
            <a:r>
              <a:rPr lang="en-US" sz="2400" b="1" cap="small" dirty="0" smtClean="0">
                <a:solidFill>
                  <a:srgbClr val="36496A"/>
                </a:solidFill>
                <a:cs typeface="Tahoma"/>
              </a:rPr>
              <a:t>Capabilities of Tiered Preparedness and Response</a:t>
            </a:r>
            <a:endParaRPr lang="en-US" sz="2400" b="1" cap="small" dirty="0">
              <a:solidFill>
                <a:srgbClr val="36496A"/>
              </a:solidFill>
              <a:cs typeface="Tahoma"/>
            </a:endParaRPr>
          </a:p>
        </p:txBody>
      </p:sp>
      <p:sp>
        <p:nvSpPr>
          <p:cNvPr id="4" name="Rectangle 3"/>
          <p:cNvSpPr/>
          <p:nvPr/>
        </p:nvSpPr>
        <p:spPr>
          <a:xfrm>
            <a:off x="678004" y="1049655"/>
            <a:ext cx="7787993" cy="769441"/>
          </a:xfrm>
          <a:prstGeom prst="rect">
            <a:avLst/>
          </a:prstGeom>
        </p:spPr>
        <p:txBody>
          <a:bodyPr wrap="square">
            <a:spAutoFit/>
          </a:bodyPr>
          <a:lstStyle/>
          <a:p>
            <a:pPr marL="0" lvl="1"/>
            <a:r>
              <a:rPr lang="en-US" sz="2200" cap="small" dirty="0" smtClean="0">
                <a:solidFill>
                  <a:srgbClr val="2F4767"/>
                </a:solidFill>
                <a:cs typeface="Tahoma"/>
              </a:rPr>
              <a:t>The following 15 capabilities essentially represent the scope of Tiered Preparedness and Response:</a:t>
            </a:r>
            <a:endParaRPr lang="en-US" sz="2200" cap="small" dirty="0">
              <a:solidFill>
                <a:srgbClr val="2F4767"/>
              </a:solidFill>
              <a:cs typeface="Tahoma"/>
            </a:endParaRPr>
          </a:p>
        </p:txBody>
      </p:sp>
      <p:sp>
        <p:nvSpPr>
          <p:cNvPr id="36" name="TextBox 35"/>
          <p:cNvSpPr txBox="1"/>
          <p:nvPr/>
        </p:nvSpPr>
        <p:spPr>
          <a:xfrm>
            <a:off x="751836" y="6151945"/>
            <a:ext cx="7787993" cy="738664"/>
          </a:xfrm>
          <a:prstGeom prst="rect">
            <a:avLst/>
          </a:prstGeom>
        </p:spPr>
        <p:txBody>
          <a:bodyPr wrap="square">
            <a:spAutoFit/>
          </a:bodyPr>
          <a:lstStyle>
            <a:defPPr>
              <a:defRPr lang="en-US"/>
            </a:defPPr>
            <a:lvl2pPr marL="0" lvl="1" algn="r">
              <a:defRPr sz="1200" cap="small">
                <a:solidFill>
                  <a:srgbClr val="2F4767"/>
                </a:solidFill>
                <a:cs typeface="Tahoma"/>
              </a:defRPr>
            </a:lvl2pPr>
          </a:lstStyle>
          <a:p>
            <a:r>
              <a:rPr lang="en-US" sz="1400" cap="small" dirty="0" smtClean="0">
                <a:solidFill>
                  <a:srgbClr val="2F4767"/>
                </a:solidFill>
                <a:cs typeface="Tahoma"/>
              </a:rPr>
              <a:t>*These capabilities may not be provided by oil spill response organizations or mutual aid, but must be considered by operators in planning. Operators must combine internal and external resources to meet the capability required to respond to potential incidents.</a:t>
            </a:r>
          </a:p>
        </p:txBody>
      </p:sp>
      <p:grpSp>
        <p:nvGrpSpPr>
          <p:cNvPr id="2" name="Group 1"/>
          <p:cNvGrpSpPr/>
          <p:nvPr/>
        </p:nvGrpSpPr>
        <p:grpSpPr>
          <a:xfrm>
            <a:off x="432494" y="1881140"/>
            <a:ext cx="7778983" cy="4233410"/>
            <a:chOff x="432494" y="1908160"/>
            <a:chExt cx="7778983" cy="4233410"/>
          </a:xfrm>
        </p:grpSpPr>
        <p:pic>
          <p:nvPicPr>
            <p:cNvPr id="37" name="Picture 36"/>
            <p:cNvPicPr>
              <a:picLocks noChangeAspect="1"/>
            </p:cNvPicPr>
            <p:nvPr/>
          </p:nvPicPr>
          <p:blipFill>
            <a:blip r:embed="rId3"/>
            <a:stretch>
              <a:fillRect/>
            </a:stretch>
          </p:blipFill>
          <p:spPr>
            <a:xfrm>
              <a:off x="2615811" y="2201853"/>
              <a:ext cx="3593592" cy="3593592"/>
            </a:xfrm>
            <a:prstGeom prst="rect">
              <a:avLst/>
            </a:prstGeom>
          </p:spPr>
        </p:pic>
        <p:sp>
          <p:nvSpPr>
            <p:cNvPr id="17" name="Rectangle 16"/>
            <p:cNvSpPr/>
            <p:nvPr/>
          </p:nvSpPr>
          <p:spPr>
            <a:xfrm>
              <a:off x="432494" y="2799614"/>
              <a:ext cx="2109874" cy="415498"/>
            </a:xfrm>
            <a:prstGeom prst="rect">
              <a:avLst/>
            </a:prstGeom>
          </p:spPr>
          <p:txBody>
            <a:bodyPr wrap="square">
              <a:spAutoFit/>
            </a:bodyPr>
            <a:lstStyle/>
            <a:p>
              <a:pPr marL="0" lvl="1" algn="r"/>
              <a:r>
                <a:rPr lang="en-US" sz="1050" cap="small" dirty="0" smtClean="0">
                  <a:solidFill>
                    <a:srgbClr val="2F4767"/>
                  </a:solidFill>
                  <a:latin typeface="Calibri"/>
                  <a:cs typeface="Calibri"/>
                </a:rPr>
                <a:t>*Economic Assessment and Compensation</a:t>
              </a:r>
              <a:endParaRPr lang="en-US" sz="1050" cap="small" dirty="0">
                <a:solidFill>
                  <a:srgbClr val="2F4767"/>
                </a:solidFill>
                <a:latin typeface="Calibri"/>
                <a:cs typeface="Calibri"/>
              </a:endParaRPr>
            </a:p>
          </p:txBody>
        </p:sp>
        <p:sp>
          <p:nvSpPr>
            <p:cNvPr id="5" name="Rectangle 4"/>
            <p:cNvSpPr/>
            <p:nvPr/>
          </p:nvSpPr>
          <p:spPr>
            <a:xfrm>
              <a:off x="1317421" y="2243954"/>
              <a:ext cx="1721468" cy="415498"/>
            </a:xfrm>
            <a:prstGeom prst="rect">
              <a:avLst/>
            </a:prstGeom>
          </p:spPr>
          <p:txBody>
            <a:bodyPr wrap="square">
              <a:spAutoFit/>
            </a:bodyPr>
            <a:lstStyle/>
            <a:p>
              <a:pPr marL="0" lvl="1" algn="r"/>
              <a:r>
                <a:rPr lang="en-US" sz="1050" cap="small" dirty="0" smtClean="0">
                  <a:solidFill>
                    <a:srgbClr val="2F4767"/>
                  </a:solidFill>
                  <a:latin typeface="Calibri"/>
                  <a:cs typeface="Calibri"/>
                </a:rPr>
                <a:t>*Environmental Impact Assessment (incl. Sampling)</a:t>
              </a:r>
              <a:endParaRPr lang="en-US" sz="1050" cap="small" dirty="0">
                <a:solidFill>
                  <a:srgbClr val="2F4767"/>
                </a:solidFill>
                <a:latin typeface="Calibri"/>
                <a:cs typeface="Calibri"/>
              </a:endParaRPr>
            </a:p>
          </p:txBody>
        </p:sp>
        <p:sp>
          <p:nvSpPr>
            <p:cNvPr id="3" name="Rectangle 2"/>
            <p:cNvSpPr/>
            <p:nvPr/>
          </p:nvSpPr>
          <p:spPr>
            <a:xfrm>
              <a:off x="5001131" y="1908160"/>
              <a:ext cx="1843231" cy="415498"/>
            </a:xfrm>
            <a:prstGeom prst="rect">
              <a:avLst/>
            </a:prstGeom>
          </p:spPr>
          <p:txBody>
            <a:bodyPr wrap="square">
              <a:spAutoFit/>
            </a:bodyPr>
            <a:lstStyle/>
            <a:p>
              <a:pPr marL="0" lvl="1"/>
              <a:r>
                <a:rPr lang="en-US" sz="1050" cap="small" dirty="0" smtClean="0">
                  <a:solidFill>
                    <a:srgbClr val="2F4767"/>
                  </a:solidFill>
                  <a:latin typeface="Calibri"/>
                  <a:cs typeface="Calibri"/>
                </a:rPr>
                <a:t>Surveillance, Modeling, and Visualization</a:t>
              </a:r>
              <a:endParaRPr lang="en-US" sz="1050" cap="small" dirty="0">
                <a:solidFill>
                  <a:srgbClr val="2F4767"/>
                </a:solidFill>
                <a:latin typeface="Calibri"/>
                <a:cs typeface="Calibri"/>
              </a:endParaRPr>
            </a:p>
          </p:txBody>
        </p:sp>
        <p:sp>
          <p:nvSpPr>
            <p:cNvPr id="6" name="Rectangle 5"/>
            <p:cNvSpPr/>
            <p:nvPr/>
          </p:nvSpPr>
          <p:spPr>
            <a:xfrm>
              <a:off x="5809398" y="2280165"/>
              <a:ext cx="1661145" cy="415498"/>
            </a:xfrm>
            <a:prstGeom prst="rect">
              <a:avLst/>
            </a:prstGeom>
          </p:spPr>
          <p:txBody>
            <a:bodyPr wrap="square">
              <a:spAutoFit/>
            </a:bodyPr>
            <a:lstStyle/>
            <a:p>
              <a:pPr marL="0" lvl="1"/>
              <a:r>
                <a:rPr lang="en-US" sz="1050" cap="small" dirty="0">
                  <a:solidFill>
                    <a:srgbClr val="2F4767"/>
                  </a:solidFill>
                  <a:latin typeface="Calibri"/>
                  <a:cs typeface="Calibri"/>
                </a:rPr>
                <a:t>Offshore </a:t>
              </a:r>
              <a:r>
                <a:rPr lang="en-US" sz="1050" cap="small" dirty="0" smtClean="0">
                  <a:solidFill>
                    <a:srgbClr val="2F4767"/>
                  </a:solidFill>
                  <a:latin typeface="Calibri"/>
                  <a:cs typeface="Calibri"/>
                </a:rPr>
                <a:t>Surface Dispersants</a:t>
              </a:r>
              <a:endParaRPr lang="en-US" sz="1050" cap="small" dirty="0">
                <a:solidFill>
                  <a:srgbClr val="2F4767"/>
                </a:solidFill>
                <a:latin typeface="Calibri"/>
                <a:cs typeface="Calibri"/>
              </a:endParaRPr>
            </a:p>
          </p:txBody>
        </p:sp>
        <p:sp>
          <p:nvSpPr>
            <p:cNvPr id="7" name="Rectangle 6"/>
            <p:cNvSpPr/>
            <p:nvPr/>
          </p:nvSpPr>
          <p:spPr>
            <a:xfrm>
              <a:off x="6308260" y="2845561"/>
              <a:ext cx="1529263" cy="415498"/>
            </a:xfrm>
            <a:prstGeom prst="rect">
              <a:avLst/>
            </a:prstGeom>
          </p:spPr>
          <p:txBody>
            <a:bodyPr wrap="square">
              <a:spAutoFit/>
            </a:bodyPr>
            <a:lstStyle/>
            <a:p>
              <a:pPr marL="0" lvl="1"/>
              <a:r>
                <a:rPr lang="en-US" sz="1050" cap="small" dirty="0">
                  <a:solidFill>
                    <a:srgbClr val="2F4767"/>
                  </a:solidFill>
                  <a:latin typeface="Calibri"/>
                  <a:cs typeface="Calibri"/>
                </a:rPr>
                <a:t>Offshore </a:t>
              </a:r>
              <a:r>
                <a:rPr lang="en-US" sz="1050" cap="small" dirty="0" smtClean="0">
                  <a:solidFill>
                    <a:srgbClr val="2F4767"/>
                  </a:solidFill>
                  <a:latin typeface="Calibri"/>
                  <a:cs typeface="Calibri"/>
                </a:rPr>
                <a:t>Subsea Dispersants</a:t>
              </a:r>
              <a:endParaRPr lang="en-US" sz="1050" cap="small" dirty="0">
                <a:solidFill>
                  <a:srgbClr val="2F4767"/>
                </a:solidFill>
                <a:latin typeface="Calibri"/>
                <a:cs typeface="Calibri"/>
              </a:endParaRPr>
            </a:p>
          </p:txBody>
        </p:sp>
        <p:sp>
          <p:nvSpPr>
            <p:cNvPr id="8" name="Rectangle 7"/>
            <p:cNvSpPr/>
            <p:nvPr/>
          </p:nvSpPr>
          <p:spPr>
            <a:xfrm>
              <a:off x="6525531" y="3558891"/>
              <a:ext cx="1202352" cy="415498"/>
            </a:xfrm>
            <a:prstGeom prst="rect">
              <a:avLst/>
            </a:prstGeom>
          </p:spPr>
          <p:txBody>
            <a:bodyPr wrap="square">
              <a:spAutoFit/>
            </a:bodyPr>
            <a:lstStyle/>
            <a:p>
              <a:pPr marL="0" lvl="1"/>
              <a:r>
                <a:rPr lang="en-US" sz="1050" cap="small" dirty="0" smtClean="0">
                  <a:solidFill>
                    <a:srgbClr val="2F4767"/>
                  </a:solidFill>
                  <a:latin typeface="Calibri"/>
                  <a:cs typeface="Calibri"/>
                </a:rPr>
                <a:t>In-situ Controlled Burning</a:t>
              </a:r>
              <a:endParaRPr lang="en-US" sz="1050" cap="small" dirty="0">
                <a:solidFill>
                  <a:srgbClr val="2F4767"/>
                </a:solidFill>
                <a:latin typeface="Calibri"/>
                <a:cs typeface="Calibri"/>
              </a:endParaRPr>
            </a:p>
          </p:txBody>
        </p:sp>
        <p:sp>
          <p:nvSpPr>
            <p:cNvPr id="9" name="Rectangle 8"/>
            <p:cNvSpPr/>
            <p:nvPr/>
          </p:nvSpPr>
          <p:spPr>
            <a:xfrm>
              <a:off x="6434680" y="4577224"/>
              <a:ext cx="1776797" cy="415498"/>
            </a:xfrm>
            <a:prstGeom prst="rect">
              <a:avLst/>
            </a:prstGeom>
          </p:spPr>
          <p:txBody>
            <a:bodyPr wrap="square">
              <a:spAutoFit/>
            </a:bodyPr>
            <a:lstStyle/>
            <a:p>
              <a:pPr marL="0" lvl="1"/>
              <a:r>
                <a:rPr lang="en-US" sz="1050" cap="small" dirty="0" smtClean="0">
                  <a:solidFill>
                    <a:srgbClr val="2F4767"/>
                  </a:solidFill>
                  <a:latin typeface="Calibri"/>
                  <a:cs typeface="Calibri"/>
                </a:rPr>
                <a:t>At-sea Containment </a:t>
              </a:r>
              <a:r>
                <a:rPr lang="en-US" sz="1050" cap="small" dirty="0">
                  <a:solidFill>
                    <a:srgbClr val="2F4767"/>
                  </a:solidFill>
                  <a:latin typeface="Calibri"/>
                  <a:cs typeface="Calibri"/>
                </a:rPr>
                <a:t>and </a:t>
              </a:r>
              <a:r>
                <a:rPr lang="en-US" sz="1050" cap="small" dirty="0" smtClean="0">
                  <a:solidFill>
                    <a:srgbClr val="2F4767"/>
                  </a:solidFill>
                  <a:latin typeface="Calibri"/>
                  <a:cs typeface="Calibri"/>
                </a:rPr>
                <a:t>Recovery</a:t>
              </a:r>
              <a:endParaRPr lang="en-US" sz="1050" cap="small" dirty="0">
                <a:solidFill>
                  <a:srgbClr val="2F4767"/>
                </a:solidFill>
                <a:latin typeface="Calibri"/>
                <a:cs typeface="Calibri"/>
              </a:endParaRPr>
            </a:p>
          </p:txBody>
        </p:sp>
        <p:sp>
          <p:nvSpPr>
            <p:cNvPr id="10" name="Rectangle 9"/>
            <p:cNvSpPr/>
            <p:nvPr/>
          </p:nvSpPr>
          <p:spPr>
            <a:xfrm>
              <a:off x="6063789" y="5197213"/>
              <a:ext cx="1776533" cy="415498"/>
            </a:xfrm>
            <a:prstGeom prst="rect">
              <a:avLst/>
            </a:prstGeom>
          </p:spPr>
          <p:txBody>
            <a:bodyPr wrap="square">
              <a:spAutoFit/>
            </a:bodyPr>
            <a:lstStyle/>
            <a:p>
              <a:pPr marL="0" lvl="1"/>
              <a:r>
                <a:rPr lang="en-US" sz="1050" cap="small" dirty="0" smtClean="0">
                  <a:solidFill>
                    <a:srgbClr val="2F4767"/>
                  </a:solidFill>
                  <a:latin typeface="Calibri"/>
                  <a:cs typeface="Calibri"/>
                </a:rPr>
                <a:t>Protection of Sensitive Resources</a:t>
              </a:r>
              <a:endParaRPr lang="en-US" sz="1050" cap="small" dirty="0">
                <a:solidFill>
                  <a:srgbClr val="2F4767"/>
                </a:solidFill>
                <a:latin typeface="Calibri"/>
                <a:cs typeface="Calibri"/>
              </a:endParaRPr>
            </a:p>
          </p:txBody>
        </p:sp>
        <p:sp>
          <p:nvSpPr>
            <p:cNvPr id="11" name="Rectangle 10"/>
            <p:cNvSpPr/>
            <p:nvPr/>
          </p:nvSpPr>
          <p:spPr>
            <a:xfrm>
              <a:off x="5472447" y="5631109"/>
              <a:ext cx="2455086" cy="253916"/>
            </a:xfrm>
            <a:prstGeom prst="rect">
              <a:avLst/>
            </a:prstGeom>
          </p:spPr>
          <p:txBody>
            <a:bodyPr wrap="square">
              <a:spAutoFit/>
            </a:bodyPr>
            <a:lstStyle/>
            <a:p>
              <a:pPr marL="0" lvl="1"/>
              <a:r>
                <a:rPr lang="en-US" sz="1050" cap="small" dirty="0">
                  <a:solidFill>
                    <a:srgbClr val="2F4767"/>
                  </a:solidFill>
                  <a:latin typeface="Calibri"/>
                  <a:cs typeface="Calibri"/>
                </a:rPr>
                <a:t>Shoreline and </a:t>
              </a:r>
              <a:r>
                <a:rPr lang="en-US" sz="1050" cap="small" dirty="0" smtClean="0">
                  <a:solidFill>
                    <a:srgbClr val="2F4767"/>
                  </a:solidFill>
                  <a:latin typeface="Calibri"/>
                  <a:cs typeface="Calibri"/>
                </a:rPr>
                <a:t>Inland Assessment (SCAT)</a:t>
              </a:r>
              <a:endParaRPr lang="en-US" sz="1050" cap="small" dirty="0">
                <a:solidFill>
                  <a:srgbClr val="2F4767"/>
                </a:solidFill>
                <a:latin typeface="Calibri"/>
                <a:cs typeface="Calibri"/>
              </a:endParaRPr>
            </a:p>
          </p:txBody>
        </p:sp>
        <p:sp>
          <p:nvSpPr>
            <p:cNvPr id="12" name="Rectangle 11"/>
            <p:cNvSpPr/>
            <p:nvPr/>
          </p:nvSpPr>
          <p:spPr>
            <a:xfrm>
              <a:off x="4672194" y="5913644"/>
              <a:ext cx="1029937" cy="227926"/>
            </a:xfrm>
            <a:prstGeom prst="rect">
              <a:avLst/>
            </a:prstGeom>
          </p:spPr>
          <p:txBody>
            <a:bodyPr wrap="none">
              <a:spAutoFit/>
            </a:bodyPr>
            <a:lstStyle/>
            <a:p>
              <a:pPr marL="0" lvl="1" algn="ctr"/>
              <a:r>
                <a:rPr lang="en-US" sz="1050" cap="small" dirty="0">
                  <a:solidFill>
                    <a:srgbClr val="2F4767"/>
                  </a:solidFill>
                  <a:latin typeface="Calibri"/>
                  <a:cs typeface="Calibri"/>
                </a:rPr>
                <a:t>Shoreline </a:t>
              </a:r>
              <a:r>
                <a:rPr lang="en-US" sz="1050" cap="small" dirty="0" smtClean="0">
                  <a:solidFill>
                    <a:srgbClr val="2F4767"/>
                  </a:solidFill>
                  <a:latin typeface="Calibri"/>
                  <a:cs typeface="Calibri"/>
                </a:rPr>
                <a:t>Cleanup</a:t>
              </a:r>
              <a:endParaRPr lang="en-US" sz="1050" cap="small" dirty="0">
                <a:solidFill>
                  <a:srgbClr val="2F4767"/>
                </a:solidFill>
                <a:latin typeface="Calibri"/>
                <a:cs typeface="Calibri"/>
              </a:endParaRPr>
            </a:p>
          </p:txBody>
        </p:sp>
        <p:sp>
          <p:nvSpPr>
            <p:cNvPr id="13" name="Rectangle 12"/>
            <p:cNvSpPr/>
            <p:nvPr/>
          </p:nvSpPr>
          <p:spPr>
            <a:xfrm>
              <a:off x="1552754" y="5672178"/>
              <a:ext cx="1871624" cy="253916"/>
            </a:xfrm>
            <a:prstGeom prst="rect">
              <a:avLst/>
            </a:prstGeom>
          </p:spPr>
          <p:txBody>
            <a:bodyPr wrap="square">
              <a:spAutoFit/>
            </a:bodyPr>
            <a:lstStyle/>
            <a:p>
              <a:pPr marL="0" lvl="1" algn="r"/>
              <a:r>
                <a:rPr lang="en-US" sz="1050" cap="small" dirty="0">
                  <a:solidFill>
                    <a:srgbClr val="2F4767"/>
                  </a:solidFill>
                  <a:latin typeface="Calibri"/>
                  <a:cs typeface="Calibri"/>
                </a:rPr>
                <a:t>Inland </a:t>
              </a:r>
              <a:r>
                <a:rPr lang="en-US" sz="1050" cap="small" dirty="0" smtClean="0">
                  <a:solidFill>
                    <a:srgbClr val="2F4767"/>
                  </a:solidFill>
                  <a:latin typeface="Calibri"/>
                  <a:cs typeface="Calibri"/>
                </a:rPr>
                <a:t>Response</a:t>
              </a:r>
              <a:endParaRPr lang="en-US" sz="1050" cap="small" dirty="0">
                <a:solidFill>
                  <a:srgbClr val="2F4767"/>
                </a:solidFill>
                <a:latin typeface="Calibri"/>
                <a:cs typeface="Calibri"/>
              </a:endParaRPr>
            </a:p>
          </p:txBody>
        </p:sp>
        <p:sp>
          <p:nvSpPr>
            <p:cNvPr id="14" name="Rectangle 13"/>
            <p:cNvSpPr/>
            <p:nvPr/>
          </p:nvSpPr>
          <p:spPr>
            <a:xfrm>
              <a:off x="1345329" y="5203798"/>
              <a:ext cx="1432826" cy="253916"/>
            </a:xfrm>
            <a:prstGeom prst="rect">
              <a:avLst/>
            </a:prstGeom>
          </p:spPr>
          <p:txBody>
            <a:bodyPr wrap="none">
              <a:spAutoFit/>
            </a:bodyPr>
            <a:lstStyle/>
            <a:p>
              <a:pPr marL="0" lvl="1" algn="r"/>
              <a:r>
                <a:rPr lang="en-US" sz="1050" cap="small" dirty="0" smtClean="0">
                  <a:solidFill>
                    <a:srgbClr val="2F4767"/>
                  </a:solidFill>
                  <a:latin typeface="Calibri"/>
                  <a:cs typeface="Calibri"/>
                </a:rPr>
                <a:t>Oiled Wildlife Response</a:t>
              </a:r>
              <a:endParaRPr lang="en-US" sz="1050" cap="small" dirty="0">
                <a:solidFill>
                  <a:srgbClr val="2F4767"/>
                </a:solidFill>
                <a:latin typeface="Calibri"/>
                <a:cs typeface="Calibri"/>
              </a:endParaRPr>
            </a:p>
          </p:txBody>
        </p:sp>
        <p:sp>
          <p:nvSpPr>
            <p:cNvPr id="15" name="Rectangle 14"/>
            <p:cNvSpPr/>
            <p:nvPr/>
          </p:nvSpPr>
          <p:spPr>
            <a:xfrm>
              <a:off x="1089204" y="4547877"/>
              <a:ext cx="1315480" cy="253916"/>
            </a:xfrm>
            <a:prstGeom prst="rect">
              <a:avLst/>
            </a:prstGeom>
          </p:spPr>
          <p:txBody>
            <a:bodyPr wrap="none">
              <a:spAutoFit/>
            </a:bodyPr>
            <a:lstStyle/>
            <a:p>
              <a:pPr marL="0" lvl="1" algn="r"/>
              <a:r>
                <a:rPr lang="en-US" sz="1050" cap="small" dirty="0" smtClean="0">
                  <a:solidFill>
                    <a:srgbClr val="2F4767"/>
                  </a:solidFill>
                  <a:latin typeface="Calibri"/>
                  <a:cs typeface="Calibri"/>
                </a:rPr>
                <a:t>*Waste Management</a:t>
              </a:r>
              <a:endParaRPr lang="en-US" sz="1050" cap="small" dirty="0">
                <a:solidFill>
                  <a:srgbClr val="2F4767"/>
                </a:solidFill>
                <a:latin typeface="Calibri"/>
                <a:cs typeface="Calibri"/>
              </a:endParaRPr>
            </a:p>
          </p:txBody>
        </p:sp>
        <p:sp>
          <p:nvSpPr>
            <p:cNvPr id="16" name="Rectangle 15"/>
            <p:cNvSpPr/>
            <p:nvPr/>
          </p:nvSpPr>
          <p:spPr>
            <a:xfrm>
              <a:off x="497095" y="3516656"/>
              <a:ext cx="1809373" cy="415498"/>
            </a:xfrm>
            <a:prstGeom prst="rect">
              <a:avLst/>
            </a:prstGeom>
          </p:spPr>
          <p:txBody>
            <a:bodyPr wrap="square">
              <a:spAutoFit/>
            </a:bodyPr>
            <a:lstStyle/>
            <a:p>
              <a:pPr marL="0" lvl="1" algn="r"/>
              <a:r>
                <a:rPr lang="en-US" sz="1050" cap="small" dirty="0" smtClean="0">
                  <a:solidFill>
                    <a:srgbClr val="2F4767"/>
                  </a:solidFill>
                  <a:latin typeface="Calibri"/>
                  <a:cs typeface="Calibri"/>
                </a:rPr>
                <a:t>*Stakeholder Engagement and Communication</a:t>
              </a:r>
              <a:endParaRPr lang="en-US" sz="1050" cap="small" dirty="0">
                <a:solidFill>
                  <a:srgbClr val="2F4767"/>
                </a:solidFill>
                <a:latin typeface="Calibri"/>
                <a:cs typeface="Calibri"/>
              </a:endParaRPr>
            </a:p>
          </p:txBody>
        </p:sp>
        <p:sp>
          <p:nvSpPr>
            <p:cNvPr id="20" name="Freeform 19"/>
            <p:cNvSpPr/>
            <p:nvPr/>
          </p:nvSpPr>
          <p:spPr>
            <a:xfrm flipH="1">
              <a:off x="3743323" y="2060575"/>
              <a:ext cx="274327" cy="188586"/>
            </a:xfrm>
            <a:custGeom>
              <a:avLst/>
              <a:gdLst>
                <a:gd name="connsiteX0" fmla="*/ 0 w 479064"/>
                <a:gd name="connsiteY0" fmla="*/ 289638 h 289638"/>
                <a:gd name="connsiteX1" fmla="*/ 155974 w 479064"/>
                <a:gd name="connsiteY1" fmla="*/ 0 h 289638"/>
                <a:gd name="connsiteX2" fmla="*/ 479064 w 479064"/>
                <a:gd name="connsiteY2" fmla="*/ 0 h 289638"/>
              </a:gdLst>
              <a:ahLst/>
              <a:cxnLst>
                <a:cxn ang="0">
                  <a:pos x="connsiteX0" y="connsiteY0"/>
                </a:cxn>
                <a:cxn ang="0">
                  <a:pos x="connsiteX1" y="connsiteY1"/>
                </a:cxn>
                <a:cxn ang="0">
                  <a:pos x="connsiteX2" y="connsiteY2"/>
                </a:cxn>
              </a:cxnLst>
              <a:rect l="l" t="t" r="r" b="b"/>
              <a:pathLst>
                <a:path w="479064" h="289638">
                  <a:moveTo>
                    <a:pt x="0" y="289638"/>
                  </a:moveTo>
                  <a:lnTo>
                    <a:pt x="155974" y="0"/>
                  </a:lnTo>
                  <a:lnTo>
                    <a:pt x="479064" y="0"/>
                  </a:lnTo>
                </a:path>
              </a:pathLst>
            </a:custGeom>
            <a:ln w="12700" cmpd="sng">
              <a:solidFill>
                <a:srgbClr val="2F4767"/>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200" dirty="0">
                <a:latin typeface="Calibri"/>
                <a:cs typeface="Calibri"/>
              </a:endParaRPr>
            </a:p>
          </p:txBody>
        </p:sp>
        <p:sp>
          <p:nvSpPr>
            <p:cNvPr id="21" name="Freeform 20"/>
            <p:cNvSpPr/>
            <p:nvPr/>
          </p:nvSpPr>
          <p:spPr>
            <a:xfrm flipH="1">
              <a:off x="2981495" y="2400465"/>
              <a:ext cx="376666" cy="147280"/>
            </a:xfrm>
            <a:custGeom>
              <a:avLst/>
              <a:gdLst>
                <a:gd name="connsiteX0" fmla="*/ 0 w 479064"/>
                <a:gd name="connsiteY0" fmla="*/ 289638 h 289638"/>
                <a:gd name="connsiteX1" fmla="*/ 155974 w 479064"/>
                <a:gd name="connsiteY1" fmla="*/ 0 h 289638"/>
                <a:gd name="connsiteX2" fmla="*/ 479064 w 479064"/>
                <a:gd name="connsiteY2" fmla="*/ 0 h 289638"/>
              </a:gdLst>
              <a:ahLst/>
              <a:cxnLst>
                <a:cxn ang="0">
                  <a:pos x="connsiteX0" y="connsiteY0"/>
                </a:cxn>
                <a:cxn ang="0">
                  <a:pos x="connsiteX1" y="connsiteY1"/>
                </a:cxn>
                <a:cxn ang="0">
                  <a:pos x="connsiteX2" y="connsiteY2"/>
                </a:cxn>
              </a:cxnLst>
              <a:rect l="l" t="t" r="r" b="b"/>
              <a:pathLst>
                <a:path w="479064" h="289638">
                  <a:moveTo>
                    <a:pt x="0" y="289638"/>
                  </a:moveTo>
                  <a:lnTo>
                    <a:pt x="155974" y="0"/>
                  </a:lnTo>
                  <a:lnTo>
                    <a:pt x="479064" y="0"/>
                  </a:lnTo>
                </a:path>
              </a:pathLst>
            </a:custGeom>
            <a:ln w="12700" cmpd="sng">
              <a:solidFill>
                <a:srgbClr val="2F4767"/>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200" dirty="0">
                <a:latin typeface="Calibri"/>
                <a:cs typeface="Calibri"/>
              </a:endParaRPr>
            </a:p>
          </p:txBody>
        </p:sp>
        <p:sp>
          <p:nvSpPr>
            <p:cNvPr id="22" name="Freeform 21"/>
            <p:cNvSpPr/>
            <p:nvPr/>
          </p:nvSpPr>
          <p:spPr>
            <a:xfrm flipH="1">
              <a:off x="2488419" y="2950282"/>
              <a:ext cx="376666" cy="147280"/>
            </a:xfrm>
            <a:custGeom>
              <a:avLst/>
              <a:gdLst>
                <a:gd name="connsiteX0" fmla="*/ 0 w 479064"/>
                <a:gd name="connsiteY0" fmla="*/ 289638 h 289638"/>
                <a:gd name="connsiteX1" fmla="*/ 155974 w 479064"/>
                <a:gd name="connsiteY1" fmla="*/ 0 h 289638"/>
                <a:gd name="connsiteX2" fmla="*/ 479064 w 479064"/>
                <a:gd name="connsiteY2" fmla="*/ 0 h 289638"/>
              </a:gdLst>
              <a:ahLst/>
              <a:cxnLst>
                <a:cxn ang="0">
                  <a:pos x="connsiteX0" y="connsiteY0"/>
                </a:cxn>
                <a:cxn ang="0">
                  <a:pos x="connsiteX1" y="connsiteY1"/>
                </a:cxn>
                <a:cxn ang="0">
                  <a:pos x="connsiteX2" y="connsiteY2"/>
                </a:cxn>
              </a:cxnLst>
              <a:rect l="l" t="t" r="r" b="b"/>
              <a:pathLst>
                <a:path w="479064" h="289638">
                  <a:moveTo>
                    <a:pt x="0" y="289638"/>
                  </a:moveTo>
                  <a:lnTo>
                    <a:pt x="155974" y="0"/>
                  </a:lnTo>
                  <a:lnTo>
                    <a:pt x="479064" y="0"/>
                  </a:lnTo>
                </a:path>
              </a:pathLst>
            </a:custGeom>
            <a:ln w="12700" cmpd="sng">
              <a:solidFill>
                <a:srgbClr val="2F4767"/>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200" dirty="0">
                <a:latin typeface="Calibri"/>
                <a:cs typeface="Calibri"/>
              </a:endParaRPr>
            </a:p>
          </p:txBody>
        </p:sp>
        <p:sp>
          <p:nvSpPr>
            <p:cNvPr id="23" name="Freeform 22"/>
            <p:cNvSpPr/>
            <p:nvPr/>
          </p:nvSpPr>
          <p:spPr>
            <a:xfrm flipH="1">
              <a:off x="2252461" y="3669355"/>
              <a:ext cx="376666" cy="147280"/>
            </a:xfrm>
            <a:custGeom>
              <a:avLst/>
              <a:gdLst>
                <a:gd name="connsiteX0" fmla="*/ 0 w 479064"/>
                <a:gd name="connsiteY0" fmla="*/ 289638 h 289638"/>
                <a:gd name="connsiteX1" fmla="*/ 155974 w 479064"/>
                <a:gd name="connsiteY1" fmla="*/ 0 h 289638"/>
                <a:gd name="connsiteX2" fmla="*/ 479064 w 479064"/>
                <a:gd name="connsiteY2" fmla="*/ 0 h 289638"/>
              </a:gdLst>
              <a:ahLst/>
              <a:cxnLst>
                <a:cxn ang="0">
                  <a:pos x="connsiteX0" y="connsiteY0"/>
                </a:cxn>
                <a:cxn ang="0">
                  <a:pos x="connsiteX1" y="connsiteY1"/>
                </a:cxn>
                <a:cxn ang="0">
                  <a:pos x="connsiteX2" y="connsiteY2"/>
                </a:cxn>
              </a:cxnLst>
              <a:rect l="l" t="t" r="r" b="b"/>
              <a:pathLst>
                <a:path w="479064" h="289638">
                  <a:moveTo>
                    <a:pt x="0" y="289638"/>
                  </a:moveTo>
                  <a:lnTo>
                    <a:pt x="155974" y="0"/>
                  </a:lnTo>
                  <a:lnTo>
                    <a:pt x="479064" y="0"/>
                  </a:lnTo>
                </a:path>
              </a:pathLst>
            </a:custGeom>
            <a:ln w="12700" cmpd="sng">
              <a:solidFill>
                <a:srgbClr val="2F4767"/>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200" dirty="0">
                <a:latin typeface="Calibri"/>
                <a:cs typeface="Calibri"/>
              </a:endParaRPr>
            </a:p>
          </p:txBody>
        </p:sp>
        <p:sp>
          <p:nvSpPr>
            <p:cNvPr id="25" name="Freeform 24"/>
            <p:cNvSpPr/>
            <p:nvPr/>
          </p:nvSpPr>
          <p:spPr>
            <a:xfrm>
              <a:off x="5489994" y="2422789"/>
              <a:ext cx="376666" cy="147280"/>
            </a:xfrm>
            <a:custGeom>
              <a:avLst/>
              <a:gdLst>
                <a:gd name="connsiteX0" fmla="*/ 0 w 479064"/>
                <a:gd name="connsiteY0" fmla="*/ 289638 h 289638"/>
                <a:gd name="connsiteX1" fmla="*/ 155974 w 479064"/>
                <a:gd name="connsiteY1" fmla="*/ 0 h 289638"/>
                <a:gd name="connsiteX2" fmla="*/ 479064 w 479064"/>
                <a:gd name="connsiteY2" fmla="*/ 0 h 289638"/>
              </a:gdLst>
              <a:ahLst/>
              <a:cxnLst>
                <a:cxn ang="0">
                  <a:pos x="connsiteX0" y="connsiteY0"/>
                </a:cxn>
                <a:cxn ang="0">
                  <a:pos x="connsiteX1" y="connsiteY1"/>
                </a:cxn>
                <a:cxn ang="0">
                  <a:pos x="connsiteX2" y="connsiteY2"/>
                </a:cxn>
              </a:cxnLst>
              <a:rect l="l" t="t" r="r" b="b"/>
              <a:pathLst>
                <a:path w="479064" h="289638">
                  <a:moveTo>
                    <a:pt x="0" y="289638"/>
                  </a:moveTo>
                  <a:lnTo>
                    <a:pt x="155974" y="0"/>
                  </a:lnTo>
                  <a:lnTo>
                    <a:pt x="479064" y="0"/>
                  </a:lnTo>
                </a:path>
              </a:pathLst>
            </a:custGeom>
            <a:ln w="12700" cmpd="sng">
              <a:solidFill>
                <a:srgbClr val="2F4767"/>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200" dirty="0">
                <a:latin typeface="Calibri"/>
                <a:cs typeface="Calibri"/>
              </a:endParaRPr>
            </a:p>
          </p:txBody>
        </p:sp>
        <p:sp>
          <p:nvSpPr>
            <p:cNvPr id="28" name="Freeform 27"/>
            <p:cNvSpPr/>
            <p:nvPr/>
          </p:nvSpPr>
          <p:spPr>
            <a:xfrm>
              <a:off x="5985104" y="2986266"/>
              <a:ext cx="376666" cy="147280"/>
            </a:xfrm>
            <a:custGeom>
              <a:avLst/>
              <a:gdLst>
                <a:gd name="connsiteX0" fmla="*/ 0 w 479064"/>
                <a:gd name="connsiteY0" fmla="*/ 289638 h 289638"/>
                <a:gd name="connsiteX1" fmla="*/ 155974 w 479064"/>
                <a:gd name="connsiteY1" fmla="*/ 0 h 289638"/>
                <a:gd name="connsiteX2" fmla="*/ 479064 w 479064"/>
                <a:gd name="connsiteY2" fmla="*/ 0 h 289638"/>
              </a:gdLst>
              <a:ahLst/>
              <a:cxnLst>
                <a:cxn ang="0">
                  <a:pos x="connsiteX0" y="connsiteY0"/>
                </a:cxn>
                <a:cxn ang="0">
                  <a:pos x="connsiteX1" y="connsiteY1"/>
                </a:cxn>
                <a:cxn ang="0">
                  <a:pos x="connsiteX2" y="connsiteY2"/>
                </a:cxn>
              </a:cxnLst>
              <a:rect l="l" t="t" r="r" b="b"/>
              <a:pathLst>
                <a:path w="479064" h="289638">
                  <a:moveTo>
                    <a:pt x="0" y="289638"/>
                  </a:moveTo>
                  <a:lnTo>
                    <a:pt x="155974" y="0"/>
                  </a:lnTo>
                  <a:lnTo>
                    <a:pt x="479064" y="0"/>
                  </a:lnTo>
                </a:path>
              </a:pathLst>
            </a:custGeom>
            <a:ln w="12700" cmpd="sng">
              <a:solidFill>
                <a:srgbClr val="2F4767"/>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200" dirty="0">
                <a:latin typeface="Calibri"/>
                <a:cs typeface="Calibri"/>
              </a:endParaRPr>
            </a:p>
          </p:txBody>
        </p:sp>
        <p:sp>
          <p:nvSpPr>
            <p:cNvPr id="32" name="Freeform 31"/>
            <p:cNvSpPr/>
            <p:nvPr/>
          </p:nvSpPr>
          <p:spPr>
            <a:xfrm flipV="1">
              <a:off x="6112781" y="4568138"/>
              <a:ext cx="376666" cy="147280"/>
            </a:xfrm>
            <a:custGeom>
              <a:avLst/>
              <a:gdLst>
                <a:gd name="connsiteX0" fmla="*/ 0 w 479064"/>
                <a:gd name="connsiteY0" fmla="*/ 289638 h 289638"/>
                <a:gd name="connsiteX1" fmla="*/ 155974 w 479064"/>
                <a:gd name="connsiteY1" fmla="*/ 0 h 289638"/>
                <a:gd name="connsiteX2" fmla="*/ 479064 w 479064"/>
                <a:gd name="connsiteY2" fmla="*/ 0 h 289638"/>
              </a:gdLst>
              <a:ahLst/>
              <a:cxnLst>
                <a:cxn ang="0">
                  <a:pos x="connsiteX0" y="connsiteY0"/>
                </a:cxn>
                <a:cxn ang="0">
                  <a:pos x="connsiteX1" y="connsiteY1"/>
                </a:cxn>
                <a:cxn ang="0">
                  <a:pos x="connsiteX2" y="connsiteY2"/>
                </a:cxn>
              </a:cxnLst>
              <a:rect l="l" t="t" r="r" b="b"/>
              <a:pathLst>
                <a:path w="479064" h="289638">
                  <a:moveTo>
                    <a:pt x="0" y="289638"/>
                  </a:moveTo>
                  <a:lnTo>
                    <a:pt x="155974" y="0"/>
                  </a:lnTo>
                  <a:lnTo>
                    <a:pt x="479064" y="0"/>
                  </a:lnTo>
                </a:path>
              </a:pathLst>
            </a:custGeom>
            <a:ln w="12700" cmpd="sng">
              <a:solidFill>
                <a:srgbClr val="2F4767"/>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200" dirty="0">
                <a:latin typeface="Calibri"/>
                <a:cs typeface="Calibri"/>
              </a:endParaRPr>
            </a:p>
          </p:txBody>
        </p:sp>
        <p:sp>
          <p:nvSpPr>
            <p:cNvPr id="53" name="Freeform 52"/>
            <p:cNvSpPr/>
            <p:nvPr/>
          </p:nvSpPr>
          <p:spPr>
            <a:xfrm flipH="1" flipV="1">
              <a:off x="2713101" y="5205453"/>
              <a:ext cx="376666" cy="147280"/>
            </a:xfrm>
            <a:custGeom>
              <a:avLst/>
              <a:gdLst>
                <a:gd name="connsiteX0" fmla="*/ 0 w 479064"/>
                <a:gd name="connsiteY0" fmla="*/ 289638 h 289638"/>
                <a:gd name="connsiteX1" fmla="*/ 155974 w 479064"/>
                <a:gd name="connsiteY1" fmla="*/ 0 h 289638"/>
                <a:gd name="connsiteX2" fmla="*/ 479064 w 479064"/>
                <a:gd name="connsiteY2" fmla="*/ 0 h 289638"/>
              </a:gdLst>
              <a:ahLst/>
              <a:cxnLst>
                <a:cxn ang="0">
                  <a:pos x="connsiteX0" y="connsiteY0"/>
                </a:cxn>
                <a:cxn ang="0">
                  <a:pos x="connsiteX1" y="connsiteY1"/>
                </a:cxn>
                <a:cxn ang="0">
                  <a:pos x="connsiteX2" y="connsiteY2"/>
                </a:cxn>
              </a:cxnLst>
              <a:rect l="l" t="t" r="r" b="b"/>
              <a:pathLst>
                <a:path w="479064" h="289638">
                  <a:moveTo>
                    <a:pt x="0" y="289638"/>
                  </a:moveTo>
                  <a:lnTo>
                    <a:pt x="155974" y="0"/>
                  </a:lnTo>
                  <a:lnTo>
                    <a:pt x="479064" y="0"/>
                  </a:lnTo>
                </a:path>
              </a:pathLst>
            </a:custGeom>
            <a:ln w="12700" cmpd="sng">
              <a:solidFill>
                <a:srgbClr val="2F4767"/>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200" dirty="0">
                <a:latin typeface="Calibri"/>
                <a:cs typeface="Calibri"/>
              </a:endParaRPr>
            </a:p>
          </p:txBody>
        </p:sp>
        <p:sp>
          <p:nvSpPr>
            <p:cNvPr id="43" name="Freeform 42"/>
            <p:cNvSpPr/>
            <p:nvPr/>
          </p:nvSpPr>
          <p:spPr>
            <a:xfrm>
              <a:off x="6198801" y="3702335"/>
              <a:ext cx="376666" cy="147280"/>
            </a:xfrm>
            <a:custGeom>
              <a:avLst/>
              <a:gdLst>
                <a:gd name="connsiteX0" fmla="*/ 0 w 479064"/>
                <a:gd name="connsiteY0" fmla="*/ 289638 h 289638"/>
                <a:gd name="connsiteX1" fmla="*/ 155974 w 479064"/>
                <a:gd name="connsiteY1" fmla="*/ 0 h 289638"/>
                <a:gd name="connsiteX2" fmla="*/ 479064 w 479064"/>
                <a:gd name="connsiteY2" fmla="*/ 0 h 289638"/>
              </a:gdLst>
              <a:ahLst/>
              <a:cxnLst>
                <a:cxn ang="0">
                  <a:pos x="connsiteX0" y="connsiteY0"/>
                </a:cxn>
                <a:cxn ang="0">
                  <a:pos x="connsiteX1" y="connsiteY1"/>
                </a:cxn>
                <a:cxn ang="0">
                  <a:pos x="connsiteX2" y="connsiteY2"/>
                </a:cxn>
              </a:cxnLst>
              <a:rect l="l" t="t" r="r" b="b"/>
              <a:pathLst>
                <a:path w="479064" h="289638">
                  <a:moveTo>
                    <a:pt x="0" y="289638"/>
                  </a:moveTo>
                  <a:lnTo>
                    <a:pt x="155974" y="0"/>
                  </a:lnTo>
                  <a:lnTo>
                    <a:pt x="479064" y="0"/>
                  </a:lnTo>
                </a:path>
              </a:pathLst>
            </a:custGeom>
            <a:ln w="12700" cmpd="sng">
              <a:solidFill>
                <a:srgbClr val="2F4767"/>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200" dirty="0">
                <a:latin typeface="Calibri"/>
                <a:cs typeface="Calibri"/>
              </a:endParaRPr>
            </a:p>
          </p:txBody>
        </p:sp>
        <p:sp>
          <p:nvSpPr>
            <p:cNvPr id="48" name="Freeform 47"/>
            <p:cNvSpPr/>
            <p:nvPr/>
          </p:nvSpPr>
          <p:spPr>
            <a:xfrm flipV="1">
              <a:off x="5747552" y="5187349"/>
              <a:ext cx="376666" cy="147280"/>
            </a:xfrm>
            <a:custGeom>
              <a:avLst/>
              <a:gdLst>
                <a:gd name="connsiteX0" fmla="*/ 0 w 479064"/>
                <a:gd name="connsiteY0" fmla="*/ 289638 h 289638"/>
                <a:gd name="connsiteX1" fmla="*/ 155974 w 479064"/>
                <a:gd name="connsiteY1" fmla="*/ 0 h 289638"/>
                <a:gd name="connsiteX2" fmla="*/ 479064 w 479064"/>
                <a:gd name="connsiteY2" fmla="*/ 0 h 289638"/>
              </a:gdLst>
              <a:ahLst/>
              <a:cxnLst>
                <a:cxn ang="0">
                  <a:pos x="connsiteX0" y="connsiteY0"/>
                </a:cxn>
                <a:cxn ang="0">
                  <a:pos x="connsiteX1" y="connsiteY1"/>
                </a:cxn>
                <a:cxn ang="0">
                  <a:pos x="connsiteX2" y="connsiteY2"/>
                </a:cxn>
              </a:cxnLst>
              <a:rect l="l" t="t" r="r" b="b"/>
              <a:pathLst>
                <a:path w="479064" h="289638">
                  <a:moveTo>
                    <a:pt x="0" y="289638"/>
                  </a:moveTo>
                  <a:lnTo>
                    <a:pt x="155974" y="0"/>
                  </a:lnTo>
                  <a:lnTo>
                    <a:pt x="479064" y="0"/>
                  </a:lnTo>
                </a:path>
              </a:pathLst>
            </a:custGeom>
            <a:ln w="12700" cmpd="sng">
              <a:solidFill>
                <a:srgbClr val="2F4767"/>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200" dirty="0">
                <a:latin typeface="Calibri"/>
                <a:cs typeface="Calibri"/>
              </a:endParaRPr>
            </a:p>
          </p:txBody>
        </p:sp>
        <p:sp>
          <p:nvSpPr>
            <p:cNvPr id="49" name="Freeform 48"/>
            <p:cNvSpPr/>
            <p:nvPr/>
          </p:nvSpPr>
          <p:spPr>
            <a:xfrm flipV="1">
              <a:off x="5156759" y="5627812"/>
              <a:ext cx="376666" cy="147280"/>
            </a:xfrm>
            <a:custGeom>
              <a:avLst/>
              <a:gdLst>
                <a:gd name="connsiteX0" fmla="*/ 0 w 479064"/>
                <a:gd name="connsiteY0" fmla="*/ 289638 h 289638"/>
                <a:gd name="connsiteX1" fmla="*/ 155974 w 479064"/>
                <a:gd name="connsiteY1" fmla="*/ 0 h 289638"/>
                <a:gd name="connsiteX2" fmla="*/ 479064 w 479064"/>
                <a:gd name="connsiteY2" fmla="*/ 0 h 289638"/>
              </a:gdLst>
              <a:ahLst/>
              <a:cxnLst>
                <a:cxn ang="0">
                  <a:pos x="connsiteX0" y="connsiteY0"/>
                </a:cxn>
                <a:cxn ang="0">
                  <a:pos x="connsiteX1" y="connsiteY1"/>
                </a:cxn>
                <a:cxn ang="0">
                  <a:pos x="connsiteX2" y="connsiteY2"/>
                </a:cxn>
              </a:cxnLst>
              <a:rect l="l" t="t" r="r" b="b"/>
              <a:pathLst>
                <a:path w="479064" h="289638">
                  <a:moveTo>
                    <a:pt x="0" y="289638"/>
                  </a:moveTo>
                  <a:lnTo>
                    <a:pt x="155974" y="0"/>
                  </a:lnTo>
                  <a:lnTo>
                    <a:pt x="479064" y="0"/>
                  </a:lnTo>
                </a:path>
              </a:pathLst>
            </a:custGeom>
            <a:ln w="12700" cmpd="sng">
              <a:solidFill>
                <a:srgbClr val="2F4767"/>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200" dirty="0">
                <a:latin typeface="Calibri"/>
                <a:cs typeface="Calibri"/>
              </a:endParaRPr>
            </a:p>
          </p:txBody>
        </p:sp>
        <p:sp>
          <p:nvSpPr>
            <p:cNvPr id="50" name="Freeform 49"/>
            <p:cNvSpPr/>
            <p:nvPr/>
          </p:nvSpPr>
          <p:spPr>
            <a:xfrm flipH="1" flipV="1">
              <a:off x="2336961" y="4553873"/>
              <a:ext cx="376666" cy="147280"/>
            </a:xfrm>
            <a:custGeom>
              <a:avLst/>
              <a:gdLst>
                <a:gd name="connsiteX0" fmla="*/ 0 w 479064"/>
                <a:gd name="connsiteY0" fmla="*/ 289638 h 289638"/>
                <a:gd name="connsiteX1" fmla="*/ 155974 w 479064"/>
                <a:gd name="connsiteY1" fmla="*/ 0 h 289638"/>
                <a:gd name="connsiteX2" fmla="*/ 479064 w 479064"/>
                <a:gd name="connsiteY2" fmla="*/ 0 h 289638"/>
              </a:gdLst>
              <a:ahLst/>
              <a:cxnLst>
                <a:cxn ang="0">
                  <a:pos x="connsiteX0" y="connsiteY0"/>
                </a:cxn>
                <a:cxn ang="0">
                  <a:pos x="connsiteX1" y="connsiteY1"/>
                </a:cxn>
                <a:cxn ang="0">
                  <a:pos x="connsiteX2" y="connsiteY2"/>
                </a:cxn>
              </a:cxnLst>
              <a:rect l="l" t="t" r="r" b="b"/>
              <a:pathLst>
                <a:path w="479064" h="289638">
                  <a:moveTo>
                    <a:pt x="0" y="289638"/>
                  </a:moveTo>
                  <a:lnTo>
                    <a:pt x="155974" y="0"/>
                  </a:lnTo>
                  <a:lnTo>
                    <a:pt x="479064" y="0"/>
                  </a:lnTo>
                </a:path>
              </a:pathLst>
            </a:custGeom>
            <a:ln w="12700" cmpd="sng">
              <a:solidFill>
                <a:srgbClr val="2F4767"/>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200" dirty="0">
                <a:latin typeface="Calibri"/>
                <a:cs typeface="Calibri"/>
              </a:endParaRPr>
            </a:p>
          </p:txBody>
        </p:sp>
        <p:sp>
          <p:nvSpPr>
            <p:cNvPr id="51" name="Freeform 50"/>
            <p:cNvSpPr/>
            <p:nvPr/>
          </p:nvSpPr>
          <p:spPr>
            <a:xfrm flipH="1" flipV="1">
              <a:off x="3363440" y="5630933"/>
              <a:ext cx="315054" cy="188841"/>
            </a:xfrm>
            <a:custGeom>
              <a:avLst/>
              <a:gdLst>
                <a:gd name="connsiteX0" fmla="*/ 0 w 479064"/>
                <a:gd name="connsiteY0" fmla="*/ 289638 h 289638"/>
                <a:gd name="connsiteX1" fmla="*/ 155974 w 479064"/>
                <a:gd name="connsiteY1" fmla="*/ 0 h 289638"/>
                <a:gd name="connsiteX2" fmla="*/ 479064 w 479064"/>
                <a:gd name="connsiteY2" fmla="*/ 0 h 289638"/>
              </a:gdLst>
              <a:ahLst/>
              <a:cxnLst>
                <a:cxn ang="0">
                  <a:pos x="connsiteX0" y="connsiteY0"/>
                </a:cxn>
                <a:cxn ang="0">
                  <a:pos x="connsiteX1" y="connsiteY1"/>
                </a:cxn>
                <a:cxn ang="0">
                  <a:pos x="connsiteX2" y="connsiteY2"/>
                </a:cxn>
              </a:cxnLst>
              <a:rect l="l" t="t" r="r" b="b"/>
              <a:pathLst>
                <a:path w="479064" h="289638">
                  <a:moveTo>
                    <a:pt x="0" y="289638"/>
                  </a:moveTo>
                  <a:lnTo>
                    <a:pt x="155974" y="0"/>
                  </a:lnTo>
                  <a:lnTo>
                    <a:pt x="479064" y="0"/>
                  </a:lnTo>
                </a:path>
              </a:pathLst>
            </a:custGeom>
            <a:ln w="12700" cmpd="sng">
              <a:solidFill>
                <a:srgbClr val="2F4767"/>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200" dirty="0">
                <a:latin typeface="Calibri"/>
                <a:cs typeface="Calibri"/>
              </a:endParaRPr>
            </a:p>
          </p:txBody>
        </p:sp>
        <p:sp>
          <p:nvSpPr>
            <p:cNvPr id="35" name="Rectangle 34"/>
            <p:cNvSpPr/>
            <p:nvPr/>
          </p:nvSpPr>
          <p:spPr>
            <a:xfrm>
              <a:off x="2083349" y="1914504"/>
              <a:ext cx="1721468" cy="253916"/>
            </a:xfrm>
            <a:prstGeom prst="rect">
              <a:avLst/>
            </a:prstGeom>
          </p:spPr>
          <p:txBody>
            <a:bodyPr wrap="square">
              <a:spAutoFit/>
            </a:bodyPr>
            <a:lstStyle/>
            <a:p>
              <a:pPr marL="0" lvl="1" algn="r"/>
              <a:r>
                <a:rPr lang="en-US" sz="1050" cap="small" dirty="0" smtClean="0">
                  <a:solidFill>
                    <a:srgbClr val="2F4767"/>
                  </a:solidFill>
                  <a:latin typeface="Calibri"/>
                  <a:cs typeface="Calibri"/>
                </a:rPr>
                <a:t>*Source Control</a:t>
              </a:r>
              <a:endParaRPr lang="en-US" sz="1050" cap="small" dirty="0">
                <a:solidFill>
                  <a:srgbClr val="2F4767"/>
                </a:solidFill>
                <a:latin typeface="Calibri"/>
                <a:cs typeface="Calibri"/>
              </a:endParaRPr>
            </a:p>
          </p:txBody>
        </p:sp>
        <p:sp>
          <p:nvSpPr>
            <p:cNvPr id="40" name="Freeform 39"/>
            <p:cNvSpPr/>
            <p:nvPr/>
          </p:nvSpPr>
          <p:spPr>
            <a:xfrm flipV="1">
              <a:off x="4419599" y="5789334"/>
              <a:ext cx="266509" cy="261158"/>
            </a:xfrm>
            <a:custGeom>
              <a:avLst/>
              <a:gdLst>
                <a:gd name="connsiteX0" fmla="*/ 0 w 479064"/>
                <a:gd name="connsiteY0" fmla="*/ 289638 h 289638"/>
                <a:gd name="connsiteX1" fmla="*/ 155974 w 479064"/>
                <a:gd name="connsiteY1" fmla="*/ 0 h 289638"/>
                <a:gd name="connsiteX2" fmla="*/ 479064 w 479064"/>
                <a:gd name="connsiteY2" fmla="*/ 0 h 289638"/>
              </a:gdLst>
              <a:ahLst/>
              <a:cxnLst>
                <a:cxn ang="0">
                  <a:pos x="connsiteX0" y="connsiteY0"/>
                </a:cxn>
                <a:cxn ang="0">
                  <a:pos x="connsiteX1" y="connsiteY1"/>
                </a:cxn>
                <a:cxn ang="0">
                  <a:pos x="connsiteX2" y="connsiteY2"/>
                </a:cxn>
              </a:cxnLst>
              <a:rect l="l" t="t" r="r" b="b"/>
              <a:pathLst>
                <a:path w="479064" h="289638">
                  <a:moveTo>
                    <a:pt x="0" y="289638"/>
                  </a:moveTo>
                  <a:lnTo>
                    <a:pt x="155974" y="0"/>
                  </a:lnTo>
                  <a:lnTo>
                    <a:pt x="479064" y="0"/>
                  </a:lnTo>
                </a:path>
              </a:pathLst>
            </a:custGeom>
            <a:ln w="12700" cmpd="sng">
              <a:solidFill>
                <a:srgbClr val="2F4767"/>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200" dirty="0">
                <a:latin typeface="Calibri"/>
                <a:cs typeface="Calibri"/>
              </a:endParaRPr>
            </a:p>
          </p:txBody>
        </p:sp>
        <p:sp>
          <p:nvSpPr>
            <p:cNvPr id="42" name="Freeform 41"/>
            <p:cNvSpPr/>
            <p:nvPr/>
          </p:nvSpPr>
          <p:spPr>
            <a:xfrm>
              <a:off x="4782703" y="2052686"/>
              <a:ext cx="274327" cy="188586"/>
            </a:xfrm>
            <a:custGeom>
              <a:avLst/>
              <a:gdLst>
                <a:gd name="connsiteX0" fmla="*/ 0 w 479064"/>
                <a:gd name="connsiteY0" fmla="*/ 289638 h 289638"/>
                <a:gd name="connsiteX1" fmla="*/ 155974 w 479064"/>
                <a:gd name="connsiteY1" fmla="*/ 0 h 289638"/>
                <a:gd name="connsiteX2" fmla="*/ 479064 w 479064"/>
                <a:gd name="connsiteY2" fmla="*/ 0 h 289638"/>
              </a:gdLst>
              <a:ahLst/>
              <a:cxnLst>
                <a:cxn ang="0">
                  <a:pos x="connsiteX0" y="connsiteY0"/>
                </a:cxn>
                <a:cxn ang="0">
                  <a:pos x="connsiteX1" y="connsiteY1"/>
                </a:cxn>
                <a:cxn ang="0">
                  <a:pos x="connsiteX2" y="connsiteY2"/>
                </a:cxn>
              </a:cxnLst>
              <a:rect l="l" t="t" r="r" b="b"/>
              <a:pathLst>
                <a:path w="479064" h="289638">
                  <a:moveTo>
                    <a:pt x="0" y="289638"/>
                  </a:moveTo>
                  <a:lnTo>
                    <a:pt x="155974" y="0"/>
                  </a:lnTo>
                  <a:lnTo>
                    <a:pt x="479064" y="0"/>
                  </a:lnTo>
                </a:path>
              </a:pathLst>
            </a:custGeom>
            <a:ln w="12700" cmpd="sng">
              <a:solidFill>
                <a:srgbClr val="2F4767"/>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200" dirty="0">
                <a:latin typeface="Calibri"/>
                <a:cs typeface="Calibri"/>
              </a:endParaRPr>
            </a:p>
          </p:txBody>
        </p:sp>
      </p:grpSp>
    </p:spTree>
    <p:extLst>
      <p:ext uri="{BB962C8B-B14F-4D97-AF65-F5344CB8AC3E}">
        <p14:creationId xmlns:p14="http://schemas.microsoft.com/office/powerpoint/2010/main" val="28481777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78004" y="1097280"/>
            <a:ext cx="7787993" cy="430887"/>
          </a:xfrm>
          <a:prstGeom prst="rect">
            <a:avLst/>
          </a:prstGeom>
        </p:spPr>
        <p:txBody>
          <a:bodyPr wrap="square">
            <a:spAutoFit/>
          </a:bodyPr>
          <a:lstStyle/>
          <a:p>
            <a:pPr marL="0" lvl="1"/>
            <a:r>
              <a:rPr lang="en-US" sz="2200" cap="small" dirty="0">
                <a:solidFill>
                  <a:srgbClr val="2F4767"/>
                </a:solidFill>
                <a:cs typeface="Tahoma"/>
              </a:rPr>
              <a:t>Tiered Preparedness and Response </a:t>
            </a:r>
            <a:r>
              <a:rPr lang="en-US" sz="2200" cap="small" dirty="0" smtClean="0">
                <a:solidFill>
                  <a:srgbClr val="2F4767"/>
                </a:solidFill>
                <a:cs typeface="Tahoma"/>
              </a:rPr>
              <a:t>enables:</a:t>
            </a:r>
            <a:endParaRPr lang="en-US" sz="2200" cap="small" dirty="0">
              <a:solidFill>
                <a:srgbClr val="2F4767"/>
              </a:solidFill>
              <a:cs typeface="Tahoma"/>
            </a:endParaRPr>
          </a:p>
        </p:txBody>
      </p:sp>
      <p:sp>
        <p:nvSpPr>
          <p:cNvPr id="10" name="TextBox 9"/>
          <p:cNvSpPr txBox="1"/>
          <p:nvPr/>
        </p:nvSpPr>
        <p:spPr>
          <a:xfrm>
            <a:off x="0" y="54864"/>
            <a:ext cx="9144000" cy="461665"/>
          </a:xfrm>
          <a:prstGeom prst="rect">
            <a:avLst/>
          </a:prstGeom>
          <a:noFill/>
        </p:spPr>
        <p:txBody>
          <a:bodyPr wrap="square" rtlCol="0">
            <a:spAutoFit/>
          </a:bodyPr>
          <a:lstStyle/>
          <a:p>
            <a:pPr algn="r"/>
            <a:r>
              <a:rPr lang="en-US" sz="2400" b="1" cap="small" dirty="0">
                <a:solidFill>
                  <a:srgbClr val="36496A"/>
                </a:solidFill>
                <a:cs typeface="Tahoma"/>
              </a:rPr>
              <a:t>Why is Tiered Preparedness and Response </a:t>
            </a:r>
            <a:r>
              <a:rPr lang="en-US" sz="2400" b="1" cap="small" dirty="0" smtClean="0">
                <a:solidFill>
                  <a:srgbClr val="36496A"/>
                </a:solidFill>
                <a:cs typeface="Tahoma"/>
              </a:rPr>
              <a:t>Used?</a:t>
            </a:r>
            <a:endParaRPr lang="en-US" sz="2400" b="1" cap="small" dirty="0">
              <a:solidFill>
                <a:srgbClr val="36496A"/>
              </a:solidFill>
              <a:cs typeface="Tahoma"/>
            </a:endParaRPr>
          </a:p>
        </p:txBody>
      </p:sp>
      <p:sp>
        <p:nvSpPr>
          <p:cNvPr id="40" name="Rectangle 39"/>
          <p:cNvSpPr/>
          <p:nvPr/>
        </p:nvSpPr>
        <p:spPr>
          <a:xfrm>
            <a:off x="892956" y="1536675"/>
            <a:ext cx="7249155" cy="1323439"/>
          </a:xfrm>
          <a:prstGeom prst="rect">
            <a:avLst/>
          </a:prstGeom>
        </p:spPr>
        <p:txBody>
          <a:bodyPr wrap="square">
            <a:spAutoFit/>
          </a:bodyPr>
          <a:lstStyle/>
          <a:p>
            <a:pPr marL="342900" lvl="1" indent="-342900">
              <a:buFont typeface="Arial"/>
              <a:buChar char="•"/>
            </a:pPr>
            <a:r>
              <a:rPr lang="en-US" sz="1600" cap="small" dirty="0" smtClean="0">
                <a:solidFill>
                  <a:srgbClr val="2F4767"/>
                </a:solidFill>
                <a:cs typeface="Tahoma"/>
              </a:rPr>
              <a:t>Integration of local, regional, </a:t>
            </a:r>
            <a:r>
              <a:rPr lang="en-US" sz="1600" cap="small" dirty="0">
                <a:solidFill>
                  <a:srgbClr val="2F4767"/>
                </a:solidFill>
                <a:cs typeface="Tahoma"/>
              </a:rPr>
              <a:t>and global industry capabilities into oil spill </a:t>
            </a:r>
            <a:r>
              <a:rPr lang="en-US" sz="1600" cap="small" dirty="0" smtClean="0">
                <a:solidFill>
                  <a:srgbClr val="2F4767"/>
                </a:solidFill>
                <a:cs typeface="Tahoma"/>
              </a:rPr>
              <a:t>response </a:t>
            </a:r>
            <a:r>
              <a:rPr lang="en-US" sz="1600" cap="small" dirty="0">
                <a:solidFill>
                  <a:srgbClr val="2F4767"/>
                </a:solidFill>
                <a:cs typeface="Tahoma"/>
              </a:rPr>
              <a:t>planning</a:t>
            </a:r>
          </a:p>
          <a:p>
            <a:pPr marL="342900" lvl="1" indent="-342900">
              <a:buFont typeface="Arial"/>
              <a:buChar char="•"/>
            </a:pPr>
            <a:r>
              <a:rPr lang="en-US" sz="1600" cap="small" dirty="0" smtClean="0">
                <a:solidFill>
                  <a:srgbClr val="2F4767"/>
                </a:solidFill>
                <a:cs typeface="Tahoma"/>
              </a:rPr>
              <a:t>Industry’s ability to efficiently respond </a:t>
            </a:r>
            <a:r>
              <a:rPr lang="en-US" sz="1600" cap="small" dirty="0">
                <a:solidFill>
                  <a:srgbClr val="2F4767"/>
                </a:solidFill>
                <a:cs typeface="Tahoma"/>
              </a:rPr>
              <a:t>to an oil spill of any magnitude without maintaining the entire range of response resources at each operating </a:t>
            </a:r>
            <a:r>
              <a:rPr lang="en-US" sz="1600" cap="small" dirty="0" smtClean="0">
                <a:solidFill>
                  <a:srgbClr val="2F4767"/>
                </a:solidFill>
                <a:cs typeface="Tahoma"/>
              </a:rPr>
              <a:t>facility or within each country</a:t>
            </a:r>
            <a:endParaRPr lang="en-US" sz="1600" cap="small" dirty="0">
              <a:solidFill>
                <a:srgbClr val="2F4767"/>
              </a:solidFill>
              <a:cs typeface="Tahoma"/>
            </a:endParaRPr>
          </a:p>
        </p:txBody>
      </p:sp>
      <p:pic>
        <p:nvPicPr>
          <p:cNvPr id="42" name="Picture 41"/>
          <p:cNvPicPr>
            <a:picLocks noChangeAspect="1"/>
          </p:cNvPicPr>
          <p:nvPr/>
        </p:nvPicPr>
        <p:blipFill rotWithShape="1">
          <a:blip r:embed="rId3"/>
          <a:srcRect r="14786"/>
          <a:stretch/>
        </p:blipFill>
        <p:spPr>
          <a:xfrm>
            <a:off x="2631094" y="2873481"/>
            <a:ext cx="3881813" cy="3878933"/>
          </a:xfrm>
          <a:prstGeom prst="rect">
            <a:avLst/>
          </a:prstGeom>
        </p:spPr>
      </p:pic>
    </p:spTree>
    <p:extLst>
      <p:ext uri="{BB962C8B-B14F-4D97-AF65-F5344CB8AC3E}">
        <p14:creationId xmlns:p14="http://schemas.microsoft.com/office/powerpoint/2010/main" val="25202468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5202596" y="3693839"/>
            <a:ext cx="2194560" cy="2194560"/>
          </a:xfrm>
          <a:prstGeom prst="rect">
            <a:avLst/>
          </a:prstGeom>
        </p:spPr>
      </p:pic>
      <p:sp>
        <p:nvSpPr>
          <p:cNvPr id="33" name="TextBox 32"/>
          <p:cNvSpPr txBox="1"/>
          <p:nvPr/>
        </p:nvSpPr>
        <p:spPr>
          <a:xfrm>
            <a:off x="0" y="54864"/>
            <a:ext cx="9144000" cy="461665"/>
          </a:xfrm>
          <a:prstGeom prst="rect">
            <a:avLst/>
          </a:prstGeom>
          <a:noFill/>
        </p:spPr>
        <p:txBody>
          <a:bodyPr wrap="square" rtlCol="0">
            <a:spAutoFit/>
          </a:bodyPr>
          <a:lstStyle/>
          <a:p>
            <a:pPr lvl="0" algn="r"/>
            <a:r>
              <a:rPr lang="en-US" sz="2400" b="1" cap="small" dirty="0" smtClean="0">
                <a:solidFill>
                  <a:srgbClr val="36496A"/>
                </a:solidFill>
                <a:cs typeface="Tahoma"/>
              </a:rPr>
              <a:t>How has Tiered </a:t>
            </a:r>
            <a:r>
              <a:rPr lang="en-US" sz="2400" b="1" cap="small" dirty="0">
                <a:solidFill>
                  <a:srgbClr val="36496A"/>
                </a:solidFill>
                <a:cs typeface="Tahoma"/>
              </a:rPr>
              <a:t>Preparedness and </a:t>
            </a:r>
            <a:r>
              <a:rPr lang="en-US" sz="2400" b="1" cap="small" dirty="0" smtClean="0">
                <a:solidFill>
                  <a:srgbClr val="36496A"/>
                </a:solidFill>
                <a:cs typeface="Tahoma"/>
              </a:rPr>
              <a:t>Response Evolved?</a:t>
            </a:r>
            <a:endParaRPr lang="en-US" sz="2000" b="1" cap="small" dirty="0">
              <a:solidFill>
                <a:srgbClr val="36496A"/>
              </a:solidFill>
              <a:latin typeface="Tahoma"/>
              <a:cs typeface="Tahoma"/>
            </a:endParaRPr>
          </a:p>
        </p:txBody>
      </p:sp>
      <p:sp>
        <p:nvSpPr>
          <p:cNvPr id="5" name="Rectangle 4"/>
          <p:cNvSpPr/>
          <p:nvPr/>
        </p:nvSpPr>
        <p:spPr>
          <a:xfrm>
            <a:off x="678004" y="1097280"/>
            <a:ext cx="8116746" cy="769441"/>
          </a:xfrm>
          <a:prstGeom prst="rect">
            <a:avLst/>
          </a:prstGeom>
        </p:spPr>
        <p:txBody>
          <a:bodyPr wrap="square">
            <a:spAutoFit/>
          </a:bodyPr>
          <a:lstStyle/>
          <a:p>
            <a:pPr marL="0" lvl="1"/>
            <a:r>
              <a:rPr lang="en-US" sz="2200" cap="small" dirty="0">
                <a:solidFill>
                  <a:srgbClr val="2F4767"/>
                </a:solidFill>
                <a:cs typeface="Tahoma"/>
              </a:rPr>
              <a:t>As response equipment and services </a:t>
            </a:r>
            <a:r>
              <a:rPr lang="en-US" sz="2200" cap="small" dirty="0" smtClean="0">
                <a:solidFill>
                  <a:srgbClr val="2F4767"/>
                </a:solidFill>
                <a:cs typeface="Tahoma"/>
              </a:rPr>
              <a:t>have evolved to become </a:t>
            </a:r>
            <a:r>
              <a:rPr lang="en-US" sz="2200" cap="small" dirty="0">
                <a:solidFill>
                  <a:srgbClr val="2F4767"/>
                </a:solidFill>
                <a:cs typeface="Tahoma"/>
              </a:rPr>
              <a:t>more specialized, </a:t>
            </a:r>
            <a:r>
              <a:rPr lang="en-US" sz="2200" cap="small" dirty="0" smtClean="0">
                <a:solidFill>
                  <a:srgbClr val="2F4767"/>
                </a:solidFill>
                <a:cs typeface="Tahoma"/>
              </a:rPr>
              <a:t>so too must the Tiered </a:t>
            </a:r>
            <a:r>
              <a:rPr lang="en-US" sz="2200" cap="small" dirty="0">
                <a:solidFill>
                  <a:srgbClr val="2F4767"/>
                </a:solidFill>
                <a:cs typeface="Tahoma"/>
              </a:rPr>
              <a:t>Preparedness and </a:t>
            </a:r>
            <a:r>
              <a:rPr lang="en-US" sz="2200" cap="small" dirty="0" smtClean="0">
                <a:solidFill>
                  <a:srgbClr val="2F4767"/>
                </a:solidFill>
                <a:cs typeface="Tahoma"/>
              </a:rPr>
              <a:t>Response model </a:t>
            </a:r>
            <a:endParaRPr lang="en-US" sz="2200" cap="small" dirty="0">
              <a:solidFill>
                <a:srgbClr val="2F4767"/>
              </a:solidFill>
              <a:cs typeface="Tahoma"/>
            </a:endParaRPr>
          </a:p>
        </p:txBody>
      </p:sp>
      <p:sp>
        <p:nvSpPr>
          <p:cNvPr id="6" name="Rectangle 5"/>
          <p:cNvSpPr/>
          <p:nvPr/>
        </p:nvSpPr>
        <p:spPr>
          <a:xfrm>
            <a:off x="892956" y="1826081"/>
            <a:ext cx="7375014" cy="1569660"/>
          </a:xfrm>
          <a:prstGeom prst="rect">
            <a:avLst/>
          </a:prstGeom>
        </p:spPr>
        <p:txBody>
          <a:bodyPr wrap="square">
            <a:spAutoFit/>
          </a:bodyPr>
          <a:lstStyle/>
          <a:p>
            <a:pPr marL="342900" lvl="1" indent="-342900">
              <a:buFont typeface="Arial"/>
              <a:buChar char="•"/>
            </a:pPr>
            <a:r>
              <a:rPr lang="en-US" sz="1600" cap="small" dirty="0" smtClean="0">
                <a:solidFill>
                  <a:srgbClr val="2F4767"/>
                </a:solidFill>
                <a:cs typeface="Tahoma"/>
              </a:rPr>
              <a:t>Modern </a:t>
            </a:r>
            <a:r>
              <a:rPr lang="en-US" sz="1600" cap="small" dirty="0">
                <a:solidFill>
                  <a:srgbClr val="2F4767"/>
                </a:solidFill>
                <a:cs typeface="Tahoma"/>
              </a:rPr>
              <a:t>technology, </a:t>
            </a:r>
            <a:r>
              <a:rPr lang="en-US" sz="1600" cap="small" dirty="0" smtClean="0">
                <a:solidFill>
                  <a:srgbClr val="2F4767"/>
                </a:solidFill>
                <a:cs typeface="Tahoma"/>
              </a:rPr>
              <a:t>advanced logistics capabilities, and new communication tools have improved industry’s ability to cascade resources to an incident location.</a:t>
            </a:r>
          </a:p>
          <a:p>
            <a:pPr marL="342900" lvl="1" indent="-342900">
              <a:buFont typeface="Arial"/>
              <a:buChar char="•"/>
            </a:pPr>
            <a:r>
              <a:rPr lang="en-US" sz="1600" cap="small" dirty="0" smtClean="0">
                <a:solidFill>
                  <a:srgbClr val="2F4767"/>
                </a:solidFill>
                <a:cs typeface="Tahoma"/>
              </a:rPr>
              <a:t>The benefits of today’s specialization and expertise are diminished if they must be replicated at each operating site or within each country.</a:t>
            </a:r>
          </a:p>
          <a:p>
            <a:pPr marL="342900" lvl="1" indent="-342900">
              <a:buFont typeface="Arial"/>
              <a:buChar char="•"/>
            </a:pPr>
            <a:r>
              <a:rPr lang="en-US" sz="1600" cap="small" dirty="0" smtClean="0">
                <a:solidFill>
                  <a:srgbClr val="2F4767"/>
                </a:solidFill>
                <a:cs typeface="Tahoma"/>
              </a:rPr>
              <a:t>The model facilitates a tiered response by depicting which response capabilities are needed and in what timeframe.</a:t>
            </a:r>
            <a:endParaRPr lang="en-US" sz="1600" cap="small" dirty="0">
              <a:solidFill>
                <a:srgbClr val="2F4767"/>
              </a:solidFill>
              <a:cs typeface="Tahoma"/>
            </a:endParaRPr>
          </a:p>
        </p:txBody>
      </p:sp>
      <p:pic>
        <p:nvPicPr>
          <p:cNvPr id="2" name="Picture 1" descr="Screen Shot 2014-07-07 at 10.53.17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6844" y="3694528"/>
            <a:ext cx="2034253" cy="2179557"/>
          </a:xfrm>
          <a:prstGeom prst="rect">
            <a:avLst/>
          </a:prstGeom>
        </p:spPr>
      </p:pic>
      <p:cxnSp>
        <p:nvCxnSpPr>
          <p:cNvPr id="18" name="Straight Connector 17"/>
          <p:cNvCxnSpPr/>
          <p:nvPr/>
        </p:nvCxnSpPr>
        <p:spPr>
          <a:xfrm flipH="1">
            <a:off x="2763972" y="6165431"/>
            <a:ext cx="3536248" cy="0"/>
          </a:xfrm>
          <a:prstGeom prst="line">
            <a:avLst/>
          </a:prstGeom>
          <a:ln w="3175" cmpd="sng">
            <a:solidFill>
              <a:srgbClr val="2F4767"/>
            </a:solidFill>
            <a:headEnd type="triangle" w="lg" len="med"/>
            <a:tailEnd type="oval" w="med" len="med"/>
          </a:ln>
        </p:spPr>
        <p:style>
          <a:lnRef idx="1">
            <a:schemeClr val="dk1"/>
          </a:lnRef>
          <a:fillRef idx="0">
            <a:schemeClr val="dk1"/>
          </a:fillRef>
          <a:effectRef idx="0">
            <a:schemeClr val="dk1"/>
          </a:effectRef>
          <a:fontRef idx="minor">
            <a:schemeClr val="tx1"/>
          </a:fontRef>
        </p:style>
      </p:cxnSp>
      <p:sp>
        <p:nvSpPr>
          <p:cNvPr id="13" name="TextBox 12"/>
          <p:cNvSpPr txBox="1"/>
          <p:nvPr/>
        </p:nvSpPr>
        <p:spPr>
          <a:xfrm>
            <a:off x="3857734" y="6172660"/>
            <a:ext cx="1348724" cy="276999"/>
          </a:xfrm>
          <a:prstGeom prst="rect">
            <a:avLst/>
          </a:prstGeom>
          <a:noFill/>
        </p:spPr>
        <p:txBody>
          <a:bodyPr wrap="square" rtlCol="0">
            <a:spAutoFit/>
          </a:bodyPr>
          <a:lstStyle/>
          <a:p>
            <a:pPr algn="ctr"/>
            <a:r>
              <a:rPr lang="en-US" sz="1200" cap="small" dirty="0" smtClean="0">
                <a:solidFill>
                  <a:srgbClr val="2F4767"/>
                </a:solidFill>
              </a:rPr>
              <a:t>Evolving Model</a:t>
            </a:r>
            <a:endParaRPr lang="en-US" sz="1200" cap="small" dirty="0">
              <a:solidFill>
                <a:srgbClr val="2F4767"/>
              </a:solidFill>
            </a:endParaRPr>
          </a:p>
        </p:txBody>
      </p:sp>
    </p:spTree>
    <p:extLst>
      <p:ext uri="{BB962C8B-B14F-4D97-AF65-F5344CB8AC3E}">
        <p14:creationId xmlns:p14="http://schemas.microsoft.com/office/powerpoint/2010/main" val="2669423189"/>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122820</TotalTime>
  <Words>2213</Words>
  <Application>Microsoft Office PowerPoint</Application>
  <PresentationFormat>On-screen Show (4:3)</PresentationFormat>
  <Paragraphs>224</Paragraphs>
  <Slides>15</Slides>
  <Notes>15</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15</vt:i4>
      </vt:variant>
    </vt:vector>
  </HeadingPairs>
  <TitlesOfParts>
    <vt:vector size="21" baseType="lpstr">
      <vt:lpstr>Arial</vt:lpstr>
      <vt:lpstr>Calibri</vt:lpstr>
      <vt:lpstr>Courier New</vt:lpstr>
      <vt:lpstr>Tahoma</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The Clearing</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Eryn Rieple</dc:creator>
  <cp:lastModifiedBy>Rob Cox</cp:lastModifiedBy>
  <cp:revision>2346</cp:revision>
  <cp:lastPrinted>2014-09-19T18:06:24Z</cp:lastPrinted>
  <dcterms:created xsi:type="dcterms:W3CDTF">2013-04-11T20:39:29Z</dcterms:created>
  <dcterms:modified xsi:type="dcterms:W3CDTF">2014-10-15T15:38:22Z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1612519990</vt:i4>
  </property>
  <property fmtid="{D5CDD505-2E9C-101B-9397-08002B2CF9AE}" pid="3" name="_NewReviewCycle">
    <vt:lpwstr/>
  </property>
  <property fmtid="{D5CDD505-2E9C-101B-9397-08002B2CF9AE}" pid="4" name="_EmailSubject">
    <vt:lpwstr>Part 1</vt:lpwstr>
  </property>
  <property fmtid="{D5CDD505-2E9C-101B-9397-08002B2CF9AE}" pid="5" name="_AuthorEmail">
    <vt:lpwstr>thomas.s.coolbaugh@exxonmobil.com</vt:lpwstr>
  </property>
  <property fmtid="{D5CDD505-2E9C-101B-9397-08002B2CF9AE}" pid="6" name="_AuthorEmailDisplayName">
    <vt:lpwstr>Coolbaugh, Thomas S</vt:lpwstr>
  </property>
</Properties>
</file>