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33"/>
  </p:notesMasterIdLst>
  <p:handoutMasterIdLst>
    <p:handoutMasterId r:id="rId34"/>
  </p:handoutMasterIdLst>
  <p:sldIdLst>
    <p:sldId id="422" r:id="rId3"/>
    <p:sldId id="410" r:id="rId4"/>
    <p:sldId id="299" r:id="rId5"/>
    <p:sldId id="426" r:id="rId6"/>
    <p:sldId id="372" r:id="rId7"/>
    <p:sldId id="443" r:id="rId8"/>
    <p:sldId id="431" r:id="rId9"/>
    <p:sldId id="413" r:id="rId10"/>
    <p:sldId id="411" r:id="rId11"/>
    <p:sldId id="442" r:id="rId12"/>
    <p:sldId id="409" r:id="rId13"/>
    <p:sldId id="434" r:id="rId14"/>
    <p:sldId id="415" r:id="rId15"/>
    <p:sldId id="398" r:id="rId16"/>
    <p:sldId id="424" r:id="rId17"/>
    <p:sldId id="425" r:id="rId18"/>
    <p:sldId id="427" r:id="rId19"/>
    <p:sldId id="373" r:id="rId20"/>
    <p:sldId id="404" r:id="rId21"/>
    <p:sldId id="416" r:id="rId22"/>
    <p:sldId id="435" r:id="rId23"/>
    <p:sldId id="437" r:id="rId24"/>
    <p:sldId id="440" r:id="rId25"/>
    <p:sldId id="444" r:id="rId26"/>
    <p:sldId id="417" r:id="rId27"/>
    <p:sldId id="418" r:id="rId28"/>
    <p:sldId id="419" r:id="rId29"/>
    <p:sldId id="421" r:id="rId30"/>
    <p:sldId id="420" r:id="rId31"/>
    <p:sldId id="428" r:id="rId32"/>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88">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Gaynor" initials="RMG" lastIdx="70" clrIdx="0"/>
  <p:cmAuthor id="1" name="The Clearing" initials="" lastIdx="1" clrIdx="1"/>
  <p:cmAuthor id="2" name="Becca" initials="B" lastIdx="9" clrIdx="2"/>
  <p:cmAuthor id="3" name="Shaye Swanson" initials="" lastIdx="14" clrIdx="3"/>
  <p:cmAuthor id="4" name="TC 29" initials="" lastIdx="1" clrIdx="4"/>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8EA4"/>
    <a:srgbClr val="2F4767"/>
    <a:srgbClr val="95BE65"/>
    <a:srgbClr val="ADB3CD"/>
    <a:srgbClr val="B2E478"/>
    <a:srgbClr val="1D417E"/>
    <a:srgbClr val="324262"/>
    <a:srgbClr val="324A6B"/>
    <a:srgbClr val="1D3364"/>
    <a:srgbClr val="F4F7F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0000" autoAdjust="0"/>
    <p:restoredTop sz="45530" autoAdjust="0"/>
  </p:normalViewPr>
  <p:slideViewPr>
    <p:cSldViewPr snapToObjects="1">
      <p:cViewPr varScale="1">
        <p:scale>
          <a:sx n="72" d="100"/>
          <a:sy n="72" d="100"/>
        </p:scale>
        <p:origin x="1656" y="72"/>
      </p:cViewPr>
      <p:guideLst>
        <p:guide orient="horz" pos="2688"/>
        <p:guide pos="2880"/>
      </p:guideLst>
    </p:cSldViewPr>
  </p:slideViewPr>
  <p:notesTextViewPr>
    <p:cViewPr>
      <p:scale>
        <a:sx n="100" d="100"/>
        <a:sy n="100" d="100"/>
      </p:scale>
      <p:origin x="0" y="0"/>
    </p:cViewPr>
  </p:notesTextViewPr>
  <p:sorterViewPr>
    <p:cViewPr>
      <p:scale>
        <a:sx n="66" d="100"/>
        <a:sy n="66" d="100"/>
      </p:scale>
      <p:origin x="0" y="840"/>
    </p:cViewPr>
  </p:sorterViewPr>
  <p:notesViewPr>
    <p:cSldViewPr snapToGrid="0" snapToObjects="1">
      <p:cViewPr varScale="1">
        <p:scale>
          <a:sx n="86" d="100"/>
          <a:sy n="86" d="100"/>
        </p:scale>
        <p:origin x="-1984" y="-104"/>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A373CFB1-369C-EA48-8145-C40608B53001}" type="datetimeFigureOut">
              <a:rPr lang="en-US" smtClean="0"/>
              <a:pPr/>
              <a:t>6/11/2014</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D804746-AF7B-F445-B368-95D1F9406D9E}" type="slidenum">
              <a:rPr lang="en-US" smtClean="0"/>
              <a:pPr/>
              <a:t>‹#›</a:t>
            </a:fld>
            <a:endParaRPr lang="en-US"/>
          </a:p>
        </p:txBody>
      </p:sp>
    </p:spTree>
    <p:extLst>
      <p:ext uri="{BB962C8B-B14F-4D97-AF65-F5344CB8AC3E}">
        <p14:creationId xmlns:p14="http://schemas.microsoft.com/office/powerpoint/2010/main" val="4866268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AC11F058-73AA-E449-B7B3-FC75C2034C6A}" type="datetimeFigureOut">
              <a:rPr lang="en-US" smtClean="0"/>
              <a:pPr/>
              <a:t>6/11/2014</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6ED6CCDF-2ABE-7449-A934-A9BE1CF0529C}" type="slidenum">
              <a:rPr lang="en-US" smtClean="0"/>
              <a:pPr/>
              <a:t>‹#›</a:t>
            </a:fld>
            <a:endParaRPr lang="en-US"/>
          </a:p>
        </p:txBody>
      </p:sp>
    </p:spTree>
    <p:extLst>
      <p:ext uri="{BB962C8B-B14F-4D97-AF65-F5344CB8AC3E}">
        <p14:creationId xmlns:p14="http://schemas.microsoft.com/office/powerpoint/2010/main" val="23278986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Tahoma"/>
        <a:ea typeface="+mn-ea"/>
        <a:cs typeface="Tahoma"/>
      </a:defRPr>
    </a:lvl1pPr>
    <a:lvl2pPr marL="457200" algn="l" defTabSz="457200" rtl="0" eaLnBrk="1" latinLnBrk="0" hangingPunct="1">
      <a:defRPr sz="1200" kern="1200">
        <a:solidFill>
          <a:schemeClr val="tx1"/>
        </a:solidFill>
        <a:latin typeface="Tahoma"/>
        <a:ea typeface="+mn-ea"/>
        <a:cs typeface="Tahoma"/>
      </a:defRPr>
    </a:lvl2pPr>
    <a:lvl3pPr marL="914400" algn="l" defTabSz="457200" rtl="0" eaLnBrk="1" latinLnBrk="0" hangingPunct="1">
      <a:defRPr sz="1200" kern="1200">
        <a:solidFill>
          <a:schemeClr val="tx1"/>
        </a:solidFill>
        <a:latin typeface="Tahoma"/>
        <a:ea typeface="+mn-ea"/>
        <a:cs typeface="Tahoma"/>
      </a:defRPr>
    </a:lvl3pPr>
    <a:lvl4pPr marL="1371600" algn="l" defTabSz="457200" rtl="0" eaLnBrk="1" latinLnBrk="0" hangingPunct="1">
      <a:defRPr sz="1200" kern="1200">
        <a:solidFill>
          <a:schemeClr val="tx1"/>
        </a:solidFill>
        <a:latin typeface="Tahoma"/>
        <a:ea typeface="+mn-ea"/>
        <a:cs typeface="Tahoma"/>
      </a:defRPr>
    </a:lvl4pPr>
    <a:lvl5pPr marL="1828800" algn="l" defTabSz="457200" rtl="0" eaLnBrk="1" latinLnBrk="0" hangingPunct="1">
      <a:defRPr sz="1200" kern="1200">
        <a:solidFill>
          <a:schemeClr val="tx1"/>
        </a:solidFill>
        <a:latin typeface="Tahoma"/>
        <a:ea typeface="+mn-ea"/>
        <a:cs typeface="Tahoma"/>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cap="none" dirty="0" smtClean="0">
              <a:solidFill>
                <a:schemeClr val="tx1"/>
              </a:solidFill>
              <a:latin typeface="Tahoma"/>
              <a:cs typeface="Tahoma"/>
            </a:endParaRPr>
          </a:p>
        </p:txBody>
      </p:sp>
      <p:sp>
        <p:nvSpPr>
          <p:cNvPr id="4" name="Slide Number Placeholder 3"/>
          <p:cNvSpPr>
            <a:spLocks noGrp="1"/>
          </p:cNvSpPr>
          <p:nvPr>
            <p:ph type="sldNum" sz="quarter" idx="10"/>
          </p:nvPr>
        </p:nvSpPr>
        <p:spPr/>
        <p:txBody>
          <a:bodyPr/>
          <a:lstStyle/>
          <a:p>
            <a:fld id="{6ED6CCDF-2ABE-7449-A934-A9BE1CF0529C}" type="slidenum">
              <a:rPr lang="en-US" smtClean="0"/>
              <a:pPr/>
              <a:t>1</a:t>
            </a:fld>
            <a:endParaRPr lang="en-US"/>
          </a:p>
        </p:txBody>
      </p:sp>
      <p:sp>
        <p:nvSpPr>
          <p:cNvPr id="5" name="Rectangle 4"/>
          <p:cNvSpPr/>
          <p:nvPr/>
        </p:nvSpPr>
        <p:spPr>
          <a:xfrm>
            <a:off x="1172387" y="3573504"/>
            <a:ext cx="6863341" cy="1015663"/>
          </a:xfrm>
          <a:prstGeom prst="rect">
            <a:avLst/>
          </a:prstGeom>
        </p:spPr>
        <p:txBody>
          <a:bodyPr wrap="square">
            <a:spAutoFit/>
          </a:bodyPr>
          <a:lstStyle/>
          <a:p>
            <a:r>
              <a:rPr lang="en-US" sz="1200" dirty="0" smtClean="0">
                <a:solidFill>
                  <a:srgbClr val="000000"/>
                </a:solidFill>
                <a:latin typeface="Tahoma"/>
                <a:cs typeface="Tahoma"/>
              </a:rPr>
              <a:t>Talking Points: </a:t>
            </a:r>
          </a:p>
          <a:p>
            <a:r>
              <a:rPr lang="en-US" sz="1200" dirty="0" smtClean="0">
                <a:solidFill>
                  <a:srgbClr val="000000"/>
                </a:solidFill>
                <a:latin typeface="Tahoma"/>
                <a:cs typeface="Tahoma"/>
              </a:rPr>
              <a:t>You may have never heard of Net Environmental Benefit Analysis, or NEBA, but it is one critical process used across the oil industry in preparing for and responding to oil spills. </a:t>
            </a:r>
          </a:p>
          <a:p>
            <a:endParaRPr lang="en-US" sz="1200" dirty="0">
              <a:solidFill>
                <a:srgbClr val="000000"/>
              </a:solidFill>
              <a:latin typeface="Tahoma"/>
              <a:cs typeface="Tahoma"/>
            </a:endParaRPr>
          </a:p>
          <a:p>
            <a:r>
              <a:rPr lang="en-US" sz="1200" dirty="0" smtClean="0">
                <a:solidFill>
                  <a:srgbClr val="000000"/>
                </a:solidFill>
                <a:latin typeface="Tahoma"/>
                <a:cs typeface="Tahoma"/>
              </a:rPr>
              <a:t>Today, we’re going to talk about it in a bit more detail to show you why it’s so important…</a:t>
            </a:r>
            <a:endParaRPr lang="en-US" sz="1200" dirty="0">
              <a:solidFill>
                <a:srgbClr val="000000"/>
              </a:solidFill>
              <a:latin typeface="Tahoma"/>
              <a:cs typeface="Tahoma"/>
            </a:endParaRPr>
          </a:p>
        </p:txBody>
      </p:sp>
    </p:spTree>
    <p:extLst>
      <p:ext uri="{BB962C8B-B14F-4D97-AF65-F5344CB8AC3E}">
        <p14:creationId xmlns:p14="http://schemas.microsoft.com/office/powerpoint/2010/main" val="215071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r>
              <a:rPr lang="en-US" sz="1200" b="0" dirty="0" smtClean="0">
                <a:solidFill>
                  <a:srgbClr val="000000"/>
                </a:solidFill>
                <a:latin typeface="Tahoma"/>
                <a:cs typeface="Tahoma"/>
              </a:rPr>
              <a:t>Talking</a:t>
            </a:r>
            <a:r>
              <a:rPr lang="en-US" sz="1200" b="0" baseline="0" dirty="0" smtClean="0">
                <a:solidFill>
                  <a:srgbClr val="000000"/>
                </a:solidFill>
                <a:latin typeface="Tahoma"/>
                <a:cs typeface="Tahoma"/>
              </a:rPr>
              <a:t> Points:</a:t>
            </a:r>
          </a:p>
          <a:p>
            <a:pPr marL="0" lvl="0" indent="0">
              <a:buFont typeface="Arial"/>
              <a:buNone/>
            </a:pPr>
            <a:r>
              <a:rPr lang="en-US" sz="1200" b="0" baseline="0" dirty="0" smtClean="0">
                <a:solidFill>
                  <a:srgbClr val="000000"/>
                </a:solidFill>
                <a:latin typeface="Tahoma"/>
                <a:cs typeface="Tahoma"/>
              </a:rPr>
              <a:t>Now let’s look specifically at how we use the NEBA process to affect our response choice selection.</a:t>
            </a:r>
          </a:p>
          <a:p>
            <a:pPr marL="0" lvl="0" indent="0">
              <a:buFont typeface="Arial"/>
              <a:buNone/>
            </a:pPr>
            <a:endParaRPr lang="en-US" sz="1200" b="0" baseline="0" dirty="0" smtClean="0">
              <a:solidFill>
                <a:srgbClr val="000000"/>
              </a:solidFill>
              <a:latin typeface="Tahoma"/>
              <a:cs typeface="Tahoma"/>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6ED6CCDF-2ABE-7449-A934-A9BE1CF0529C}" type="slidenum">
              <a:rPr lang="en-US" smtClean="0"/>
              <a:pPr/>
              <a:t>10</a:t>
            </a:fld>
            <a:endParaRPr lang="en-US"/>
          </a:p>
        </p:txBody>
      </p:sp>
    </p:spTree>
    <p:extLst>
      <p:ext uri="{BB962C8B-B14F-4D97-AF65-F5344CB8AC3E}">
        <p14:creationId xmlns:p14="http://schemas.microsoft.com/office/powerpoint/2010/main" val="1136501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000000"/>
                </a:solidFill>
              </a:rPr>
              <a:t>Talking</a:t>
            </a:r>
            <a:r>
              <a:rPr lang="en-US" baseline="0" dirty="0" smtClean="0">
                <a:solidFill>
                  <a:srgbClr val="000000"/>
                </a:solidFill>
              </a:rPr>
              <a:t> Points: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latin typeface="Tahoma"/>
                <a:cs typeface="Tahoma"/>
              </a:rPr>
              <a:t>Before a spill, we use NEBA to evaluate</a:t>
            </a:r>
            <a:r>
              <a:rPr lang="en-US" sz="1200" baseline="0" dirty="0" smtClean="0">
                <a:solidFill>
                  <a:srgbClr val="000000"/>
                </a:solidFill>
                <a:latin typeface="Tahoma"/>
                <a:cs typeface="Tahoma"/>
              </a:rPr>
              <a:t> data on the most important environmental and community assets.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solidFill>
                <a:srgbClr val="000000"/>
              </a:solidFill>
              <a:latin typeface="Tahoma"/>
              <a:cs typeface="Tahoma"/>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rgbClr val="000000"/>
                </a:solidFill>
                <a:latin typeface="Tahoma"/>
                <a:cs typeface="Tahoma"/>
              </a:rPr>
              <a:t>This part of the NEBA analysis includes questions like:</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aseline="0" dirty="0" smtClean="0">
                <a:solidFill>
                  <a:srgbClr val="000000"/>
                </a:solidFill>
              </a:rPr>
              <a:t>What is the p</a:t>
            </a:r>
            <a:r>
              <a:rPr lang="en-US" dirty="0" smtClean="0">
                <a:solidFill>
                  <a:srgbClr val="000000"/>
                </a:solidFill>
              </a:rPr>
              <a:t>roximity to populations?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solidFill>
                  <a:srgbClr val="000000"/>
                </a:solidFill>
              </a:rPr>
              <a:t>Are</a:t>
            </a:r>
            <a:r>
              <a:rPr lang="en-US" baseline="0" dirty="0" smtClean="0">
                <a:solidFill>
                  <a:srgbClr val="000000"/>
                </a:solidFill>
              </a:rPr>
              <a:t> sensitive species present? If so, what kinds?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solidFill>
                  <a:srgbClr val="000000"/>
                </a:solidFill>
              </a:rPr>
              <a:t>What is the spill’s p</a:t>
            </a:r>
            <a:r>
              <a:rPr lang="en-US" dirty="0" smtClean="0">
                <a:solidFill>
                  <a:srgbClr val="000000"/>
                </a:solidFill>
              </a:rPr>
              <a:t>roximity to ecologically</a:t>
            </a:r>
            <a:r>
              <a:rPr lang="en-US" baseline="0" dirty="0" smtClean="0">
                <a:solidFill>
                  <a:srgbClr val="000000"/>
                </a:solidFill>
              </a:rPr>
              <a:t> sensitive areas</a:t>
            </a:r>
            <a:r>
              <a:rPr lang="en-US" dirty="0" smtClean="0">
                <a:solidFill>
                  <a:srgbClr val="000000"/>
                </a:solidFill>
              </a:rPr>
              <a:t>?</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solidFill>
                  <a:srgbClr val="000000"/>
                </a:solidFill>
              </a:rPr>
              <a:t>What are the community’s</a:t>
            </a:r>
            <a:r>
              <a:rPr lang="en-US" baseline="0" dirty="0" smtClean="0">
                <a:solidFill>
                  <a:srgbClr val="000000"/>
                </a:solidFill>
              </a:rPr>
              <a:t> most i</a:t>
            </a:r>
            <a:r>
              <a:rPr lang="en-US" dirty="0" smtClean="0">
                <a:solidFill>
                  <a:srgbClr val="000000"/>
                </a:solidFill>
              </a:rPr>
              <a:t>mportant industries?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solidFill>
                  <a:srgbClr val="000000"/>
                </a:solidFill>
              </a:rPr>
              <a:t>What critical</a:t>
            </a:r>
            <a:r>
              <a:rPr lang="en-US" baseline="0" dirty="0" smtClean="0">
                <a:solidFill>
                  <a:srgbClr val="000000"/>
                </a:solidFill>
              </a:rPr>
              <a:t> infrastructure must we consider?</a:t>
            </a:r>
            <a:endParaRPr lang="en-US" dirty="0" smtClean="0">
              <a:solidFill>
                <a:srgbClr val="000000"/>
              </a:solidFill>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solidFill>
                  <a:srgbClr val="000000"/>
                </a:solidFill>
              </a:rPr>
              <a:t>What cultural</a:t>
            </a:r>
            <a:r>
              <a:rPr lang="en-US" baseline="0" dirty="0" smtClean="0">
                <a:solidFill>
                  <a:srgbClr val="000000"/>
                </a:solidFill>
              </a:rPr>
              <a:t> and historical considerations influence our response?</a:t>
            </a:r>
            <a:endParaRPr lang="en-US" dirty="0" smtClean="0">
              <a:solidFill>
                <a:srgbClr val="000000"/>
              </a:solidFill>
            </a:endParaRPr>
          </a:p>
          <a:p>
            <a:pPr marL="171450" indent="-171450">
              <a:buFont typeface="Arial"/>
              <a:buChar char="•"/>
            </a:pPr>
            <a:r>
              <a:rPr lang="en-US" dirty="0" smtClean="0">
                <a:solidFill>
                  <a:srgbClr val="000000"/>
                </a:solidFill>
              </a:rPr>
              <a:t>What recreational</a:t>
            </a:r>
            <a:r>
              <a:rPr lang="en-US" baseline="0" dirty="0" smtClean="0">
                <a:solidFill>
                  <a:srgbClr val="000000"/>
                </a:solidFill>
              </a:rPr>
              <a:t> activities will be impacted</a:t>
            </a:r>
            <a:r>
              <a:rPr lang="en-US" dirty="0" smtClean="0">
                <a:solidFill>
                  <a:srgbClr val="000000"/>
                </a:solidFill>
              </a:rPr>
              <a:t>?</a:t>
            </a:r>
          </a:p>
          <a:p>
            <a:pPr marL="171450" indent="-171450">
              <a:buFont typeface="Arial"/>
              <a:buChar char="•"/>
            </a:pPr>
            <a:r>
              <a:rPr lang="en-US" dirty="0" smtClean="0">
                <a:solidFill>
                  <a:srgbClr val="000000"/>
                </a:solidFill>
              </a:rPr>
              <a:t>What are the seasonal variables?</a:t>
            </a:r>
          </a:p>
          <a:p>
            <a:pPr marL="0" indent="0">
              <a:buFont typeface="Arial"/>
              <a:buNone/>
            </a:pPr>
            <a:endParaRPr lang="en-US" dirty="0" smtClean="0">
              <a:solidFill>
                <a:srgbClr val="000000"/>
              </a:solidFill>
            </a:endParaRP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dirty="0" smtClean="0">
                <a:solidFill>
                  <a:srgbClr val="000000"/>
                </a:solidFill>
              </a:rPr>
              <a:t>The answers to these questions and others</a:t>
            </a:r>
            <a:r>
              <a:rPr lang="en-US" baseline="0" dirty="0" smtClean="0">
                <a:solidFill>
                  <a:srgbClr val="000000"/>
                </a:solidFill>
              </a:rPr>
              <a:t> are</a:t>
            </a:r>
            <a:r>
              <a:rPr lang="en-US" dirty="0" smtClean="0">
                <a:solidFill>
                  <a:srgbClr val="000000"/>
                </a:solidFill>
              </a:rPr>
              <a:t> foundational to how we analyze and plan for an incident, even before it occurs. </a:t>
            </a:r>
            <a:endParaRPr lang="en-US" sz="1200" baseline="0" dirty="0" smtClean="0">
              <a:solidFill>
                <a:srgbClr val="000000"/>
              </a:solidFill>
              <a:latin typeface="Tahoma"/>
              <a:cs typeface="Tahoma"/>
            </a:endParaRPr>
          </a:p>
        </p:txBody>
      </p:sp>
      <p:sp>
        <p:nvSpPr>
          <p:cNvPr id="4" name="Slide Number Placeholder 3"/>
          <p:cNvSpPr>
            <a:spLocks noGrp="1"/>
          </p:cNvSpPr>
          <p:nvPr>
            <p:ph type="sldNum" sz="quarter" idx="10"/>
          </p:nvPr>
        </p:nvSpPr>
        <p:spPr/>
        <p:txBody>
          <a:bodyPr/>
          <a:lstStyle/>
          <a:p>
            <a:fld id="{6ED6CCDF-2ABE-7449-A934-A9BE1CF0529C}" type="slidenum">
              <a:rPr lang="en-US" smtClean="0"/>
              <a:pPr/>
              <a:t>11</a:t>
            </a:fld>
            <a:endParaRPr lang="en-US"/>
          </a:p>
        </p:txBody>
      </p:sp>
    </p:spTree>
    <p:extLst>
      <p:ext uri="{BB962C8B-B14F-4D97-AF65-F5344CB8AC3E}">
        <p14:creationId xmlns:p14="http://schemas.microsoft.com/office/powerpoint/2010/main" val="3731365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r>
              <a:rPr lang="en-US" sz="1200" b="0" dirty="0" smtClean="0">
                <a:solidFill>
                  <a:srgbClr val="000000"/>
                </a:solidFill>
                <a:latin typeface="Tahoma"/>
                <a:cs typeface="Tahoma"/>
              </a:rPr>
              <a:t>Talking</a:t>
            </a:r>
            <a:r>
              <a:rPr lang="en-US" sz="1200" b="0" baseline="0" dirty="0" smtClean="0">
                <a:solidFill>
                  <a:srgbClr val="000000"/>
                </a:solidFill>
                <a:latin typeface="Tahoma"/>
                <a:cs typeface="Tahoma"/>
              </a:rPr>
              <a:t> Points:</a:t>
            </a:r>
          </a:p>
          <a:p>
            <a:pPr marL="0" lvl="0" indent="0">
              <a:buFont typeface="Arial"/>
              <a:buNone/>
            </a:pPr>
            <a:r>
              <a:rPr lang="en-US" sz="1200" b="0" baseline="0" dirty="0" smtClean="0">
                <a:solidFill>
                  <a:srgbClr val="000000"/>
                </a:solidFill>
                <a:latin typeface="Tahoma"/>
                <a:cs typeface="Tahoma"/>
              </a:rPr>
              <a:t>NEBA is used to predict outcomes in order to inform response tool selection.</a:t>
            </a:r>
          </a:p>
          <a:p>
            <a:pPr marL="0" lvl="0" indent="0">
              <a:buFont typeface="Arial"/>
              <a:buNone/>
            </a:pPr>
            <a:endParaRPr lang="en-US" sz="1200" b="0" baseline="0" dirty="0" smtClean="0">
              <a:solidFill>
                <a:srgbClr val="000000"/>
              </a:solidFill>
              <a:latin typeface="Tahoma"/>
              <a:cs typeface="Tahoma"/>
            </a:endParaRPr>
          </a:p>
          <a:p>
            <a:pPr marL="0" lvl="0" indent="0">
              <a:buFont typeface="Arial"/>
              <a:buNone/>
            </a:pPr>
            <a:r>
              <a:rPr lang="en-US" sz="1200" b="0" baseline="0" dirty="0" smtClean="0">
                <a:solidFill>
                  <a:srgbClr val="000000"/>
                </a:solidFill>
                <a:latin typeface="Tahoma"/>
                <a:cs typeface="Tahoma"/>
              </a:rPr>
              <a:t>The response community uses previously developed planning scenarios to analyze and evaluate oil spill models and simulations, based on our experience and scientific expertise. These evaluations allow responders to predict potential impacts and predetermine the most appropriate and effective response tools.</a:t>
            </a:r>
          </a:p>
          <a:p>
            <a:pPr marL="0" lvl="0" indent="0">
              <a:buFont typeface="Arial"/>
              <a:buNone/>
            </a:pPr>
            <a:endParaRPr lang="en-US" sz="1200" b="0" baseline="0" dirty="0" smtClean="0">
              <a:solidFill>
                <a:srgbClr val="000000"/>
              </a:solidFill>
              <a:latin typeface="Tahoma"/>
              <a:cs typeface="Tahoma"/>
            </a:endParaRPr>
          </a:p>
        </p:txBody>
      </p:sp>
      <p:sp>
        <p:nvSpPr>
          <p:cNvPr id="4" name="Slide Number Placeholder 3"/>
          <p:cNvSpPr>
            <a:spLocks noGrp="1"/>
          </p:cNvSpPr>
          <p:nvPr>
            <p:ph type="sldNum" sz="quarter" idx="10"/>
          </p:nvPr>
        </p:nvSpPr>
        <p:spPr/>
        <p:txBody>
          <a:bodyPr/>
          <a:lstStyle/>
          <a:p>
            <a:fld id="{6ED6CCDF-2ABE-7449-A934-A9BE1CF0529C}" type="slidenum">
              <a:rPr lang="en-US" smtClean="0"/>
              <a:pPr/>
              <a:t>12</a:t>
            </a:fld>
            <a:endParaRPr lang="en-US"/>
          </a:p>
        </p:txBody>
      </p:sp>
    </p:spTree>
    <p:extLst>
      <p:ext uri="{BB962C8B-B14F-4D97-AF65-F5344CB8AC3E}">
        <p14:creationId xmlns:p14="http://schemas.microsoft.com/office/powerpoint/2010/main" val="956824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cap="none" dirty="0" smtClean="0">
                <a:solidFill>
                  <a:srgbClr val="000000"/>
                </a:solidFill>
                <a:latin typeface="Tahoma"/>
                <a:cs typeface="Tahoma"/>
              </a:rPr>
              <a:t>Talking Points:</a:t>
            </a:r>
          </a:p>
          <a:p>
            <a:pPr marL="0" marR="0" indent="0" algn="l" defTabSz="457200" rtl="0" eaLnBrk="1" fontAlgn="auto" latinLnBrk="0" hangingPunct="1">
              <a:lnSpc>
                <a:spcPct val="100000"/>
              </a:lnSpc>
              <a:spcBef>
                <a:spcPts val="0"/>
              </a:spcBef>
              <a:spcAft>
                <a:spcPts val="0"/>
              </a:spcAft>
              <a:buClrTx/>
              <a:buSzTx/>
              <a:buFontTx/>
              <a:buNone/>
              <a:tabLst/>
              <a:defRPr/>
            </a:pPr>
            <a:r>
              <a:rPr lang="en-US" cap="none" dirty="0" smtClean="0">
                <a:solidFill>
                  <a:srgbClr val="000000"/>
                </a:solidFill>
                <a:latin typeface="Tahoma"/>
                <a:cs typeface="Tahoma"/>
              </a:rPr>
              <a:t>The NEBA process then weighs social and environmental considerations to balance tradeoffs in pre-selecting response tool options.</a:t>
            </a:r>
            <a:endParaRPr lang="en-US" sz="1200" cap="none" dirty="0" smtClean="0">
              <a:solidFill>
                <a:srgbClr val="000000"/>
              </a:solidFill>
              <a:latin typeface="Tahoma"/>
              <a:cs typeface="Tahoma"/>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cap="none" dirty="0" smtClean="0">
              <a:solidFill>
                <a:srgbClr val="000000"/>
              </a:solidFill>
              <a:latin typeface="Tahoma"/>
              <a:cs typeface="Tahoma"/>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cap="none" baseline="0" dirty="0" smtClean="0">
                <a:solidFill>
                  <a:srgbClr val="000000"/>
                </a:solidFill>
                <a:latin typeface="Tahoma"/>
                <a:cs typeface="Tahoma"/>
              </a:rPr>
              <a:t>Our response toolbox is equipped with capabilities that allow us to respond with speed and effectiveness. Dispersants, in-situ burning, mechanical recovery, physical removal, and natural processes are all a part of industry and government’s response toolbox.</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rgbClr val="00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cap="none" dirty="0" smtClean="0">
                <a:solidFill>
                  <a:srgbClr val="000000"/>
                </a:solidFill>
                <a:latin typeface="Tahoma"/>
                <a:cs typeface="Tahoma"/>
              </a:rPr>
              <a:t>Let’s talk a bit more about how these tools are selected and deployed. </a:t>
            </a:r>
          </a:p>
        </p:txBody>
      </p:sp>
      <p:sp>
        <p:nvSpPr>
          <p:cNvPr id="4" name="Slide Number Placeholder 3"/>
          <p:cNvSpPr>
            <a:spLocks noGrp="1"/>
          </p:cNvSpPr>
          <p:nvPr>
            <p:ph type="sldNum" sz="quarter" idx="10"/>
          </p:nvPr>
        </p:nvSpPr>
        <p:spPr/>
        <p:txBody>
          <a:bodyPr/>
          <a:lstStyle/>
          <a:p>
            <a:fld id="{6ED6CCDF-2ABE-7449-A934-A9BE1CF0529C}" type="slidenum">
              <a:rPr lang="en-US" smtClean="0"/>
              <a:pPr/>
              <a:t>13</a:t>
            </a:fld>
            <a:endParaRPr lang="en-US"/>
          </a:p>
        </p:txBody>
      </p:sp>
    </p:spTree>
    <p:extLst>
      <p:ext uri="{BB962C8B-B14F-4D97-AF65-F5344CB8AC3E}">
        <p14:creationId xmlns:p14="http://schemas.microsoft.com/office/powerpoint/2010/main" val="38046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cap="none" dirty="0" smtClean="0">
                <a:solidFill>
                  <a:srgbClr val="000000"/>
                </a:solidFill>
                <a:latin typeface="Tahoma"/>
                <a:cs typeface="Tahoma"/>
              </a:rPr>
              <a:t>Talking Points:</a:t>
            </a:r>
          </a:p>
          <a:p>
            <a:pPr marL="0" marR="0" indent="0" algn="l" defTabSz="457200" rtl="0" eaLnBrk="1" fontAlgn="auto" latinLnBrk="0" hangingPunct="1">
              <a:lnSpc>
                <a:spcPct val="100000"/>
              </a:lnSpc>
              <a:spcBef>
                <a:spcPts val="0"/>
              </a:spcBef>
              <a:spcAft>
                <a:spcPts val="0"/>
              </a:spcAft>
              <a:buClrTx/>
              <a:buSzTx/>
              <a:buFontTx/>
              <a:buNone/>
              <a:tabLst/>
              <a:defRPr/>
            </a:pPr>
            <a:r>
              <a:rPr lang="en-US" cap="none" dirty="0" smtClean="0">
                <a:solidFill>
                  <a:srgbClr val="000000"/>
                </a:solidFill>
                <a:latin typeface="Tahoma"/>
                <a:cs typeface="Tahoma"/>
              </a:rPr>
              <a:t>Through detailed assessments, the NEBA process supports plans and pre-approvals for appropriate pre-selection of response tools.</a:t>
            </a:r>
            <a:r>
              <a:rPr lang="en-US" sz="1200" kern="1200" dirty="0" smtClean="0">
                <a:solidFill>
                  <a:schemeClr val="tx1"/>
                </a:solidFill>
                <a:effectLst/>
                <a:latin typeface="Tahoma"/>
                <a:ea typeface="+mn-ea"/>
                <a:cs typeface="Tahoma"/>
              </a:rPr>
              <a:t> Additionally, spills can change over time; therefore, they are continually assessed using NEBA, and the response tool may change based on the updated situation.</a:t>
            </a:r>
            <a:endParaRPr lang="en-US" sz="1200" cap="none" dirty="0" smtClean="0">
              <a:solidFill>
                <a:srgbClr val="000000"/>
              </a:solidFill>
              <a:latin typeface="Tahoma"/>
              <a:cs typeface="Tahoma"/>
            </a:endParaRPr>
          </a:p>
          <a:p>
            <a:endParaRPr lang="en-US" dirty="0" smtClean="0">
              <a:solidFill>
                <a:srgbClr val="000000"/>
              </a:solidFill>
            </a:endParaRPr>
          </a:p>
          <a:p>
            <a:r>
              <a:rPr lang="en-US" dirty="0" smtClean="0">
                <a:solidFill>
                  <a:srgbClr val="000000"/>
                </a:solidFill>
              </a:rPr>
              <a:t>NOTE TO PRESENTER: This is a good opportunity to introduce </a:t>
            </a:r>
            <a:r>
              <a:rPr lang="en-US" baseline="0" dirty="0" smtClean="0">
                <a:solidFill>
                  <a:srgbClr val="000000"/>
                </a:solidFill>
              </a:rPr>
              <a:t>w</a:t>
            </a:r>
            <a:r>
              <a:rPr lang="en-US" dirty="0" smtClean="0">
                <a:solidFill>
                  <a:srgbClr val="000000"/>
                </a:solidFill>
              </a:rPr>
              <a:t>hat happens when the wrong tools are selected (e.g., near shore trampling of vegetation if using physical</a:t>
            </a:r>
            <a:r>
              <a:rPr lang="en-US" baseline="0" dirty="0" smtClean="0">
                <a:solidFill>
                  <a:srgbClr val="000000"/>
                </a:solidFill>
              </a:rPr>
              <a:t> removal </a:t>
            </a:r>
            <a:r>
              <a:rPr lang="en-US" dirty="0" smtClean="0">
                <a:solidFill>
                  <a:srgbClr val="000000"/>
                </a:solidFill>
              </a:rPr>
              <a:t>in wrong areas, oil getting nearer to shore without use of dispersants, etc.).</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solidFill>
                  <a:srgbClr val="000000"/>
                </a:solidFill>
              </a:rPr>
              <a:t>Analogy: A</a:t>
            </a:r>
            <a:r>
              <a:rPr lang="en-US" baseline="0" dirty="0" smtClean="0">
                <a:solidFill>
                  <a:srgbClr val="000000"/>
                </a:solidFill>
              </a:rPr>
              <a:t> d</a:t>
            </a:r>
            <a:r>
              <a:rPr lang="en-US" dirty="0" smtClean="0">
                <a:solidFill>
                  <a:srgbClr val="000000"/>
                </a:solidFill>
              </a:rPr>
              <a:t>octor doesn’t give patients drugs before a discussion – he assesses symptoms first.</a:t>
            </a:r>
          </a:p>
          <a:p>
            <a:pPr marL="171450" indent="-171450">
              <a:buFont typeface="Arial"/>
              <a:buChar char="•"/>
            </a:pPr>
            <a:r>
              <a:rPr lang="en-US" dirty="0" smtClean="0">
                <a:solidFill>
                  <a:srgbClr val="000000"/>
                </a:solidFill>
              </a:rPr>
              <a:t>Analogy: A</a:t>
            </a:r>
            <a:r>
              <a:rPr lang="en-US" baseline="0" dirty="0" smtClean="0">
                <a:solidFill>
                  <a:srgbClr val="000000"/>
                </a:solidFill>
              </a:rPr>
              <a:t> construction worker</a:t>
            </a:r>
            <a:r>
              <a:rPr lang="en-US" dirty="0" smtClean="0">
                <a:solidFill>
                  <a:srgbClr val="000000"/>
                </a:solidFill>
              </a:rPr>
              <a:t> wouldn’t use a bulldozer for work that requires a shovel. </a:t>
            </a:r>
          </a:p>
          <a:p>
            <a:endParaRPr lang="en-US" dirty="0" smtClean="0">
              <a:solidFill>
                <a:srgbClr val="000000"/>
              </a:solidFill>
            </a:endParaRPr>
          </a:p>
          <a:p>
            <a:r>
              <a:rPr lang="en-US" dirty="0" smtClean="0">
                <a:solidFill>
                  <a:srgbClr val="000000"/>
                </a:solidFill>
              </a:rPr>
              <a:t>Understanding the specific needs of vastly different environments, we</a:t>
            </a:r>
            <a:r>
              <a:rPr lang="en-US" baseline="0" dirty="0" smtClean="0">
                <a:solidFill>
                  <a:srgbClr val="000000"/>
                </a:solidFill>
              </a:rPr>
              <a:t> use tools that are targeted for each scenario and based on the assessment of factors and variables mentioned earlier.</a:t>
            </a:r>
            <a:endParaRPr lang="en-US" dirty="0" smtClean="0">
              <a:solidFill>
                <a:srgbClr val="000000"/>
              </a:solidFill>
            </a:endParaRPr>
          </a:p>
          <a:p>
            <a:endParaRPr lang="en-US" dirty="0" smtClean="0">
              <a:solidFill>
                <a:srgbClr val="000000"/>
              </a:solidFill>
            </a:endParaRPr>
          </a:p>
        </p:txBody>
      </p:sp>
      <p:sp>
        <p:nvSpPr>
          <p:cNvPr id="4" name="Slide Number Placeholder 3"/>
          <p:cNvSpPr>
            <a:spLocks noGrp="1"/>
          </p:cNvSpPr>
          <p:nvPr>
            <p:ph type="sldNum" sz="quarter" idx="10"/>
          </p:nvPr>
        </p:nvSpPr>
        <p:spPr/>
        <p:txBody>
          <a:bodyPr/>
          <a:lstStyle/>
          <a:p>
            <a:fld id="{6ED6CCDF-2ABE-7449-A934-A9BE1CF0529C}" type="slidenum">
              <a:rPr lang="en-US" smtClean="0"/>
              <a:pPr/>
              <a:t>14</a:t>
            </a:fld>
            <a:endParaRPr lang="en-US"/>
          </a:p>
        </p:txBody>
      </p:sp>
    </p:spTree>
    <p:extLst>
      <p:ext uri="{BB962C8B-B14F-4D97-AF65-F5344CB8AC3E}">
        <p14:creationId xmlns:p14="http://schemas.microsoft.com/office/powerpoint/2010/main" val="3277239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r>
              <a:rPr lang="en-US" sz="1200" b="0" dirty="0" smtClean="0">
                <a:solidFill>
                  <a:srgbClr val="000000"/>
                </a:solidFill>
                <a:latin typeface="Tahoma"/>
                <a:cs typeface="Tahoma"/>
              </a:rPr>
              <a:t>Talking</a:t>
            </a:r>
            <a:r>
              <a:rPr lang="en-US" sz="1200" b="0" baseline="0" dirty="0" smtClean="0">
                <a:solidFill>
                  <a:srgbClr val="000000"/>
                </a:solidFill>
                <a:latin typeface="Tahoma"/>
                <a:cs typeface="Tahoma"/>
              </a:rPr>
              <a:t> Points:</a:t>
            </a:r>
          </a:p>
          <a:p>
            <a:pPr marL="0" lvl="0" indent="0">
              <a:buFont typeface="Arial"/>
              <a:buNone/>
            </a:pPr>
            <a:r>
              <a:rPr lang="en-US" sz="1200" b="0" baseline="0" dirty="0" smtClean="0">
                <a:solidFill>
                  <a:srgbClr val="000000"/>
                </a:solidFill>
                <a:latin typeface="Tahoma"/>
                <a:cs typeface="Tahoma"/>
              </a:rPr>
              <a:t>Now let’s look at how exactly NEBA is used before, during, and after a spill.</a:t>
            </a:r>
          </a:p>
          <a:p>
            <a:pPr marL="0" lvl="0" indent="0">
              <a:buFont typeface="Arial"/>
              <a:buNone/>
            </a:pPr>
            <a:endParaRPr lang="en-US" sz="1200" b="0" baseline="0" dirty="0" smtClean="0">
              <a:solidFill>
                <a:srgbClr val="000000"/>
              </a:solidFill>
              <a:latin typeface="Tahoma"/>
              <a:cs typeface="Tahoma"/>
            </a:endParaRPr>
          </a:p>
          <a:p>
            <a:pPr marL="0" lvl="0" indent="0">
              <a:buFont typeface="Arial"/>
              <a:buNone/>
            </a:pPr>
            <a:r>
              <a:rPr lang="en-US" sz="1200" b="0" baseline="0" dirty="0" smtClean="0">
                <a:solidFill>
                  <a:srgbClr val="000000"/>
                </a:solidFill>
                <a:latin typeface="Tahoma"/>
                <a:cs typeface="Tahoma"/>
              </a:rPr>
              <a:t>NEBA is used before an event to develop the most effective response plan based on potential scenarios, which includes the pre-selection of tools. In this manner, the use of NEBA enables a speedy response </a:t>
            </a:r>
            <a:r>
              <a:rPr lang="en-US" dirty="0" smtClean="0">
                <a:solidFill>
                  <a:srgbClr val="000000"/>
                </a:solidFill>
              </a:rPr>
              <a:t>and protects</a:t>
            </a:r>
            <a:r>
              <a:rPr lang="en-US" baseline="0" dirty="0" smtClean="0">
                <a:solidFill>
                  <a:srgbClr val="000000"/>
                </a:solidFill>
              </a:rPr>
              <a:t> </a:t>
            </a:r>
            <a:r>
              <a:rPr lang="en-US" dirty="0" smtClean="0">
                <a:solidFill>
                  <a:srgbClr val="000000"/>
                </a:solidFill>
              </a:rPr>
              <a:t>key</a:t>
            </a:r>
            <a:r>
              <a:rPr lang="en-US" sz="1200" b="0" baseline="0" dirty="0" smtClean="0">
                <a:solidFill>
                  <a:srgbClr val="000000"/>
                </a:solidFill>
                <a:latin typeface="Tahoma"/>
                <a:cs typeface="Tahoma"/>
              </a:rPr>
              <a:t> environmental</a:t>
            </a:r>
            <a:r>
              <a:rPr lang="en-US" sz="1200" b="0" dirty="0" smtClean="0">
                <a:solidFill>
                  <a:srgbClr val="000000"/>
                </a:solidFill>
                <a:latin typeface="Tahoma"/>
                <a:cs typeface="Tahoma"/>
              </a:rPr>
              <a:t> and community assets</a:t>
            </a:r>
            <a:r>
              <a:rPr lang="en-US" sz="1200" b="0" baseline="0" dirty="0" smtClean="0">
                <a:solidFill>
                  <a:srgbClr val="000000"/>
                </a:solidFill>
                <a:latin typeface="Tahoma"/>
                <a:cs typeface="Tahoma"/>
              </a:rPr>
              <a:t>.</a:t>
            </a:r>
          </a:p>
          <a:p>
            <a:pPr marL="0" lvl="0" indent="0">
              <a:buFont typeface="Arial"/>
              <a:buNone/>
            </a:pPr>
            <a:endParaRPr lang="en-US" sz="1200" b="0" baseline="0" dirty="0" smtClean="0">
              <a:solidFill>
                <a:srgbClr val="000000"/>
              </a:solidFill>
              <a:latin typeface="Tahoma"/>
              <a:cs typeface="Tahoma"/>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cap="none" dirty="0" smtClean="0">
                <a:solidFill>
                  <a:srgbClr val="000000"/>
                </a:solidFill>
                <a:latin typeface="Tahoma"/>
                <a:cs typeface="Tahoma"/>
              </a:rPr>
              <a:t>Lessons</a:t>
            </a:r>
            <a:r>
              <a:rPr lang="en-US" cap="none" baseline="0" dirty="0" smtClean="0">
                <a:solidFill>
                  <a:srgbClr val="000000"/>
                </a:solidFill>
                <a:latin typeface="Tahoma"/>
                <a:cs typeface="Tahoma"/>
              </a:rPr>
              <a:t> learned from previous oil spills are incorporated to inform preparedness efforts before an event.</a:t>
            </a:r>
            <a:endParaRPr lang="en-US" sz="1200" b="0" baseline="0" dirty="0" smtClean="0">
              <a:solidFill>
                <a:srgbClr val="000000"/>
              </a:solidFill>
              <a:latin typeface="Tahoma"/>
              <a:cs typeface="Tahoma"/>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solidFill>
                <a:srgbClr val="000000"/>
              </a:solidFill>
              <a:latin typeface="Tahoma"/>
              <a:cs typeface="Tahoma"/>
            </a:endParaRPr>
          </a:p>
        </p:txBody>
      </p:sp>
      <p:sp>
        <p:nvSpPr>
          <p:cNvPr id="4" name="Slide Number Placeholder 3"/>
          <p:cNvSpPr>
            <a:spLocks noGrp="1"/>
          </p:cNvSpPr>
          <p:nvPr>
            <p:ph type="sldNum" sz="quarter" idx="10"/>
          </p:nvPr>
        </p:nvSpPr>
        <p:spPr/>
        <p:txBody>
          <a:bodyPr/>
          <a:lstStyle/>
          <a:p>
            <a:fld id="{6ED6CCDF-2ABE-7449-A934-A9BE1CF0529C}" type="slidenum">
              <a:rPr lang="en-US" smtClean="0"/>
              <a:pPr/>
              <a:t>15</a:t>
            </a:fld>
            <a:endParaRPr lang="en-US"/>
          </a:p>
        </p:txBody>
      </p:sp>
    </p:spTree>
    <p:extLst>
      <p:ext uri="{BB962C8B-B14F-4D97-AF65-F5344CB8AC3E}">
        <p14:creationId xmlns:p14="http://schemas.microsoft.com/office/powerpoint/2010/main" val="956824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r>
              <a:rPr lang="en-US" sz="1200" b="0" dirty="0" smtClean="0">
                <a:solidFill>
                  <a:srgbClr val="000000"/>
                </a:solidFill>
                <a:latin typeface="Tahoma"/>
                <a:cs typeface="Tahoma"/>
              </a:rPr>
              <a:t>Talking</a:t>
            </a:r>
            <a:r>
              <a:rPr lang="en-US" sz="1200" b="0" baseline="0" dirty="0" smtClean="0">
                <a:solidFill>
                  <a:srgbClr val="000000"/>
                </a:solidFill>
                <a:latin typeface="Tahoma"/>
                <a:cs typeface="Tahoma"/>
              </a:rPr>
              <a:t> Points:</a:t>
            </a:r>
          </a:p>
          <a:p>
            <a:pPr marL="0" lvl="0" indent="0">
              <a:buFont typeface="Arial"/>
              <a:buNone/>
            </a:pPr>
            <a:r>
              <a:rPr lang="en-US" sz="1200" b="0" baseline="0" dirty="0" smtClean="0">
                <a:solidFill>
                  <a:srgbClr val="000000"/>
                </a:solidFill>
                <a:latin typeface="Tahoma"/>
                <a:cs typeface="Tahoma"/>
              </a:rPr>
              <a:t>Now let’s talk about what happens during an actual event. The response</a:t>
            </a:r>
            <a:r>
              <a:rPr lang="en-US" sz="1200" b="0" dirty="0" smtClean="0">
                <a:solidFill>
                  <a:srgbClr val="000000"/>
                </a:solidFill>
                <a:latin typeface="Tahoma"/>
                <a:cs typeface="Tahoma"/>
              </a:rPr>
              <a:t> community uses </a:t>
            </a:r>
            <a:r>
              <a:rPr lang="en-US" sz="1200" b="0" baseline="0" dirty="0" smtClean="0">
                <a:solidFill>
                  <a:srgbClr val="000000"/>
                </a:solidFill>
                <a:latin typeface="Tahoma"/>
                <a:cs typeface="Tahoma"/>
              </a:rPr>
              <a:t>NEBA to validate tool selection and, where needed, adapt response activities to changing conditions.  For example, responders may assess environmental sensitivities in light of changing wind conditions.</a:t>
            </a:r>
            <a:r>
              <a:rPr lang="en-US" sz="1200" b="0" dirty="0" smtClean="0">
                <a:solidFill>
                  <a:srgbClr val="000000"/>
                </a:solidFill>
                <a:latin typeface="Tahoma"/>
                <a:cs typeface="Tahoma"/>
              </a:rPr>
              <a:t> As a result, they may select a modified response approach or tool to minimize</a:t>
            </a:r>
            <a:r>
              <a:rPr lang="en-US" sz="1200" b="0" baseline="0" dirty="0" smtClean="0">
                <a:solidFill>
                  <a:srgbClr val="000000"/>
                </a:solidFill>
                <a:latin typeface="Tahoma"/>
                <a:cs typeface="Tahoma"/>
              </a:rPr>
              <a:t> impacts.</a:t>
            </a:r>
          </a:p>
          <a:p>
            <a:pPr marL="0" lvl="0" indent="0">
              <a:buFont typeface="Arial"/>
              <a:buNone/>
            </a:pPr>
            <a:endParaRPr lang="en-US" sz="1200" b="0" baseline="0" dirty="0" smtClean="0">
              <a:solidFill>
                <a:srgbClr val="000000"/>
              </a:solidFill>
              <a:latin typeface="Tahoma"/>
              <a:cs typeface="Tahoma"/>
            </a:endParaRPr>
          </a:p>
          <a:p>
            <a:pPr marL="0" lvl="0" indent="0">
              <a:buFont typeface="Arial"/>
              <a:buNone/>
            </a:pPr>
            <a:r>
              <a:rPr lang="en-US" sz="1200" b="0" baseline="0" dirty="0" smtClean="0">
                <a:solidFill>
                  <a:srgbClr val="000000"/>
                </a:solidFill>
                <a:latin typeface="Tahoma"/>
                <a:cs typeface="Tahoma"/>
              </a:rPr>
              <a:t>NEBA is constantly being used throughout a response effort in order to evaluate the benefit of the current response effort.  At each evaluation point, responders will determine the impact of the response on the environment.  The results of these evaluations will inform responders when and where to ramp up the response effort (e.g., a larger response will produce a significant benefit), when to slow it down (e.g., the response effort is producing diminishing returns and is reoriented to another area), and when to stop it altogether (e.g., further response will do more harm than good to the environment).</a:t>
            </a:r>
          </a:p>
          <a:p>
            <a:pPr marL="0" lvl="0" indent="0">
              <a:buFont typeface="Arial"/>
              <a:buNone/>
            </a:pPr>
            <a:endParaRPr lang="en-US" sz="1200" b="0" baseline="0" dirty="0" smtClean="0">
              <a:solidFill>
                <a:srgbClr val="000000"/>
              </a:solidFill>
              <a:latin typeface="Tahoma"/>
              <a:cs typeface="Tahoma"/>
            </a:endParaRPr>
          </a:p>
          <a:p>
            <a:pPr marL="0" lvl="0" indent="0">
              <a:buFont typeface="Arial"/>
              <a:buNone/>
            </a:pPr>
            <a:r>
              <a:rPr lang="en-US" sz="1200" b="0" baseline="0" dirty="0" smtClean="0">
                <a:solidFill>
                  <a:srgbClr val="000000"/>
                </a:solidFill>
                <a:latin typeface="Tahoma"/>
                <a:cs typeface="Tahoma"/>
              </a:rPr>
              <a:t>Experience and lessons from previous spills are also taken into account and incorporated into decision-making during a response.</a:t>
            </a:r>
          </a:p>
        </p:txBody>
      </p:sp>
      <p:sp>
        <p:nvSpPr>
          <p:cNvPr id="4" name="Slide Number Placeholder 3"/>
          <p:cNvSpPr>
            <a:spLocks noGrp="1"/>
          </p:cNvSpPr>
          <p:nvPr>
            <p:ph type="sldNum" sz="quarter" idx="10"/>
          </p:nvPr>
        </p:nvSpPr>
        <p:spPr/>
        <p:txBody>
          <a:bodyPr/>
          <a:lstStyle/>
          <a:p>
            <a:fld id="{6ED6CCDF-2ABE-7449-A934-A9BE1CF0529C}" type="slidenum">
              <a:rPr lang="en-US" smtClean="0"/>
              <a:pPr/>
              <a:t>16</a:t>
            </a:fld>
            <a:endParaRPr lang="en-US"/>
          </a:p>
        </p:txBody>
      </p:sp>
    </p:spTree>
    <p:extLst>
      <p:ext uri="{BB962C8B-B14F-4D97-AF65-F5344CB8AC3E}">
        <p14:creationId xmlns:p14="http://schemas.microsoft.com/office/powerpoint/2010/main" val="956824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r>
              <a:rPr lang="en-US" b="0" dirty="0" smtClean="0">
                <a:solidFill>
                  <a:srgbClr val="000000"/>
                </a:solidFill>
                <a:latin typeface="Tahoma"/>
                <a:cs typeface="Tahoma"/>
              </a:rPr>
              <a:t>Talking</a:t>
            </a:r>
            <a:r>
              <a:rPr lang="en-US" b="0" baseline="0" dirty="0" smtClean="0">
                <a:solidFill>
                  <a:srgbClr val="000000"/>
                </a:solidFill>
                <a:latin typeface="Tahoma"/>
                <a:cs typeface="Tahoma"/>
              </a:rPr>
              <a:t> Points:</a:t>
            </a:r>
          </a:p>
          <a:p>
            <a:pPr marL="0" lvl="0" indent="0">
              <a:buFont typeface="Arial"/>
              <a:buNone/>
            </a:pPr>
            <a:r>
              <a:rPr lang="en-US" b="0" baseline="0" dirty="0" smtClean="0">
                <a:solidFill>
                  <a:srgbClr val="000000"/>
                </a:solidFill>
                <a:latin typeface="Tahoma"/>
                <a:cs typeface="Tahoma"/>
              </a:rPr>
              <a:t>After an event, NEBA is used again to inform the appropriate selection of restoration activities and to improve future response efforts through data collection, lessons learned, and the evaluation of environmental and social impacts.  </a:t>
            </a:r>
          </a:p>
          <a:p>
            <a:pPr marL="0" lvl="0" indent="0">
              <a:buFont typeface="Arial"/>
              <a:buNone/>
            </a:pPr>
            <a:endParaRPr lang="en-US" dirty="0" smtClean="0">
              <a:solidFill>
                <a:srgbClr val="000000"/>
              </a:solidFill>
            </a:endParaRPr>
          </a:p>
          <a:p>
            <a:pPr marL="0" lvl="0" indent="0">
              <a:buFont typeface="Arial"/>
              <a:buNone/>
            </a:pPr>
            <a:r>
              <a:rPr lang="en-US" dirty="0" smtClean="0">
                <a:solidFill>
                  <a:srgbClr val="000000"/>
                </a:solidFill>
              </a:rPr>
              <a:t>If </a:t>
            </a:r>
            <a:r>
              <a:rPr lang="en-US" b="0" baseline="0" dirty="0" smtClean="0">
                <a:solidFill>
                  <a:srgbClr val="000000"/>
                </a:solidFill>
                <a:latin typeface="Tahoma"/>
                <a:cs typeface="Tahoma"/>
              </a:rPr>
              <a:t>the</a:t>
            </a:r>
            <a:r>
              <a:rPr lang="en-US" b="0" dirty="0" smtClean="0">
                <a:solidFill>
                  <a:srgbClr val="000000"/>
                </a:solidFill>
                <a:latin typeface="Tahoma"/>
                <a:cs typeface="Tahoma"/>
              </a:rPr>
              <a:t> NEBA process is used effectively before and during an oil spill – and if the response process is unified</a:t>
            </a:r>
            <a:r>
              <a:rPr lang="en-US" dirty="0" smtClean="0">
                <a:solidFill>
                  <a:srgbClr val="000000"/>
                </a:solidFill>
              </a:rPr>
              <a:t>, timely, and well-managed – </a:t>
            </a:r>
            <a:r>
              <a:rPr lang="en-US" b="0" dirty="0" smtClean="0">
                <a:solidFill>
                  <a:srgbClr val="000000"/>
                </a:solidFill>
                <a:latin typeface="Tahoma"/>
                <a:cs typeface="Tahoma"/>
              </a:rPr>
              <a:t>the impact and the amount of effort required</a:t>
            </a:r>
            <a:r>
              <a:rPr lang="en-US" b="0" baseline="0" dirty="0" smtClean="0">
                <a:solidFill>
                  <a:srgbClr val="000000"/>
                </a:solidFill>
                <a:latin typeface="Tahoma"/>
                <a:cs typeface="Tahoma"/>
              </a:rPr>
              <a:t> to minimize impact </a:t>
            </a:r>
            <a:r>
              <a:rPr lang="en-US" b="0" dirty="0" smtClean="0">
                <a:solidFill>
                  <a:srgbClr val="000000"/>
                </a:solidFill>
                <a:latin typeface="Tahoma"/>
                <a:cs typeface="Tahoma"/>
              </a:rPr>
              <a:t>is lessened. </a:t>
            </a:r>
            <a:endParaRPr lang="en-US" b="0" baseline="0" dirty="0" smtClean="0">
              <a:solidFill>
                <a:srgbClr val="000000"/>
              </a:solidFill>
              <a:latin typeface="Tahoma"/>
              <a:cs typeface="Tahoma"/>
            </a:endParaRPr>
          </a:p>
          <a:p>
            <a:pPr marL="0" lvl="0" indent="0">
              <a:buFont typeface="Arial"/>
              <a:buNone/>
            </a:pPr>
            <a:endParaRPr lang="en-US" b="0" baseline="0" dirty="0" smtClean="0">
              <a:solidFill>
                <a:srgbClr val="000000"/>
              </a:solidFill>
              <a:latin typeface="Tahoma"/>
              <a:cs typeface="Tahoma"/>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baseline="0" dirty="0" smtClean="0">
                <a:solidFill>
                  <a:srgbClr val="000000"/>
                </a:solidFill>
                <a:latin typeface="Tahoma"/>
                <a:cs typeface="Tahoma"/>
              </a:rPr>
              <a:t>Now let’s look at the keys to effective collaboration and coordination throughout the oil spill preparedness and response process.</a:t>
            </a:r>
            <a:endParaRPr lang="en-US" b="1" dirty="0" smtClean="0">
              <a:solidFill>
                <a:srgbClr val="000000"/>
              </a:solidFill>
              <a:latin typeface="Tahoma"/>
              <a:cs typeface="Tahoma"/>
            </a:endParaRPr>
          </a:p>
        </p:txBody>
      </p:sp>
      <p:sp>
        <p:nvSpPr>
          <p:cNvPr id="4" name="Slide Number Placeholder 3"/>
          <p:cNvSpPr>
            <a:spLocks noGrp="1"/>
          </p:cNvSpPr>
          <p:nvPr>
            <p:ph type="sldNum" sz="quarter" idx="10"/>
          </p:nvPr>
        </p:nvSpPr>
        <p:spPr/>
        <p:txBody>
          <a:bodyPr/>
          <a:lstStyle/>
          <a:p>
            <a:fld id="{6ED6CCDF-2ABE-7449-A934-A9BE1CF0529C}" type="slidenum">
              <a:rPr lang="en-US" smtClean="0"/>
              <a:pPr/>
              <a:t>17</a:t>
            </a:fld>
            <a:endParaRPr lang="en-US"/>
          </a:p>
        </p:txBody>
      </p:sp>
    </p:spTree>
    <p:extLst>
      <p:ext uri="{BB962C8B-B14F-4D97-AF65-F5344CB8AC3E}">
        <p14:creationId xmlns:p14="http://schemas.microsoft.com/office/powerpoint/2010/main" val="956824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solidFill>
                  <a:srgbClr val="000000"/>
                </a:solidFill>
                <a:latin typeface="Tahoma"/>
                <a:cs typeface="Tahoma"/>
              </a:rPr>
              <a:t>Talking Points:</a:t>
            </a:r>
          </a:p>
          <a:p>
            <a:r>
              <a:rPr lang="en-US" cap="none" dirty="0" smtClean="0">
                <a:solidFill>
                  <a:srgbClr val="000000"/>
                </a:solidFill>
                <a:latin typeface="Tahoma"/>
                <a:cs typeface="Tahoma"/>
              </a:rPr>
              <a:t>Coordinated efforts protect people, the environment, and critical community assets and</a:t>
            </a:r>
            <a:r>
              <a:rPr lang="en-US" cap="none" baseline="0" dirty="0" smtClean="0">
                <a:solidFill>
                  <a:srgbClr val="000000"/>
                </a:solidFill>
                <a:latin typeface="Tahoma"/>
                <a:cs typeface="Tahoma"/>
              </a:rPr>
              <a:t> enable more effective restoration efforts</a:t>
            </a:r>
            <a:r>
              <a:rPr lang="en-US" cap="none" dirty="0" smtClean="0">
                <a:solidFill>
                  <a:srgbClr val="000000"/>
                </a:solidFill>
                <a:latin typeface="Tahoma"/>
                <a:cs typeface="Tahoma"/>
              </a:rPr>
              <a:t>. </a:t>
            </a:r>
            <a:r>
              <a:rPr lang="en-US" sz="1200" kern="1200" baseline="0" dirty="0" smtClean="0">
                <a:solidFill>
                  <a:srgbClr val="000000"/>
                </a:solidFill>
                <a:latin typeface="Tahoma"/>
                <a:ea typeface="+mn-ea"/>
                <a:cs typeface="Tahoma"/>
              </a:rPr>
              <a:t>A w</a:t>
            </a:r>
            <a:r>
              <a:rPr lang="en-US" sz="1200" kern="1200" dirty="0" smtClean="0">
                <a:solidFill>
                  <a:srgbClr val="000000"/>
                </a:solidFill>
                <a:latin typeface="Tahoma"/>
                <a:ea typeface="+mn-ea"/>
                <a:cs typeface="Tahoma"/>
              </a:rPr>
              <a:t>ell-managed response</a:t>
            </a:r>
            <a:r>
              <a:rPr lang="en-US" sz="1200" kern="1200" baseline="0" dirty="0" smtClean="0">
                <a:solidFill>
                  <a:srgbClr val="000000"/>
                </a:solidFill>
                <a:latin typeface="Tahoma"/>
                <a:ea typeface="+mn-ea"/>
                <a:cs typeface="Tahoma"/>
              </a:rPr>
              <a:t> includes:</a:t>
            </a:r>
            <a:endParaRPr lang="en-US" sz="1200" kern="1200" dirty="0" smtClean="0">
              <a:solidFill>
                <a:srgbClr val="000000"/>
              </a:solidFill>
              <a:latin typeface="Tahoma"/>
              <a:ea typeface="+mn-ea"/>
              <a:cs typeface="Tahoma"/>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baseline="0" dirty="0" smtClean="0">
                <a:solidFill>
                  <a:srgbClr val="000000"/>
                </a:solidFill>
                <a:latin typeface="Tahoma"/>
                <a:ea typeface="+mn-ea"/>
                <a:cs typeface="Tahoma"/>
              </a:rPr>
              <a:t>S</a:t>
            </a:r>
            <a:r>
              <a:rPr lang="en-US" sz="1200" kern="1200" dirty="0" smtClean="0">
                <a:solidFill>
                  <a:srgbClr val="000000"/>
                </a:solidFill>
                <a:latin typeface="Tahoma"/>
                <a:ea typeface="+mn-ea"/>
                <a:cs typeface="Tahoma"/>
              </a:rPr>
              <a:t>afety at the forefront (for</a:t>
            </a:r>
            <a:r>
              <a:rPr lang="en-US" sz="1200" kern="1200" baseline="0" dirty="0" smtClean="0">
                <a:solidFill>
                  <a:srgbClr val="000000"/>
                </a:solidFill>
                <a:latin typeface="Tahoma"/>
                <a:ea typeface="+mn-ea"/>
                <a:cs typeface="Tahoma"/>
              </a:rPr>
              <a:t> example, </a:t>
            </a:r>
            <a:r>
              <a:rPr lang="en-US" sz="1200" kern="1200" dirty="0" smtClean="0">
                <a:solidFill>
                  <a:srgbClr val="000000"/>
                </a:solidFill>
                <a:latin typeface="Tahoma"/>
                <a:ea typeface="+mn-ea"/>
                <a:cs typeface="Tahoma"/>
              </a:rPr>
              <a:t>protective gear in use and other considerations</a:t>
            </a:r>
            <a:r>
              <a:rPr lang="en-US" sz="1200" kern="1200" baseline="0" dirty="0" smtClean="0">
                <a:solidFill>
                  <a:srgbClr val="000000"/>
                </a:solidFill>
                <a:latin typeface="Tahoma"/>
                <a:ea typeface="+mn-ea"/>
                <a:cs typeface="Tahoma"/>
              </a:rPr>
              <a:t> for worker safety),</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rgbClr val="000000"/>
                </a:solidFill>
                <a:latin typeface="Tahoma"/>
                <a:ea typeface="+mn-ea"/>
                <a:cs typeface="Tahoma"/>
              </a:rPr>
              <a:t>NEBA used and tradeoffs considered</a:t>
            </a:r>
            <a:r>
              <a:rPr lang="en-US" sz="1200" kern="1200" baseline="0" dirty="0" smtClean="0">
                <a:solidFill>
                  <a:srgbClr val="000000"/>
                </a:solidFill>
                <a:latin typeface="Tahoma"/>
                <a:ea typeface="+mn-ea"/>
                <a:cs typeface="Tahoma"/>
              </a:rPr>
              <a:t> for both the long-term and short-term impacts,</a:t>
            </a:r>
          </a:p>
          <a:p>
            <a:pPr marL="171450" indent="-171450">
              <a:buFont typeface="Arial"/>
              <a:buChar char="•"/>
            </a:pPr>
            <a:r>
              <a:rPr lang="en-US" sz="1200" kern="1200" baseline="0" dirty="0" smtClean="0">
                <a:solidFill>
                  <a:srgbClr val="000000"/>
                </a:solidFill>
                <a:latin typeface="Tahoma"/>
                <a:ea typeface="+mn-ea"/>
                <a:cs typeface="Tahoma"/>
              </a:rPr>
              <a:t>All appropriate equipment available,</a:t>
            </a:r>
          </a:p>
          <a:p>
            <a:pPr marL="171450" indent="-171450">
              <a:buFont typeface="Arial"/>
              <a:buChar char="•"/>
            </a:pPr>
            <a:r>
              <a:rPr lang="en-US" sz="1200" kern="1200" dirty="0" smtClean="0">
                <a:solidFill>
                  <a:srgbClr val="000000"/>
                </a:solidFill>
                <a:latin typeface="Tahoma"/>
                <a:ea typeface="+mn-ea"/>
                <a:cs typeface="Tahoma"/>
              </a:rPr>
              <a:t>Government and industry working together in response (as appropriate</a:t>
            </a:r>
            <a:r>
              <a:rPr lang="en-US" sz="1200" kern="1200" baseline="0" dirty="0" smtClean="0">
                <a:solidFill>
                  <a:srgbClr val="000000"/>
                </a:solidFill>
                <a:latin typeface="Tahoma"/>
                <a:ea typeface="+mn-ea"/>
                <a:cs typeface="Tahoma"/>
              </a:rPr>
              <a:t>), and</a:t>
            </a:r>
          </a:p>
          <a:p>
            <a:pPr marL="171450" indent="-171450">
              <a:buFont typeface="Arial"/>
              <a:buChar char="•"/>
            </a:pPr>
            <a:r>
              <a:rPr lang="en-US" sz="1200" kern="1200" baseline="0" dirty="0" smtClean="0">
                <a:solidFill>
                  <a:srgbClr val="000000"/>
                </a:solidFill>
                <a:latin typeface="Tahoma"/>
                <a:ea typeface="+mn-ea"/>
                <a:cs typeface="Tahoma"/>
              </a:rPr>
              <a:t>Most importantly, a well-managed response requires effective, timely communication with government, industry, and the local community.</a:t>
            </a:r>
            <a:endParaRPr lang="en-US" sz="1200" kern="1200" dirty="0" smtClean="0">
              <a:solidFill>
                <a:srgbClr val="000000"/>
              </a:solidFill>
              <a:latin typeface="Tahoma"/>
              <a:ea typeface="+mn-ea"/>
              <a:cs typeface="Tahoma"/>
            </a:endParaRPr>
          </a:p>
          <a:p>
            <a:endParaRPr lang="en-US" sz="1200" kern="1200" dirty="0" smtClean="0">
              <a:solidFill>
                <a:srgbClr val="000000"/>
              </a:solidFill>
              <a:latin typeface="Tahoma"/>
              <a:ea typeface="+mn-ea"/>
              <a:cs typeface="Tahoma"/>
            </a:endParaRPr>
          </a:p>
          <a:p>
            <a:r>
              <a:rPr lang="en-US" sz="1200" kern="1200" dirty="0" smtClean="0">
                <a:solidFill>
                  <a:srgbClr val="000000"/>
                </a:solidFill>
                <a:latin typeface="Tahoma"/>
                <a:ea typeface="+mn-ea"/>
                <a:cs typeface="Tahoma"/>
              </a:rPr>
              <a:t>NOTE TO PRESENTER: The speaker may want to</a:t>
            </a:r>
            <a:r>
              <a:rPr lang="en-US" sz="1200" kern="1200" baseline="0" dirty="0" smtClean="0">
                <a:solidFill>
                  <a:srgbClr val="000000"/>
                </a:solidFill>
                <a:latin typeface="Tahoma"/>
                <a:ea typeface="+mn-ea"/>
                <a:cs typeface="Tahoma"/>
              </a:rPr>
              <a:t> distinguish</a:t>
            </a:r>
            <a:r>
              <a:rPr lang="en-US" sz="1200" kern="1200" dirty="0" smtClean="0">
                <a:solidFill>
                  <a:srgbClr val="000000"/>
                </a:solidFill>
                <a:latin typeface="Tahoma"/>
                <a:ea typeface="+mn-ea"/>
                <a:cs typeface="Tahoma"/>
              </a:rPr>
              <a:t> a well-managed</a:t>
            </a:r>
            <a:r>
              <a:rPr lang="en-US" sz="1200" kern="1200" baseline="0" dirty="0" smtClean="0">
                <a:solidFill>
                  <a:srgbClr val="000000"/>
                </a:solidFill>
                <a:latin typeface="Tahoma"/>
                <a:ea typeface="+mn-ea"/>
                <a:cs typeface="Tahoma"/>
              </a:rPr>
              <a:t> response from a p</a:t>
            </a:r>
            <a:r>
              <a:rPr lang="en-US" sz="1200" kern="1200" dirty="0" smtClean="0">
                <a:solidFill>
                  <a:srgbClr val="000000"/>
                </a:solidFill>
                <a:latin typeface="Tahoma"/>
                <a:ea typeface="+mn-ea"/>
                <a:cs typeface="Tahoma"/>
              </a:rPr>
              <a:t>oorly managed response, e.g., </a:t>
            </a:r>
            <a:r>
              <a:rPr lang="en-US" dirty="0" smtClean="0">
                <a:solidFill>
                  <a:srgbClr val="000000"/>
                </a:solidFill>
              </a:rPr>
              <a:t>short-sighted responses; </a:t>
            </a:r>
            <a:r>
              <a:rPr lang="en-US" sz="1200" kern="1200" baseline="0" dirty="0" smtClean="0">
                <a:solidFill>
                  <a:srgbClr val="000000"/>
                </a:solidFill>
                <a:latin typeface="Tahoma"/>
                <a:ea typeface="+mn-ea"/>
                <a:cs typeface="Tahoma"/>
              </a:rPr>
              <a:t>knee-jerk reactions based on political pressures; </a:t>
            </a:r>
            <a:r>
              <a:rPr lang="en-US" sz="1200" kern="1200" dirty="0" smtClean="0">
                <a:solidFill>
                  <a:srgbClr val="000000"/>
                </a:solidFill>
                <a:latin typeface="Tahoma"/>
                <a:ea typeface="+mn-ea"/>
                <a:cs typeface="Tahoma"/>
              </a:rPr>
              <a:t>destruction of marshes or beaches due to inappropriate use of physical/mechanical removal techniques. </a:t>
            </a:r>
            <a:endParaRPr lang="en-US" baseline="0" dirty="0" smtClean="0">
              <a:solidFill>
                <a:srgbClr val="000000"/>
              </a:solidFill>
              <a:latin typeface="Tahoma"/>
              <a:cs typeface="Tahoma"/>
            </a:endParaRPr>
          </a:p>
        </p:txBody>
      </p:sp>
      <p:sp>
        <p:nvSpPr>
          <p:cNvPr id="4" name="Slide Number Placeholder 3"/>
          <p:cNvSpPr>
            <a:spLocks noGrp="1"/>
          </p:cNvSpPr>
          <p:nvPr>
            <p:ph type="sldNum" sz="quarter" idx="10"/>
          </p:nvPr>
        </p:nvSpPr>
        <p:spPr/>
        <p:txBody>
          <a:bodyPr/>
          <a:lstStyle/>
          <a:p>
            <a:fld id="{6ED6CCDF-2ABE-7449-A934-A9BE1CF0529C}" type="slidenum">
              <a:rPr lang="en-US" smtClean="0"/>
              <a:pPr/>
              <a:t>18</a:t>
            </a:fld>
            <a:endParaRPr lang="en-US"/>
          </a:p>
        </p:txBody>
      </p:sp>
    </p:spTree>
    <p:extLst>
      <p:ext uri="{BB962C8B-B14F-4D97-AF65-F5344CB8AC3E}">
        <p14:creationId xmlns:p14="http://schemas.microsoft.com/office/powerpoint/2010/main" val="3998515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latin typeface="Tahoma"/>
                <a:cs typeface="Tahoma"/>
              </a:rPr>
              <a:t>Talking Points: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Tahoma"/>
                <a:cs typeface="Tahoma"/>
              </a:rPr>
              <a:t>Industry and government</a:t>
            </a:r>
            <a:r>
              <a:rPr lang="en-US" baseline="0" dirty="0" smtClean="0">
                <a:latin typeface="Tahoma"/>
                <a:cs typeface="Tahoma"/>
              </a:rPr>
              <a:t> should continue to coordinate on this important issue. </a:t>
            </a:r>
            <a:r>
              <a:rPr lang="en-US" dirty="0" smtClean="0">
                <a:latin typeface="Tahoma"/>
                <a:cs typeface="Tahoma"/>
              </a:rPr>
              <a:t>Our success in effectively using NEBA in oil spill preparedness and response relies on cross industry-government cooperation. Our shared goal is to preserve human life, the environment, and community well-being during times of spills.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latin typeface="Tahoma"/>
              <a:cs typeface="Tahoma"/>
            </a:endParaRPr>
          </a:p>
          <a:p>
            <a:r>
              <a:rPr lang="en-US" dirty="0" smtClean="0">
                <a:latin typeface="Tahoma"/>
                <a:cs typeface="Tahoma"/>
              </a:rPr>
              <a:t>You can help</a:t>
            </a:r>
            <a:r>
              <a:rPr lang="en-US" baseline="0" dirty="0" smtClean="0">
                <a:latin typeface="Tahoma"/>
                <a:cs typeface="Tahoma"/>
              </a:rPr>
              <a:t> by:</a:t>
            </a:r>
          </a:p>
          <a:p>
            <a:pPr marL="228600" indent="-228600">
              <a:buAutoNum type="arabicParenR"/>
            </a:pPr>
            <a:r>
              <a:rPr lang="en-US" baseline="0" dirty="0" smtClean="0">
                <a:latin typeface="Tahoma"/>
                <a:cs typeface="Tahoma"/>
              </a:rPr>
              <a:t>Learning the facts about NEBA and oil spill preparedness and response,</a:t>
            </a:r>
          </a:p>
          <a:p>
            <a:pPr marL="228600" indent="-228600">
              <a:buAutoNum type="arabicParenR"/>
            </a:pPr>
            <a:r>
              <a:rPr lang="en-US" baseline="0" dirty="0" smtClean="0">
                <a:latin typeface="Tahoma"/>
                <a:cs typeface="Tahoma"/>
              </a:rPr>
              <a:t>Sharing what you know with others,</a:t>
            </a:r>
          </a:p>
          <a:p>
            <a:pPr marL="228600" indent="-228600">
              <a:buAutoNum type="arabicParenR"/>
            </a:pPr>
            <a:r>
              <a:rPr lang="en-US" baseline="0" dirty="0" smtClean="0">
                <a:latin typeface="Tahoma"/>
                <a:cs typeface="Tahoma"/>
              </a:rPr>
              <a:t>Developing policies and plans that enable safe and speedy response, and</a:t>
            </a:r>
          </a:p>
          <a:p>
            <a:pPr marL="228600" indent="-228600">
              <a:buAutoNum type="arabicParenR"/>
            </a:pPr>
            <a:r>
              <a:rPr lang="en-US" dirty="0" smtClean="0">
                <a:latin typeface="Tahoma"/>
                <a:cs typeface="Tahoma"/>
              </a:rPr>
              <a:t>Supporting the response decision-making processes.</a:t>
            </a:r>
          </a:p>
          <a:p>
            <a:endParaRPr lang="en-US" dirty="0"/>
          </a:p>
        </p:txBody>
      </p:sp>
      <p:sp>
        <p:nvSpPr>
          <p:cNvPr id="4" name="Slide Number Placeholder 3"/>
          <p:cNvSpPr>
            <a:spLocks noGrp="1"/>
          </p:cNvSpPr>
          <p:nvPr>
            <p:ph type="sldNum" sz="quarter" idx="10"/>
          </p:nvPr>
        </p:nvSpPr>
        <p:spPr/>
        <p:txBody>
          <a:bodyPr/>
          <a:lstStyle/>
          <a:p>
            <a:fld id="{6ED6CCDF-2ABE-7449-A934-A9BE1CF0529C}" type="slidenum">
              <a:rPr lang="en-US" smtClean="0"/>
              <a:pPr/>
              <a:t>19</a:t>
            </a:fld>
            <a:endParaRPr lang="en-US"/>
          </a:p>
        </p:txBody>
      </p:sp>
    </p:spTree>
    <p:extLst>
      <p:ext uri="{BB962C8B-B14F-4D97-AF65-F5344CB8AC3E}">
        <p14:creationId xmlns:p14="http://schemas.microsoft.com/office/powerpoint/2010/main" val="4050510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cap="none" dirty="0" smtClean="0">
                <a:solidFill>
                  <a:srgbClr val="000000"/>
                </a:solidFill>
                <a:latin typeface="Tahoma"/>
                <a:cs typeface="Tahoma"/>
              </a:rPr>
              <a:t>Talking Points:</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solidFill>
                  <a:srgbClr val="000000"/>
                </a:solidFill>
              </a:rPr>
              <a:t>As we discuss NEBA, we want to also emphasize that </a:t>
            </a:r>
            <a:r>
              <a:rPr lang="en-US" sz="1200" b="0" kern="1200" dirty="0" smtClean="0">
                <a:solidFill>
                  <a:schemeClr val="tx1"/>
                </a:solidFill>
                <a:effectLst/>
                <a:latin typeface="Tahoma"/>
                <a:ea typeface="+mn-ea"/>
                <a:cs typeface="Tahoma"/>
              </a:rPr>
              <a:t>our focus is prevention, and significant resources are dedicated to prevent a spill from occurring. Industry constantly incorporates new research, understanding, and lessons learned to improve spill prevention.</a:t>
            </a:r>
          </a:p>
          <a:p>
            <a:pPr marL="628650" lvl="1" indent="-171450">
              <a:buFont typeface="Arial"/>
              <a:buChar char="•"/>
            </a:pPr>
            <a:r>
              <a:rPr lang="en-US" sz="1200" kern="1200" dirty="0" smtClean="0">
                <a:solidFill>
                  <a:schemeClr val="tx1"/>
                </a:solidFill>
                <a:effectLst/>
                <a:latin typeface="Tahoma"/>
                <a:ea typeface="+mn-ea"/>
                <a:cs typeface="Tahoma"/>
              </a:rPr>
              <a:t>Number of spill incidents per decade has gone from 246 in the 1970s to 33 in the 2000s (Source:</a:t>
            </a:r>
            <a:r>
              <a:rPr lang="en-US" sz="1200" kern="1200" baseline="0" dirty="0" smtClean="0">
                <a:solidFill>
                  <a:schemeClr val="tx1"/>
                </a:solidFill>
                <a:effectLst/>
                <a:latin typeface="Tahoma"/>
                <a:ea typeface="+mn-ea"/>
                <a:cs typeface="Tahoma"/>
              </a:rPr>
              <a:t> International Tanker Owners Pollution Federation (ITOPF)</a:t>
            </a:r>
            <a:r>
              <a:rPr lang="en-US" sz="1200" kern="1200" dirty="0" smtClean="0">
                <a:solidFill>
                  <a:schemeClr val="tx1"/>
                </a:solidFill>
                <a:effectLst/>
                <a:latin typeface="Tahoma"/>
                <a:ea typeface="+mn-ea"/>
                <a:cs typeface="Tahoma"/>
              </a:rPr>
              <a:t>)</a:t>
            </a:r>
          </a:p>
          <a:p>
            <a:pPr marL="628650" lvl="1" indent="-171450">
              <a:buFont typeface="Arial"/>
              <a:buChar char="•"/>
            </a:pPr>
            <a:r>
              <a:rPr lang="en-US" sz="1200" kern="1200" dirty="0" smtClean="0">
                <a:solidFill>
                  <a:schemeClr val="tx1"/>
                </a:solidFill>
                <a:effectLst/>
                <a:latin typeface="Tahoma"/>
                <a:ea typeface="+mn-ea"/>
                <a:cs typeface="Tahoma"/>
              </a:rPr>
              <a:t>Amount of oil spilled has decreased from 1,135,000 </a:t>
            </a:r>
            <a:r>
              <a:rPr lang="en-US" sz="1200" kern="1200" dirty="0" err="1" smtClean="0">
                <a:solidFill>
                  <a:schemeClr val="tx1"/>
                </a:solidFill>
                <a:effectLst/>
                <a:latin typeface="Tahoma"/>
                <a:ea typeface="+mn-ea"/>
                <a:cs typeface="Tahoma"/>
              </a:rPr>
              <a:t>tonnes</a:t>
            </a:r>
            <a:r>
              <a:rPr lang="en-US" sz="1200" kern="1200" dirty="0" smtClean="0">
                <a:solidFill>
                  <a:schemeClr val="tx1"/>
                </a:solidFill>
                <a:effectLst/>
                <a:latin typeface="Tahoma"/>
                <a:ea typeface="+mn-ea"/>
                <a:cs typeface="Tahoma"/>
              </a:rPr>
              <a:t> in the 1970s to 212,000 </a:t>
            </a:r>
            <a:r>
              <a:rPr lang="en-US" sz="1200" kern="1200" dirty="0" err="1" smtClean="0">
                <a:solidFill>
                  <a:schemeClr val="tx1"/>
                </a:solidFill>
                <a:effectLst/>
                <a:latin typeface="Tahoma"/>
                <a:ea typeface="+mn-ea"/>
                <a:cs typeface="Tahoma"/>
              </a:rPr>
              <a:t>tonnes</a:t>
            </a:r>
            <a:r>
              <a:rPr lang="en-US" sz="1200" kern="1200" dirty="0" smtClean="0">
                <a:solidFill>
                  <a:schemeClr val="tx1"/>
                </a:solidFill>
                <a:effectLst/>
                <a:latin typeface="Tahoma"/>
                <a:ea typeface="+mn-ea"/>
                <a:cs typeface="Tahoma"/>
              </a:rPr>
              <a:t> in the 2000s (Source: ITPOF)</a:t>
            </a:r>
          </a:p>
          <a:p>
            <a:pPr lvl="0"/>
            <a:endParaRPr lang="en-US" sz="1200" kern="1200" dirty="0" smtClean="0">
              <a:solidFill>
                <a:schemeClr val="tx1"/>
              </a:solidFill>
              <a:effectLst/>
              <a:latin typeface="Tahoma"/>
              <a:ea typeface="+mn-ea"/>
              <a:cs typeface="Tahoma"/>
            </a:endParaRPr>
          </a:p>
          <a:p>
            <a:pPr lvl="0"/>
            <a:r>
              <a:rPr lang="en-US" sz="1200" kern="1200" dirty="0" smtClean="0">
                <a:solidFill>
                  <a:schemeClr val="tx1"/>
                </a:solidFill>
                <a:effectLst/>
                <a:latin typeface="Tahoma"/>
                <a:ea typeface="+mn-ea"/>
                <a:cs typeface="Tahoma"/>
              </a:rPr>
              <a:t>However, in the unlikely event that there is a spill…</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Tahoma"/>
              <a:cs typeface="Tahoma"/>
            </a:endParaRPr>
          </a:p>
        </p:txBody>
      </p:sp>
      <p:sp>
        <p:nvSpPr>
          <p:cNvPr id="4" name="Slide Number Placeholder 3"/>
          <p:cNvSpPr>
            <a:spLocks noGrp="1"/>
          </p:cNvSpPr>
          <p:nvPr>
            <p:ph type="sldNum" sz="quarter" idx="10"/>
          </p:nvPr>
        </p:nvSpPr>
        <p:spPr/>
        <p:txBody>
          <a:bodyPr/>
          <a:lstStyle/>
          <a:p>
            <a:fld id="{6ED6CCDF-2ABE-7449-A934-A9BE1CF0529C}" type="slidenum">
              <a:rPr lang="en-US" smtClean="0"/>
              <a:pPr/>
              <a:t>2</a:t>
            </a:fld>
            <a:endParaRPr lang="en-US"/>
          </a:p>
        </p:txBody>
      </p:sp>
    </p:spTree>
    <p:extLst>
      <p:ext uri="{BB962C8B-B14F-4D97-AF65-F5344CB8AC3E}">
        <p14:creationId xmlns:p14="http://schemas.microsoft.com/office/powerpoint/2010/main" val="3998515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6CCDF-2ABE-7449-A934-A9BE1CF0529C}" type="slidenum">
              <a:rPr lang="en-US" smtClean="0"/>
              <a:pPr/>
              <a:t>20</a:t>
            </a:fld>
            <a:endParaRPr lang="en-US"/>
          </a:p>
        </p:txBody>
      </p:sp>
    </p:spTree>
    <p:extLst>
      <p:ext uri="{BB962C8B-B14F-4D97-AF65-F5344CB8AC3E}">
        <p14:creationId xmlns:p14="http://schemas.microsoft.com/office/powerpoint/2010/main" val="3897064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a:t>
            </a:r>
            <a:r>
              <a:rPr lang="en-US" baseline="0" dirty="0" smtClean="0"/>
              <a:t> Points:</a:t>
            </a:r>
          </a:p>
          <a:p>
            <a:r>
              <a:rPr lang="en-US" baseline="0" dirty="0" smtClean="0"/>
              <a:t>In this scenario, you can see how the NEBA process is used to</a:t>
            </a:r>
            <a:r>
              <a:rPr lang="en-US" dirty="0" smtClean="0"/>
              <a:t> determine how best to prevent a subsea spill from making it to the water surface and, eventually, to the shore. </a:t>
            </a:r>
          </a:p>
          <a:p>
            <a:endParaRPr lang="en-US" dirty="0"/>
          </a:p>
          <a:p>
            <a:r>
              <a:rPr lang="en-US" dirty="0" smtClean="0"/>
              <a:t>In this case, responders leverage their understanding of oil removal over time in specific environmental circumstances to guide their decision-making. Their perspective comes from past spill histories and an in-depth knowledge of the environment – as well as an intimate understanding of the specific weather and geographic conditions. </a:t>
            </a:r>
          </a:p>
          <a:p>
            <a:endParaRPr lang="en-US" dirty="0"/>
          </a:p>
          <a:p>
            <a:r>
              <a:rPr lang="en-US" dirty="0" smtClean="0"/>
              <a:t>Comparing these conditions and knowledge to human and environmental factors, responders use the NEBA process to guide their tool selection.</a:t>
            </a:r>
            <a:endParaRPr lang="en-US" sz="1200" cap="none" dirty="0" smtClean="0">
              <a:solidFill>
                <a:srgbClr val="FFFFFF"/>
              </a:solidFill>
              <a:latin typeface="Tahoma"/>
              <a:cs typeface="Tahoma"/>
            </a:endParaRPr>
          </a:p>
        </p:txBody>
      </p:sp>
      <p:sp>
        <p:nvSpPr>
          <p:cNvPr id="4" name="Slide Number Placeholder 3"/>
          <p:cNvSpPr>
            <a:spLocks noGrp="1"/>
          </p:cNvSpPr>
          <p:nvPr>
            <p:ph type="sldNum" sz="quarter" idx="10"/>
          </p:nvPr>
        </p:nvSpPr>
        <p:spPr/>
        <p:txBody>
          <a:bodyPr/>
          <a:lstStyle/>
          <a:p>
            <a:fld id="{6ED6CCDF-2ABE-7449-A934-A9BE1CF0529C}" type="slidenum">
              <a:rPr lang="en-US" smtClean="0"/>
              <a:t>21</a:t>
            </a:fld>
            <a:endParaRPr lang="en-US"/>
          </a:p>
        </p:txBody>
      </p:sp>
    </p:spTree>
    <p:extLst>
      <p:ext uri="{BB962C8B-B14F-4D97-AF65-F5344CB8AC3E}">
        <p14:creationId xmlns:p14="http://schemas.microsoft.com/office/powerpoint/2010/main" val="3731365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172073"/>
            <a:ext cx="7315200" cy="3086100"/>
          </a:xfrm>
        </p:spPr>
        <p:txBody>
          <a:bodyPr/>
          <a:lstStyle/>
          <a:p>
            <a:r>
              <a:rPr lang="en-US" dirty="0" smtClean="0"/>
              <a:t>Talking</a:t>
            </a:r>
            <a:r>
              <a:rPr lang="en-US" baseline="0" dirty="0" smtClean="0"/>
              <a:t> Points:</a:t>
            </a:r>
          </a:p>
          <a:p>
            <a:r>
              <a:rPr lang="en-US" baseline="0" dirty="0" smtClean="0">
                <a:solidFill>
                  <a:srgbClr val="000000"/>
                </a:solidFill>
              </a:rPr>
              <a:t>In another scenario, the</a:t>
            </a:r>
            <a:r>
              <a:rPr lang="en-US" dirty="0" smtClean="0">
                <a:solidFill>
                  <a:srgbClr val="000000"/>
                </a:solidFill>
              </a:rPr>
              <a:t> NEBA process is used to evaluate the specific factors of an oil release in a wetland, or marsh, area. </a:t>
            </a:r>
          </a:p>
          <a:p>
            <a:endParaRPr lang="en-US" dirty="0">
              <a:solidFill>
                <a:srgbClr val="000000"/>
              </a:solidFill>
            </a:endParaRPr>
          </a:p>
          <a:p>
            <a:r>
              <a:rPr lang="en-US" dirty="0" smtClean="0">
                <a:solidFill>
                  <a:srgbClr val="000000"/>
                </a:solidFill>
              </a:rPr>
              <a:t>In keeping with the guiding principles for an oil spill in an onshore location – and prioritizing the environmental sensitivities of a wetland</a:t>
            </a:r>
            <a:r>
              <a:rPr lang="en-US" baseline="0" dirty="0" smtClean="0">
                <a:solidFill>
                  <a:srgbClr val="000000"/>
                </a:solidFill>
              </a:rPr>
              <a:t> –</a:t>
            </a:r>
            <a:r>
              <a:rPr lang="en-US" dirty="0" smtClean="0">
                <a:solidFill>
                  <a:srgbClr val="000000"/>
                </a:solidFill>
              </a:rPr>
              <a:t> the responders would select in-situ burning. While seemingly counterintuitive, the burning actually removes oil at the surface level, protecting the valuable root system that will allow natural regrowth in the area.</a:t>
            </a:r>
          </a:p>
          <a:p>
            <a:endParaRPr lang="en-US" baseline="0" dirty="0" smtClean="0">
              <a:solidFill>
                <a:srgbClr val="00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cap="none" dirty="0" smtClean="0">
                <a:solidFill>
                  <a:srgbClr val="000000"/>
                </a:solidFill>
                <a:latin typeface="Tahoma"/>
                <a:cs typeface="Tahoma"/>
              </a:rPr>
              <a:t>It is crucial that responders select the right tools so that additional, long-term environmental damage is avoided. Conducting</a:t>
            </a:r>
            <a:r>
              <a:rPr lang="en-US" cap="none" baseline="0" dirty="0" smtClean="0">
                <a:solidFill>
                  <a:srgbClr val="000000"/>
                </a:solidFill>
                <a:latin typeface="Tahoma"/>
                <a:cs typeface="Tahoma"/>
              </a:rPr>
              <a:t> </a:t>
            </a:r>
            <a:r>
              <a:rPr lang="en-US" cap="none" dirty="0" smtClean="0">
                <a:solidFill>
                  <a:srgbClr val="000000"/>
                </a:solidFill>
                <a:latin typeface="Tahoma"/>
                <a:cs typeface="Tahoma"/>
              </a:rPr>
              <a:t>NEBA before an event</a:t>
            </a:r>
            <a:r>
              <a:rPr lang="en-US" cap="none" baseline="0" dirty="0" smtClean="0">
                <a:solidFill>
                  <a:srgbClr val="000000"/>
                </a:solidFill>
                <a:latin typeface="Tahoma"/>
                <a:cs typeface="Tahoma"/>
              </a:rPr>
              <a:t> and pre-selection of tools</a:t>
            </a:r>
            <a:r>
              <a:rPr lang="en-US" cap="none" dirty="0" smtClean="0">
                <a:solidFill>
                  <a:srgbClr val="000000"/>
                </a:solidFill>
                <a:latin typeface="Tahoma"/>
                <a:cs typeface="Tahoma"/>
              </a:rPr>
              <a:t> allows this kind of rapid decision-making during an incident. </a:t>
            </a:r>
          </a:p>
        </p:txBody>
      </p:sp>
      <p:sp>
        <p:nvSpPr>
          <p:cNvPr id="4" name="Slide Number Placeholder 3"/>
          <p:cNvSpPr>
            <a:spLocks noGrp="1"/>
          </p:cNvSpPr>
          <p:nvPr>
            <p:ph type="sldNum" sz="quarter" idx="10"/>
          </p:nvPr>
        </p:nvSpPr>
        <p:spPr/>
        <p:txBody>
          <a:bodyPr/>
          <a:lstStyle/>
          <a:p>
            <a:fld id="{6ED6CCDF-2ABE-7449-A934-A9BE1CF0529C}" type="slidenum">
              <a:rPr lang="en-US" smtClean="0"/>
              <a:pPr/>
              <a:t>22</a:t>
            </a:fld>
            <a:endParaRPr lang="en-US"/>
          </a:p>
        </p:txBody>
      </p:sp>
    </p:spTree>
    <p:extLst>
      <p:ext uri="{BB962C8B-B14F-4D97-AF65-F5344CB8AC3E}">
        <p14:creationId xmlns:p14="http://schemas.microsoft.com/office/powerpoint/2010/main" val="37313651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solidFill>
                  <a:schemeClr val="tx1"/>
                </a:solidFill>
                <a:latin typeface="Tahoma"/>
                <a:cs typeface="Tahoma"/>
              </a:rPr>
              <a:t>Talking Points:</a:t>
            </a:r>
          </a:p>
          <a:p>
            <a:r>
              <a:rPr lang="en-US" dirty="0" smtClean="0"/>
              <a:t>NOTE TO PRESENTER: For all “Appendix” slides, it is at your discretion how and when to use, if at all. </a:t>
            </a:r>
            <a:endParaRPr lang="en-US" baseline="0" dirty="0" smtClean="0">
              <a:solidFill>
                <a:schemeClr val="tx1"/>
              </a:solidFill>
              <a:latin typeface="Tahoma"/>
              <a:cs typeface="Tahoma"/>
            </a:endParaRPr>
          </a:p>
        </p:txBody>
      </p:sp>
      <p:sp>
        <p:nvSpPr>
          <p:cNvPr id="4" name="Slide Number Placeholder 3"/>
          <p:cNvSpPr>
            <a:spLocks noGrp="1"/>
          </p:cNvSpPr>
          <p:nvPr>
            <p:ph type="sldNum" sz="quarter" idx="10"/>
          </p:nvPr>
        </p:nvSpPr>
        <p:spPr/>
        <p:txBody>
          <a:bodyPr/>
          <a:lstStyle/>
          <a:p>
            <a:fld id="{6ED6CCDF-2ABE-7449-A934-A9BE1CF0529C}" type="slidenum">
              <a:rPr lang="en-US" smtClean="0"/>
              <a:pPr/>
              <a:t>23</a:t>
            </a:fld>
            <a:endParaRPr lang="en-US"/>
          </a:p>
        </p:txBody>
      </p:sp>
    </p:spTree>
    <p:extLst>
      <p:ext uri="{BB962C8B-B14F-4D97-AF65-F5344CB8AC3E}">
        <p14:creationId xmlns:p14="http://schemas.microsoft.com/office/powerpoint/2010/main" val="5286948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latin typeface="Tahoma"/>
                <a:cs typeface="Tahoma"/>
              </a:rPr>
              <a:t>Talking Points:</a:t>
            </a:r>
          </a:p>
          <a:p>
            <a:pPr>
              <a:defRPr/>
            </a:pPr>
            <a:r>
              <a:rPr lang="en-US" dirty="0"/>
              <a:t>NOTE TO PRESENTER: For all </a:t>
            </a:r>
            <a:r>
              <a:rPr lang="en-US" dirty="0" smtClean="0"/>
              <a:t>“Appendix” </a:t>
            </a:r>
            <a:r>
              <a:rPr lang="en-US" dirty="0"/>
              <a:t>slides, it is at your discretion how and when to use, if at all.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latin typeface="Tahoma"/>
              <a:cs typeface="Tahoma"/>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latin typeface="Tahoma"/>
                <a:cs typeface="Tahoma"/>
              </a:rPr>
              <a:t>There are tradeoffs involved in most situations, and the goal of response teams is to achieve the best results with the least impact.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latin typeface="Tahoma"/>
              <a:cs typeface="Tahoma"/>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latin typeface="Tahoma"/>
                <a:cs typeface="Tahoma"/>
              </a:rPr>
              <a:t>Dispersant use comes with benefits and tradeoffs that responders weigh as they make response decisions. During every spill response effort, our goal is to achieve the best results with the least impact.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ED6CCDF-2ABE-7449-A934-A9BE1CF0529C}" type="slidenum">
              <a:rPr lang="en-US" smtClean="0"/>
              <a:pPr/>
              <a:t>25</a:t>
            </a:fld>
            <a:endParaRPr lang="en-US"/>
          </a:p>
        </p:txBody>
      </p:sp>
    </p:spTree>
    <p:extLst>
      <p:ext uri="{BB962C8B-B14F-4D97-AF65-F5344CB8AC3E}">
        <p14:creationId xmlns:p14="http://schemas.microsoft.com/office/powerpoint/2010/main" val="2042127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latin typeface="Tahoma"/>
                <a:cs typeface="Tahoma"/>
              </a:rPr>
              <a:t>Talking Points:</a:t>
            </a:r>
          </a:p>
          <a:p>
            <a:pPr>
              <a:defRPr/>
            </a:pPr>
            <a:r>
              <a:rPr lang="en-US" dirty="0"/>
              <a:t>NOTE TO PRESENTER: For all </a:t>
            </a:r>
            <a:r>
              <a:rPr lang="en-US" dirty="0" smtClean="0"/>
              <a:t>“Appendix” </a:t>
            </a:r>
            <a:r>
              <a:rPr lang="en-US" dirty="0"/>
              <a:t>slides, it is at your discretion how and when to use, if at all.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Mechanical recovery, traditionally used in many oil spill scenarios, may not always be most effective. It is labor-intensive and typically</a:t>
            </a:r>
            <a:r>
              <a:rPr lang="en-US" baseline="0" dirty="0" smtClean="0"/>
              <a:t> recovers no more than 10-20 percent of oil spilled. It can be used more effectively, as shown earlier in the subsea spill scenario, when in complement with other response tools. </a:t>
            </a:r>
            <a:endParaRPr lang="en-US" dirty="0" smtClean="0"/>
          </a:p>
        </p:txBody>
      </p:sp>
      <p:sp>
        <p:nvSpPr>
          <p:cNvPr id="4" name="Slide Number Placeholder 3"/>
          <p:cNvSpPr>
            <a:spLocks noGrp="1"/>
          </p:cNvSpPr>
          <p:nvPr>
            <p:ph type="sldNum" sz="quarter" idx="10"/>
          </p:nvPr>
        </p:nvSpPr>
        <p:spPr/>
        <p:txBody>
          <a:bodyPr/>
          <a:lstStyle/>
          <a:p>
            <a:fld id="{6ED6CCDF-2ABE-7449-A934-A9BE1CF0529C}" type="slidenum">
              <a:rPr lang="en-US" smtClean="0"/>
              <a:pPr/>
              <a:t>26</a:t>
            </a:fld>
            <a:endParaRPr lang="en-US"/>
          </a:p>
        </p:txBody>
      </p:sp>
    </p:spTree>
    <p:extLst>
      <p:ext uri="{BB962C8B-B14F-4D97-AF65-F5344CB8AC3E}">
        <p14:creationId xmlns:p14="http://schemas.microsoft.com/office/powerpoint/2010/main" val="204212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latin typeface="Tahoma"/>
                <a:cs typeface="Tahoma"/>
              </a:rPr>
              <a:t>Talking Points: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NOTE TO PRESENTER: For all “Appendix” slides, it is at your discretion how and when to use, if at all. </a:t>
            </a:r>
            <a:endParaRPr lang="en-US" baseline="0" dirty="0" smtClean="0">
              <a:solidFill>
                <a:schemeClr val="tx1"/>
              </a:solidFill>
              <a:latin typeface="Tahoma"/>
              <a:cs typeface="Tahoma"/>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In-situ burning</a:t>
            </a:r>
            <a:r>
              <a:rPr lang="en-US" baseline="0" dirty="0" smtClean="0"/>
              <a:t>, with its high efficiency rate, can be used over a wide range of oil types and conditions. However, there is a  limited “window of opportunity” for use and the public fears the risk of fire spreading. Use of the NEBA process allows responders to understand, assess, and balance these factors to make an optimal tool selection. </a:t>
            </a:r>
            <a:endParaRPr lang="en-US" dirty="0"/>
          </a:p>
        </p:txBody>
      </p:sp>
      <p:sp>
        <p:nvSpPr>
          <p:cNvPr id="4" name="Slide Number Placeholder 3"/>
          <p:cNvSpPr>
            <a:spLocks noGrp="1"/>
          </p:cNvSpPr>
          <p:nvPr>
            <p:ph type="sldNum" sz="quarter" idx="10"/>
          </p:nvPr>
        </p:nvSpPr>
        <p:spPr/>
        <p:txBody>
          <a:bodyPr/>
          <a:lstStyle/>
          <a:p>
            <a:fld id="{6ED6CCDF-2ABE-7449-A934-A9BE1CF0529C}" type="slidenum">
              <a:rPr lang="en-US" smtClean="0"/>
              <a:pPr/>
              <a:t>27</a:t>
            </a:fld>
            <a:endParaRPr lang="en-US"/>
          </a:p>
        </p:txBody>
      </p:sp>
    </p:spTree>
    <p:extLst>
      <p:ext uri="{BB962C8B-B14F-4D97-AF65-F5344CB8AC3E}">
        <p14:creationId xmlns:p14="http://schemas.microsoft.com/office/powerpoint/2010/main" val="2042127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latin typeface="Tahoma"/>
                <a:cs typeface="Tahoma"/>
              </a:rPr>
              <a:t>Talking Points: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NOTE TO PRESENTER: For all “Appendix” slides, it is at your discretion how and when to use, if at all. </a:t>
            </a:r>
            <a:endParaRPr lang="en-US" baseline="0" dirty="0" smtClean="0">
              <a:solidFill>
                <a:schemeClr val="tx1"/>
              </a:solidFill>
              <a:latin typeface="Tahoma"/>
              <a:cs typeface="Tahoma"/>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Like mechanical recovery, physical</a:t>
            </a:r>
            <a:r>
              <a:rPr lang="en-US" baseline="0" dirty="0" smtClean="0"/>
              <a:t> recovery is often perceived as one of the preferred mechanisms for oil removal. However, also like mechanical recovery, physical recovery rates of oil removal are between 10 to 20 percent in a highly labor-intensive process. When used in complement to other tools, physical recovery oil removal rates increase. </a:t>
            </a:r>
            <a:endParaRPr lang="en-US" dirty="0" smtClean="0"/>
          </a:p>
          <a:p>
            <a:endParaRPr lang="en-US" dirty="0"/>
          </a:p>
        </p:txBody>
      </p:sp>
      <p:sp>
        <p:nvSpPr>
          <p:cNvPr id="4" name="Slide Number Placeholder 3"/>
          <p:cNvSpPr>
            <a:spLocks noGrp="1"/>
          </p:cNvSpPr>
          <p:nvPr>
            <p:ph type="sldNum" sz="quarter" idx="10"/>
          </p:nvPr>
        </p:nvSpPr>
        <p:spPr/>
        <p:txBody>
          <a:bodyPr/>
          <a:lstStyle/>
          <a:p>
            <a:fld id="{6ED6CCDF-2ABE-7449-A934-A9BE1CF0529C}" type="slidenum">
              <a:rPr lang="en-US" smtClean="0"/>
              <a:pPr/>
              <a:t>28</a:t>
            </a:fld>
            <a:endParaRPr lang="en-US"/>
          </a:p>
        </p:txBody>
      </p:sp>
    </p:spTree>
    <p:extLst>
      <p:ext uri="{BB962C8B-B14F-4D97-AF65-F5344CB8AC3E}">
        <p14:creationId xmlns:p14="http://schemas.microsoft.com/office/powerpoint/2010/main" val="2042127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latin typeface="Tahoma"/>
                <a:cs typeface="Tahoma"/>
              </a:rPr>
              <a:t>Talking Points: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NOTE TO PRESENTER: For all “Appendix” slides, it is at your discretion how and when to use, if at all. </a:t>
            </a:r>
            <a:endParaRPr lang="en-US" baseline="0" dirty="0" smtClean="0">
              <a:solidFill>
                <a:schemeClr val="tx1"/>
              </a:solidFill>
              <a:latin typeface="Tahoma"/>
              <a:cs typeface="Tahoma"/>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Natural removal</a:t>
            </a:r>
            <a:r>
              <a:rPr lang="en-US" baseline="0" dirty="0" smtClean="0"/>
              <a:t> complements other response tools and techniques. Depending on the weather conditions and threat to human and environmental well-being, natural removal could be the most effective option.</a:t>
            </a:r>
            <a:endParaRPr lang="en-US" dirty="0" smtClean="0"/>
          </a:p>
          <a:p>
            <a:endParaRPr lang="en-US" dirty="0"/>
          </a:p>
        </p:txBody>
      </p:sp>
      <p:sp>
        <p:nvSpPr>
          <p:cNvPr id="4" name="Slide Number Placeholder 3"/>
          <p:cNvSpPr>
            <a:spLocks noGrp="1"/>
          </p:cNvSpPr>
          <p:nvPr>
            <p:ph type="sldNum" sz="quarter" idx="10"/>
          </p:nvPr>
        </p:nvSpPr>
        <p:spPr/>
        <p:txBody>
          <a:bodyPr/>
          <a:lstStyle/>
          <a:p>
            <a:fld id="{6ED6CCDF-2ABE-7449-A934-A9BE1CF0529C}" type="slidenum">
              <a:rPr lang="en-US" smtClean="0"/>
              <a:pPr/>
              <a:t>29</a:t>
            </a:fld>
            <a:endParaRPr lang="en-US"/>
          </a:p>
        </p:txBody>
      </p:sp>
    </p:spTree>
    <p:extLst>
      <p:ext uri="{BB962C8B-B14F-4D97-AF65-F5344CB8AC3E}">
        <p14:creationId xmlns:p14="http://schemas.microsoft.com/office/powerpoint/2010/main" val="2042127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latin typeface="Tahoma"/>
                <a:cs typeface="Tahoma"/>
              </a:rPr>
              <a:t>Talking Points: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NOTE TO PRESENTER: For all “Appendix” slides, it is at your discretion how and when to use, if at all. </a:t>
            </a:r>
            <a:endParaRPr lang="en-US" baseline="0" dirty="0" smtClean="0">
              <a:solidFill>
                <a:schemeClr val="tx1"/>
              </a:solidFill>
              <a:latin typeface="Tahoma"/>
              <a:cs typeface="Tahoma"/>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latin typeface="Tahoma"/>
              <a:cs typeface="Tahoma"/>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Tahoma"/>
                <a:cs typeface="Tahoma"/>
              </a:rPr>
              <a:t>Industry and government</a:t>
            </a:r>
            <a:r>
              <a:rPr lang="en-US" baseline="0" dirty="0" smtClean="0">
                <a:latin typeface="Tahoma"/>
                <a:cs typeface="Tahoma"/>
              </a:rPr>
              <a:t> should be coordinated on this issue. </a:t>
            </a:r>
            <a:r>
              <a:rPr lang="en-US" dirty="0" smtClean="0">
                <a:latin typeface="Tahoma"/>
                <a:cs typeface="Tahoma"/>
              </a:rPr>
              <a:t>Our success in effectively using NEBA in oil spill response relies on cross industry-government partnerships and alignment. Our shared goal is to preserve human life, the environment, and community well-being during times of spills.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latin typeface="Tahoma"/>
              <a:cs typeface="Tahoma"/>
            </a:endParaRPr>
          </a:p>
          <a:p>
            <a:r>
              <a:rPr lang="en-US" dirty="0" smtClean="0">
                <a:latin typeface="Tahoma"/>
                <a:cs typeface="Tahoma"/>
              </a:rPr>
              <a:t>You can help</a:t>
            </a:r>
            <a:r>
              <a:rPr lang="en-US" baseline="0" dirty="0" smtClean="0">
                <a:latin typeface="Tahoma"/>
                <a:cs typeface="Tahoma"/>
              </a:rPr>
              <a:t> by:</a:t>
            </a:r>
          </a:p>
          <a:p>
            <a:pPr marL="228600" indent="-228600">
              <a:buAutoNum type="arabicParenR"/>
            </a:pPr>
            <a:r>
              <a:rPr lang="en-US" baseline="0" dirty="0" smtClean="0">
                <a:latin typeface="Tahoma"/>
                <a:cs typeface="Tahoma"/>
              </a:rPr>
              <a:t>Learning the facts about NEBA and oil spill response,</a:t>
            </a:r>
          </a:p>
          <a:p>
            <a:pPr marL="228600" indent="-228600">
              <a:buAutoNum type="arabicParenR"/>
            </a:pPr>
            <a:r>
              <a:rPr lang="en-US" baseline="0" dirty="0" smtClean="0">
                <a:latin typeface="Tahoma"/>
                <a:cs typeface="Tahoma"/>
              </a:rPr>
              <a:t>Sharing what you know with others,</a:t>
            </a:r>
          </a:p>
          <a:p>
            <a:pPr marL="228600" indent="-228600">
              <a:buAutoNum type="arabicParenR"/>
            </a:pPr>
            <a:r>
              <a:rPr lang="en-US" baseline="0" dirty="0" smtClean="0">
                <a:latin typeface="Tahoma"/>
                <a:cs typeface="Tahoma"/>
              </a:rPr>
              <a:t>Developing policies and plans that enable safe and speedy response, and</a:t>
            </a:r>
          </a:p>
          <a:p>
            <a:pPr marL="228600" indent="-228600">
              <a:buAutoNum type="arabicParenR"/>
            </a:pPr>
            <a:r>
              <a:rPr lang="en-US" dirty="0" smtClean="0">
                <a:latin typeface="Tahoma"/>
                <a:cs typeface="Tahoma"/>
              </a:rPr>
              <a:t>Supporting the response decision-making processes.</a:t>
            </a:r>
          </a:p>
          <a:p>
            <a:endParaRPr lang="en-US" dirty="0"/>
          </a:p>
        </p:txBody>
      </p:sp>
      <p:sp>
        <p:nvSpPr>
          <p:cNvPr id="4" name="Slide Number Placeholder 3"/>
          <p:cNvSpPr>
            <a:spLocks noGrp="1"/>
          </p:cNvSpPr>
          <p:nvPr>
            <p:ph type="sldNum" sz="quarter" idx="10"/>
          </p:nvPr>
        </p:nvSpPr>
        <p:spPr/>
        <p:txBody>
          <a:bodyPr/>
          <a:lstStyle/>
          <a:p>
            <a:fld id="{6ED6CCDF-2ABE-7449-A934-A9BE1CF0529C}" type="slidenum">
              <a:rPr lang="en-US" smtClean="0"/>
              <a:pPr/>
              <a:t>30</a:t>
            </a:fld>
            <a:endParaRPr lang="en-US"/>
          </a:p>
        </p:txBody>
      </p:sp>
    </p:spTree>
    <p:extLst>
      <p:ext uri="{BB962C8B-B14F-4D97-AF65-F5344CB8AC3E}">
        <p14:creationId xmlns:p14="http://schemas.microsoft.com/office/powerpoint/2010/main" val="4050510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sz="1200" dirty="0" smtClean="0">
                <a:solidFill>
                  <a:srgbClr val="000000"/>
                </a:solidFill>
                <a:latin typeface="Tahoma"/>
                <a:cs typeface="Tahoma"/>
              </a:rPr>
              <a:t>Talking Points:</a:t>
            </a:r>
          </a:p>
          <a:p>
            <a:pPr marL="0" indent="0">
              <a:buFont typeface="Arial"/>
              <a:buNone/>
            </a:pPr>
            <a:r>
              <a:rPr lang="en-US" dirty="0" smtClean="0">
                <a:solidFill>
                  <a:srgbClr val="000000"/>
                </a:solidFill>
              </a:rPr>
              <a:t>What we would specifically like to emphasize today is how </a:t>
            </a:r>
            <a:r>
              <a:rPr lang="en-US" sz="1200" baseline="0" dirty="0" smtClean="0">
                <a:solidFill>
                  <a:srgbClr val="000000"/>
                </a:solidFill>
                <a:latin typeface="Tahoma"/>
                <a:cs typeface="Tahoma"/>
              </a:rPr>
              <a:t>NEBA </a:t>
            </a:r>
            <a:r>
              <a:rPr lang="en-US" dirty="0" smtClean="0">
                <a:solidFill>
                  <a:srgbClr val="000000"/>
                </a:solidFill>
              </a:rPr>
              <a:t>is used as</a:t>
            </a:r>
            <a:r>
              <a:rPr lang="en-US" sz="1200" baseline="0" dirty="0" smtClean="0">
                <a:solidFill>
                  <a:srgbClr val="000000"/>
                </a:solidFill>
                <a:latin typeface="Tahoma"/>
                <a:cs typeface="Tahoma"/>
              </a:rPr>
              <a:t> a proactive process for minimizing impact on the environment and our society.</a:t>
            </a:r>
          </a:p>
          <a:p>
            <a:pPr marL="0" indent="0">
              <a:buFont typeface="Arial"/>
              <a:buNone/>
            </a:pPr>
            <a:endParaRPr lang="en-US" sz="1200" baseline="0" dirty="0" smtClean="0">
              <a:solidFill>
                <a:srgbClr val="000000"/>
              </a:solidFill>
              <a:latin typeface="Tahoma"/>
              <a:cs typeface="Tahoma"/>
            </a:endParaRPr>
          </a:p>
          <a:p>
            <a:pPr marL="0" indent="0">
              <a:buFont typeface="Arial"/>
              <a:buNone/>
            </a:pPr>
            <a:r>
              <a:rPr lang="en-US" sz="1200" baseline="0" dirty="0" smtClean="0">
                <a:solidFill>
                  <a:srgbClr val="000000"/>
                </a:solidFill>
                <a:latin typeface="Tahoma"/>
                <a:cs typeface="Tahoma"/>
              </a:rPr>
              <a:t>To do that, we will first talk about how we work together with policymakers and local communities to protect our shared values. </a:t>
            </a:r>
          </a:p>
          <a:p>
            <a:pPr marL="0" indent="0">
              <a:buFont typeface="Arial"/>
              <a:buNone/>
            </a:pPr>
            <a:endParaRPr lang="en-US" sz="1200" baseline="0" dirty="0" smtClean="0">
              <a:solidFill>
                <a:srgbClr val="000000"/>
              </a:solidFill>
              <a:latin typeface="Tahoma"/>
              <a:cs typeface="Tahoma"/>
            </a:endParaRPr>
          </a:p>
          <a:p>
            <a:pPr marL="0" indent="0">
              <a:buFont typeface="Arial"/>
              <a:buNone/>
            </a:pPr>
            <a:r>
              <a:rPr lang="en-US" sz="1200" baseline="0" dirty="0" smtClean="0">
                <a:solidFill>
                  <a:srgbClr val="000000"/>
                </a:solidFill>
                <a:latin typeface="Tahoma"/>
                <a:cs typeface="Tahoma"/>
              </a:rPr>
              <a:t>We</a:t>
            </a:r>
            <a:r>
              <a:rPr lang="en-US" sz="1200" dirty="0" smtClean="0">
                <a:solidFill>
                  <a:srgbClr val="000000"/>
                </a:solidFill>
                <a:latin typeface="Tahoma"/>
                <a:cs typeface="Tahoma"/>
              </a:rPr>
              <a:t> will also</a:t>
            </a:r>
            <a:r>
              <a:rPr lang="en-US" sz="1200" baseline="0" dirty="0" smtClean="0">
                <a:solidFill>
                  <a:srgbClr val="000000"/>
                </a:solidFill>
                <a:latin typeface="Tahoma"/>
                <a:cs typeface="Tahoma"/>
              </a:rPr>
              <a:t> define and provide a visual depiction of NEBA within the context of effective oil spill response so you can get a sense of how it works. </a:t>
            </a:r>
          </a:p>
          <a:p>
            <a:pPr marL="0" indent="0">
              <a:buFont typeface="Arial"/>
              <a:buNone/>
            </a:pPr>
            <a:endParaRPr lang="en-US" sz="1200" baseline="0" dirty="0" smtClean="0">
              <a:solidFill>
                <a:srgbClr val="000000"/>
              </a:solidFill>
              <a:latin typeface="Tahoma"/>
              <a:cs typeface="Tahoma"/>
            </a:endParaRPr>
          </a:p>
          <a:p>
            <a:pPr marL="0" indent="0">
              <a:buFont typeface="Arial"/>
              <a:buNone/>
            </a:pPr>
            <a:r>
              <a:rPr lang="en-US" sz="1200" baseline="0" dirty="0" smtClean="0">
                <a:solidFill>
                  <a:srgbClr val="000000"/>
                </a:solidFill>
                <a:latin typeface="Tahoma"/>
                <a:cs typeface="Tahoma"/>
              </a:rPr>
              <a:t>And then, we will talk about practical ways in which we can apply NEBA – and how we can work together to make NEBA effective for our environment and our communities.</a:t>
            </a:r>
            <a:endParaRPr lang="en-US" sz="1200" dirty="0" smtClean="0">
              <a:solidFill>
                <a:srgbClr val="000000"/>
              </a:solidFill>
              <a:latin typeface="Tahoma"/>
              <a:cs typeface="Tahoma"/>
            </a:endParaRPr>
          </a:p>
        </p:txBody>
      </p:sp>
      <p:sp>
        <p:nvSpPr>
          <p:cNvPr id="4" name="Slide Number Placeholder 3"/>
          <p:cNvSpPr>
            <a:spLocks noGrp="1"/>
          </p:cNvSpPr>
          <p:nvPr>
            <p:ph type="sldNum" sz="quarter" idx="10"/>
          </p:nvPr>
        </p:nvSpPr>
        <p:spPr/>
        <p:txBody>
          <a:bodyPr/>
          <a:lstStyle/>
          <a:p>
            <a:fld id="{6ED6CCDF-2ABE-7449-A934-A9BE1CF0529C}" type="slidenum">
              <a:rPr lang="en-US" smtClean="0"/>
              <a:pPr/>
              <a:t>3</a:t>
            </a:fld>
            <a:endParaRPr lang="en-US"/>
          </a:p>
        </p:txBody>
      </p:sp>
    </p:spTree>
    <p:extLst>
      <p:ext uri="{BB962C8B-B14F-4D97-AF65-F5344CB8AC3E}">
        <p14:creationId xmlns:p14="http://schemas.microsoft.com/office/powerpoint/2010/main" val="3362811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257550"/>
            <a:ext cx="7315200" cy="3086100"/>
          </a:xfrm>
        </p:spPr>
        <p:txBody>
          <a:bodyPr/>
          <a:lstStyle/>
          <a:p>
            <a:r>
              <a:rPr lang="en-US" dirty="0" smtClean="0"/>
              <a:t>Talking</a:t>
            </a:r>
            <a:r>
              <a:rPr lang="en-US" baseline="0" dirty="0" smtClean="0"/>
              <a:t> Points:</a:t>
            </a:r>
          </a:p>
          <a:p>
            <a:r>
              <a:rPr lang="en-US" b="0" baseline="0" dirty="0" smtClean="0"/>
              <a:t>In the rare event that an oil spill does occur, industry’s goal is to minimize the impact of the spill to people, environments, and communities, and ensure the most rapid response. </a:t>
            </a:r>
          </a:p>
          <a:p>
            <a:endParaRPr lang="en-US" dirty="0" smtClean="0"/>
          </a:p>
          <a:p>
            <a:r>
              <a:rPr lang="en-US" baseline="0" dirty="0" smtClean="0"/>
              <a:t>Industry and government have a shared interest in a unified, coordinated, and proactive approach, as this allows us to protect our shared values, which include</a:t>
            </a:r>
            <a:r>
              <a:rPr lang="en-US" dirty="0" smtClean="0"/>
              <a:t>: </a:t>
            </a:r>
            <a:r>
              <a:rPr lang="en-US" baseline="0" dirty="0" smtClean="0"/>
              <a:t> </a:t>
            </a:r>
          </a:p>
          <a:p>
            <a:pPr marL="171450" indent="-171450">
              <a:buFont typeface="Arial"/>
              <a:buChar char="•"/>
            </a:pPr>
            <a:r>
              <a:rPr lang="en-US" baseline="0" dirty="0" smtClean="0"/>
              <a:t>Sensitive ecosystems,</a:t>
            </a:r>
          </a:p>
          <a:p>
            <a:pPr marL="171450" indent="-171450">
              <a:buFont typeface="Arial"/>
              <a:buChar char="•"/>
            </a:pPr>
            <a:r>
              <a:rPr lang="en-US" baseline="0" dirty="0" smtClean="0"/>
              <a:t>The local business community and economy,</a:t>
            </a:r>
          </a:p>
          <a:p>
            <a:pPr marL="171450" indent="-171450">
              <a:buFont typeface="Arial"/>
              <a:buChar char="•"/>
            </a:pPr>
            <a:r>
              <a:rPr lang="en-US" baseline="0" dirty="0" smtClean="0"/>
              <a:t>The health and safety of our citizens, and</a:t>
            </a:r>
          </a:p>
          <a:p>
            <a:pPr marL="171450" indent="-171450">
              <a:buFont typeface="Arial"/>
              <a:buChar char="•"/>
            </a:pPr>
            <a:r>
              <a:rPr lang="en-US" baseline="0" dirty="0" smtClean="0"/>
              <a:t>The vitality and sustainability of tourism and other key community industries such as fishing.</a:t>
            </a:r>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lang="en-US" cap="none" dirty="0" smtClean="0">
              <a:solidFill>
                <a:srgbClr val="000000"/>
              </a:solidFill>
              <a:latin typeface="Tahoma"/>
              <a:cs typeface="Tahoma"/>
            </a:endParaRPr>
          </a:p>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cap="none" dirty="0" smtClean="0">
                <a:solidFill>
                  <a:srgbClr val="000000"/>
                </a:solidFill>
                <a:latin typeface="Tahoma"/>
                <a:cs typeface="Tahoma"/>
              </a:rPr>
              <a:t>To achieve this well-managed</a:t>
            </a:r>
            <a:r>
              <a:rPr lang="en-US" cap="none" baseline="0" dirty="0" smtClean="0">
                <a:solidFill>
                  <a:srgbClr val="000000"/>
                </a:solidFill>
                <a:latin typeface="Tahoma"/>
                <a:cs typeface="Tahoma"/>
              </a:rPr>
              <a:t> </a:t>
            </a:r>
            <a:r>
              <a:rPr lang="en-US" cap="none" dirty="0" smtClean="0">
                <a:solidFill>
                  <a:srgbClr val="000000"/>
                </a:solidFill>
                <a:latin typeface="Tahoma"/>
                <a:cs typeface="Tahoma"/>
              </a:rPr>
              <a:t>response, there are several guiding principles that industry follows. These principles are meant to support the protection of our most critical environmental and community assets. </a:t>
            </a:r>
            <a:endParaRPr lang="en-US" dirty="0" smtClean="0">
              <a:solidFill>
                <a:srgbClr val="000000"/>
              </a:solidFill>
            </a:endParaRPr>
          </a:p>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cap="none" dirty="0" smtClean="0">
                <a:solidFill>
                  <a:srgbClr val="000000"/>
                </a:solidFill>
                <a:latin typeface="Tahoma"/>
                <a:cs typeface="Tahoma"/>
              </a:rPr>
              <a:t>Our guiding principles include: </a:t>
            </a:r>
            <a:endParaRPr lang="en-US" b="0" baseline="0" dirty="0" smtClean="0">
              <a:solidFill>
                <a:srgbClr val="000000"/>
              </a:solidFill>
              <a:latin typeface="Tahoma"/>
              <a:cs typeface="Tahoma"/>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lang="en-US" cap="none" baseline="0" dirty="0" smtClean="0">
                <a:solidFill>
                  <a:srgbClr val="000000"/>
                </a:solidFill>
                <a:latin typeface="Tahoma"/>
                <a:cs typeface="Tahoma"/>
              </a:rPr>
              <a:t>We p</a:t>
            </a:r>
            <a:r>
              <a:rPr lang="en-US" cap="none" dirty="0" smtClean="0">
                <a:solidFill>
                  <a:srgbClr val="000000"/>
                </a:solidFill>
                <a:latin typeface="Tahoma"/>
                <a:cs typeface="Tahoma"/>
              </a:rPr>
              <a:t>rioritize the health and safety of people,</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lang="en-US" cap="none" baseline="0" dirty="0" smtClean="0">
                <a:solidFill>
                  <a:srgbClr val="000000"/>
                </a:solidFill>
                <a:latin typeface="Tahoma"/>
                <a:cs typeface="Tahoma"/>
              </a:rPr>
              <a:t>We s</a:t>
            </a:r>
            <a:r>
              <a:rPr lang="en-US" cap="none" dirty="0" smtClean="0">
                <a:solidFill>
                  <a:srgbClr val="000000"/>
                </a:solidFill>
                <a:latin typeface="Tahoma"/>
                <a:cs typeface="Tahoma"/>
              </a:rPr>
              <a:t>top the source of a spill as quickly as possible, </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lang="en-US" cap="none" baseline="0" dirty="0" smtClean="0">
                <a:solidFill>
                  <a:srgbClr val="000000"/>
                </a:solidFill>
                <a:latin typeface="Tahoma"/>
                <a:cs typeface="Tahoma"/>
              </a:rPr>
              <a:t>We m</a:t>
            </a:r>
            <a:r>
              <a:rPr lang="en-US" cap="none" dirty="0" smtClean="0">
                <a:solidFill>
                  <a:srgbClr val="000000"/>
                </a:solidFill>
                <a:latin typeface="Tahoma"/>
                <a:cs typeface="Tahoma"/>
              </a:rPr>
              <a:t>inimize environmental and community</a:t>
            </a:r>
            <a:r>
              <a:rPr lang="en-US" cap="none" baseline="0" dirty="0" smtClean="0">
                <a:solidFill>
                  <a:srgbClr val="000000"/>
                </a:solidFill>
                <a:latin typeface="Tahoma"/>
                <a:cs typeface="Tahoma"/>
              </a:rPr>
              <a:t> </a:t>
            </a:r>
            <a:r>
              <a:rPr lang="en-US" cap="none" dirty="0" smtClean="0">
                <a:solidFill>
                  <a:srgbClr val="000000"/>
                </a:solidFill>
                <a:latin typeface="Tahoma"/>
                <a:cs typeface="Tahoma"/>
              </a:rPr>
              <a:t>impact</a:t>
            </a:r>
            <a:r>
              <a:rPr lang="en-US" cap="none" baseline="0" dirty="0" smtClean="0">
                <a:solidFill>
                  <a:srgbClr val="000000"/>
                </a:solidFill>
                <a:latin typeface="Tahoma"/>
                <a:cs typeface="Tahoma"/>
              </a:rPr>
              <a:t>,</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lang="en-US" cap="none" baseline="0" dirty="0" smtClean="0">
                <a:solidFill>
                  <a:srgbClr val="000000"/>
                </a:solidFill>
                <a:latin typeface="Tahoma"/>
                <a:cs typeface="Tahoma"/>
              </a:rPr>
              <a:t>We prevent oil from getting to shore in offshore scenarios, and</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lang="en-US" cap="none" baseline="0" dirty="0" smtClean="0">
                <a:solidFill>
                  <a:srgbClr val="000000"/>
                </a:solidFill>
                <a:latin typeface="Tahoma"/>
                <a:cs typeface="Tahoma"/>
              </a:rPr>
              <a:t>We p</a:t>
            </a:r>
            <a:r>
              <a:rPr lang="en-US" cap="none" dirty="0" smtClean="0">
                <a:solidFill>
                  <a:srgbClr val="000000"/>
                </a:solidFill>
                <a:latin typeface="Tahoma"/>
                <a:cs typeface="Tahoma"/>
              </a:rPr>
              <a:t>revent oil from getting into the water in onshore scenarios.</a:t>
            </a:r>
          </a:p>
        </p:txBody>
      </p:sp>
      <p:sp>
        <p:nvSpPr>
          <p:cNvPr id="4" name="Slide Number Placeholder 3"/>
          <p:cNvSpPr>
            <a:spLocks noGrp="1"/>
          </p:cNvSpPr>
          <p:nvPr>
            <p:ph type="sldNum" sz="quarter" idx="10"/>
          </p:nvPr>
        </p:nvSpPr>
        <p:spPr/>
        <p:txBody>
          <a:bodyPr/>
          <a:lstStyle/>
          <a:p>
            <a:fld id="{6ED6CCDF-2ABE-7449-A934-A9BE1CF0529C}" type="slidenum">
              <a:rPr lang="en-US" smtClean="0"/>
              <a:pPr/>
              <a:t>4</a:t>
            </a:fld>
            <a:endParaRPr lang="en-US"/>
          </a:p>
        </p:txBody>
      </p:sp>
    </p:spTree>
    <p:extLst>
      <p:ext uri="{BB962C8B-B14F-4D97-AF65-F5344CB8AC3E}">
        <p14:creationId xmlns:p14="http://schemas.microsoft.com/office/powerpoint/2010/main" val="2287904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000000"/>
                </a:solidFill>
                <a:latin typeface="Tahoma"/>
                <a:cs typeface="Tahoma"/>
              </a:rPr>
              <a:t>Talking</a:t>
            </a:r>
            <a:r>
              <a:rPr lang="en-US" baseline="0" dirty="0" smtClean="0">
                <a:solidFill>
                  <a:srgbClr val="000000"/>
                </a:solidFill>
                <a:latin typeface="Tahoma"/>
                <a:cs typeface="Tahoma"/>
              </a:rPr>
              <a:t> Points:</a:t>
            </a:r>
          </a:p>
          <a:p>
            <a:pPr marL="0" marR="0" indent="0" algn="l" defTabSz="457200" rtl="0" eaLnBrk="1" fontAlgn="auto" latinLnBrk="0" hangingPunct="1">
              <a:lnSpc>
                <a:spcPct val="100000"/>
              </a:lnSpc>
              <a:spcBef>
                <a:spcPts val="0"/>
              </a:spcBef>
              <a:spcAft>
                <a:spcPts val="0"/>
              </a:spcAft>
              <a:buClrTx/>
              <a:buSzTx/>
              <a:buFontTx/>
              <a:buNone/>
              <a:tabLst/>
              <a:defRPr/>
            </a:pPr>
            <a:r>
              <a:rPr lang="en-US" cap="none" dirty="0" smtClean="0">
                <a:solidFill>
                  <a:srgbClr val="000000"/>
                </a:solidFill>
                <a:latin typeface="Tahoma"/>
              </a:rPr>
              <a:t>NEBA plays a critical role in protecting these shared values. The NEBA process is used through every stage of oil spill preparedness and response – before a spill, during a spill, and after a spill.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rgbClr val="00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cap="none" dirty="0" smtClean="0">
                <a:solidFill>
                  <a:srgbClr val="000000"/>
                </a:solidFill>
                <a:latin typeface="Tahoma"/>
              </a:rPr>
              <a:t>What is NEBA? It</a:t>
            </a:r>
            <a:r>
              <a:rPr lang="en-US" cap="none" baseline="0" dirty="0" smtClean="0">
                <a:solidFill>
                  <a:srgbClr val="000000"/>
                </a:solidFill>
                <a:latin typeface="Tahoma"/>
              </a:rPr>
              <a:t> </a:t>
            </a:r>
            <a:r>
              <a:rPr lang="en-US" cap="none" dirty="0" smtClean="0">
                <a:solidFill>
                  <a:srgbClr val="000000"/>
                </a:solidFill>
                <a:latin typeface="Tahoma"/>
              </a:rPr>
              <a:t>is a process used by the response community for making the best choices to minimize impacts of oil spills on people and the environment. </a:t>
            </a:r>
            <a:endParaRPr lang="en-US" cap="none" baseline="0" dirty="0" smtClean="0">
              <a:solidFill>
                <a:srgbClr val="000000"/>
              </a:solidFill>
              <a:latin typeface="Tahoma"/>
            </a:endParaRPr>
          </a:p>
        </p:txBody>
      </p:sp>
      <p:sp>
        <p:nvSpPr>
          <p:cNvPr id="4" name="Slide Number Placeholder 3"/>
          <p:cNvSpPr>
            <a:spLocks noGrp="1"/>
          </p:cNvSpPr>
          <p:nvPr>
            <p:ph type="sldNum" sz="quarter" idx="10"/>
          </p:nvPr>
        </p:nvSpPr>
        <p:spPr/>
        <p:txBody>
          <a:bodyPr/>
          <a:lstStyle/>
          <a:p>
            <a:fld id="{6ED6CCDF-2ABE-7449-A934-A9BE1CF0529C}" type="slidenum">
              <a:rPr lang="en-US" smtClean="0"/>
              <a:pPr/>
              <a:t>5</a:t>
            </a:fld>
            <a:endParaRPr lang="en-US"/>
          </a:p>
        </p:txBody>
      </p:sp>
    </p:spTree>
    <p:extLst>
      <p:ext uri="{BB962C8B-B14F-4D97-AF65-F5344CB8AC3E}">
        <p14:creationId xmlns:p14="http://schemas.microsoft.com/office/powerpoint/2010/main" val="3998515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solidFill>
                  <a:schemeClr val="tx1"/>
                </a:solidFill>
                <a:latin typeface="Tahoma"/>
                <a:cs typeface="Tahoma"/>
              </a:rPr>
              <a:t>Talking Points:</a:t>
            </a:r>
          </a:p>
          <a:p>
            <a:pPr lvl="0"/>
            <a:r>
              <a:rPr lang="en-US" baseline="0" dirty="0" smtClean="0">
                <a:latin typeface="Tahoma"/>
                <a:cs typeface="Tahoma"/>
              </a:rPr>
              <a:t>There are many stakeholders involved in oil spill response and the use of NEBA.</a:t>
            </a:r>
            <a:r>
              <a:rPr lang="en-US" dirty="0" smtClean="0">
                <a:latin typeface="Tahoma"/>
                <a:cs typeface="Tahoma"/>
              </a:rPr>
              <a:t> What’s most </a:t>
            </a:r>
            <a:r>
              <a:rPr lang="en-US" dirty="0" smtClean="0"/>
              <a:t>critical is that there is solid coordination between governments, industry, and communities before, during, and after a spill to facilitate understanding and access to all the tools in the response toolbox. </a:t>
            </a:r>
          </a:p>
          <a:p>
            <a:endParaRPr lang="en-US" baseline="0" dirty="0" smtClean="0">
              <a:latin typeface="Tahoma"/>
              <a:cs typeface="Tahoma"/>
            </a:endParaRPr>
          </a:p>
          <a:p>
            <a:r>
              <a:rPr lang="en-US" baseline="0" dirty="0" smtClean="0">
                <a:latin typeface="Tahoma"/>
                <a:cs typeface="Tahoma"/>
              </a:rPr>
              <a:t>There are two distinct groups involved in oil spill response: the first is the actual response community, who is responsible for managing any efforts related to a spill. The second is the larger community that is impacted or involved with the oil spill. </a:t>
            </a:r>
          </a:p>
          <a:p>
            <a:endParaRPr lang="en-US" baseline="0" dirty="0" smtClean="0">
              <a:latin typeface="Tahoma"/>
              <a:cs typeface="Tahoma"/>
            </a:endParaRPr>
          </a:p>
          <a:p>
            <a:r>
              <a:rPr lang="en-US" baseline="0" dirty="0" smtClean="0">
                <a:latin typeface="Tahoma"/>
                <a:cs typeface="Tahoma"/>
              </a:rPr>
              <a:t>Who is involved in the response community? This group includes the responsible party, government entities, potentially impacted stakeholders and communities, and scientific experts.</a:t>
            </a:r>
            <a:endParaRPr lang="en-US" baseline="0" dirty="0" smtClean="0"/>
          </a:p>
          <a:p>
            <a:pPr marL="0" indent="0">
              <a:buFont typeface="Arial"/>
              <a:buNone/>
            </a:pPr>
            <a:endParaRPr lang="en-US" dirty="0" smtClean="0"/>
          </a:p>
          <a:p>
            <a:pPr marL="0" indent="0">
              <a:buFont typeface="Arial"/>
              <a:buNone/>
            </a:pPr>
            <a:r>
              <a:rPr lang="en-US" dirty="0" smtClean="0"/>
              <a:t>Who</a:t>
            </a:r>
            <a:r>
              <a:rPr lang="en-US" baseline="0" dirty="0" smtClean="0"/>
              <a:t> does the response community interact with for communication around a spill? This group includes local, regional, and national government administrations, community members, and the media.</a:t>
            </a:r>
          </a:p>
          <a:p>
            <a:pPr marL="0" indent="0">
              <a:buFont typeface="Arial"/>
              <a:buNone/>
            </a:pPr>
            <a:endParaRPr lang="en-US" baseline="0" dirty="0" smtClean="0"/>
          </a:p>
          <a:p>
            <a:pPr marL="0" indent="0">
              <a:buFont typeface="Arial"/>
              <a:buNone/>
            </a:pPr>
            <a:r>
              <a:rPr lang="en-US" baseline="0" dirty="0" smtClean="0"/>
              <a:t>For successful oil spill preparedness and response, the interaction between these two groups must consist of open lines of communication, transparent decision-making, clarification of policies, and realistic expectations of response outcomes.</a:t>
            </a:r>
          </a:p>
        </p:txBody>
      </p:sp>
      <p:sp>
        <p:nvSpPr>
          <p:cNvPr id="4" name="Slide Number Placeholder 3"/>
          <p:cNvSpPr>
            <a:spLocks noGrp="1"/>
          </p:cNvSpPr>
          <p:nvPr>
            <p:ph type="sldNum" sz="quarter" idx="10"/>
          </p:nvPr>
        </p:nvSpPr>
        <p:spPr/>
        <p:txBody>
          <a:bodyPr/>
          <a:lstStyle/>
          <a:p>
            <a:fld id="{6ED6CCDF-2ABE-7449-A934-A9BE1CF0529C}" type="slidenum">
              <a:rPr lang="en-US" smtClean="0"/>
              <a:pPr/>
              <a:t>6</a:t>
            </a:fld>
            <a:endParaRPr lang="en-US"/>
          </a:p>
        </p:txBody>
      </p:sp>
    </p:spTree>
    <p:extLst>
      <p:ext uri="{BB962C8B-B14F-4D97-AF65-F5344CB8AC3E}">
        <p14:creationId xmlns:p14="http://schemas.microsoft.com/office/powerpoint/2010/main" val="3998515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sz="1200" b="0" dirty="0" smtClean="0">
                <a:solidFill>
                  <a:srgbClr val="000000"/>
                </a:solidFill>
                <a:latin typeface="Tahoma"/>
                <a:cs typeface="Tahoma"/>
              </a:rPr>
              <a:t>Talking Points:</a:t>
            </a:r>
          </a:p>
          <a:p>
            <a:pPr marL="0" indent="0">
              <a:buFont typeface="Arial"/>
              <a:buNone/>
            </a:pPr>
            <a:r>
              <a:rPr lang="en-US" dirty="0" smtClean="0">
                <a:solidFill>
                  <a:srgbClr val="000000"/>
                </a:solidFill>
              </a:rPr>
              <a:t>Now we’d like to talk about our framework for preparing</a:t>
            </a:r>
            <a:r>
              <a:rPr lang="en-US" baseline="0" dirty="0" smtClean="0">
                <a:solidFill>
                  <a:srgbClr val="000000"/>
                </a:solidFill>
              </a:rPr>
              <a:t> and responding to an incident </a:t>
            </a:r>
            <a:r>
              <a:rPr lang="en-US" sz="1200" b="0" baseline="0" dirty="0" smtClean="0">
                <a:solidFill>
                  <a:srgbClr val="000000"/>
                </a:solidFill>
                <a:latin typeface="Tahoma"/>
                <a:cs typeface="Tahoma"/>
              </a:rPr>
              <a:t>through </a:t>
            </a:r>
            <a:r>
              <a:rPr lang="en-US" dirty="0" smtClean="0">
                <a:solidFill>
                  <a:srgbClr val="000000"/>
                </a:solidFill>
              </a:rPr>
              <a:t>the </a:t>
            </a:r>
            <a:r>
              <a:rPr lang="en-US" sz="1200" b="0" baseline="0" dirty="0" smtClean="0">
                <a:solidFill>
                  <a:srgbClr val="000000"/>
                </a:solidFill>
                <a:latin typeface="Tahoma"/>
                <a:cs typeface="Tahoma"/>
              </a:rPr>
              <a:t>lens of before, during, and after a</a:t>
            </a:r>
            <a:r>
              <a:rPr lang="en-US" sz="1200" b="0" dirty="0" smtClean="0">
                <a:solidFill>
                  <a:srgbClr val="000000"/>
                </a:solidFill>
                <a:latin typeface="Tahoma"/>
                <a:cs typeface="Tahoma"/>
              </a:rPr>
              <a:t> spill</a:t>
            </a:r>
            <a:r>
              <a:rPr lang="en-US" sz="1200" b="0" baseline="0" dirty="0" smtClean="0">
                <a:solidFill>
                  <a:srgbClr val="000000"/>
                </a:solidFill>
                <a:latin typeface="Tahoma"/>
                <a:cs typeface="Tahoma"/>
              </a:rPr>
              <a:t>.</a:t>
            </a:r>
            <a:endParaRPr lang="en-US" sz="1200" b="0" dirty="0" smtClean="0">
              <a:solidFill>
                <a:srgbClr val="000000"/>
              </a:solidFill>
              <a:latin typeface="Tahoma"/>
              <a:cs typeface="Tahoma"/>
            </a:endParaRPr>
          </a:p>
          <a:p>
            <a:pPr marL="0" indent="0">
              <a:buFont typeface="Arial"/>
              <a:buNone/>
            </a:pPr>
            <a:endParaRPr lang="en-US" sz="1200" b="0" baseline="0" dirty="0" smtClean="0">
              <a:solidFill>
                <a:srgbClr val="000000"/>
              </a:solidFill>
              <a:latin typeface="Tahoma"/>
              <a:cs typeface="Tahoma"/>
            </a:endParaRPr>
          </a:p>
          <a:p>
            <a:pPr marL="0" indent="0">
              <a:buFont typeface="Arial"/>
              <a:buNone/>
            </a:pPr>
            <a:r>
              <a:rPr lang="en-US" sz="1200" b="0" baseline="0" dirty="0" smtClean="0">
                <a:solidFill>
                  <a:srgbClr val="000000"/>
                </a:solidFill>
                <a:latin typeface="Tahoma"/>
                <a:cs typeface="Tahoma"/>
              </a:rPr>
              <a:t>Before an incident, it is critical that we develop contingency plans based on identified potential scenarios. It is also important that we accurately assess both environmental and community assets in order to decide on the most appropriate approach to enable an effective and rapid response.</a:t>
            </a:r>
            <a:r>
              <a:rPr lang="en-US" sz="1200" b="0" dirty="0" smtClean="0">
                <a:solidFill>
                  <a:srgbClr val="000000"/>
                </a:solidFill>
                <a:latin typeface="Tahoma"/>
                <a:cs typeface="Tahoma"/>
              </a:rPr>
              <a:t> </a:t>
            </a:r>
          </a:p>
          <a:p>
            <a:pPr marL="0" indent="0">
              <a:buFont typeface="Arial"/>
              <a:buNone/>
            </a:pPr>
            <a:endParaRPr lang="en-US" sz="1200" b="0" baseline="0" dirty="0" smtClean="0">
              <a:solidFill>
                <a:srgbClr val="000000"/>
              </a:solidFill>
              <a:latin typeface="Tahoma"/>
              <a:cs typeface="Tahoma"/>
            </a:endParaRPr>
          </a:p>
          <a:p>
            <a:pPr marL="0" indent="0">
              <a:buFont typeface="Arial"/>
              <a:buNone/>
            </a:pPr>
            <a:r>
              <a:rPr lang="en-US" sz="1200" b="0" baseline="0" dirty="0" smtClean="0">
                <a:solidFill>
                  <a:srgbClr val="000000"/>
                </a:solidFill>
                <a:latin typeface="Tahoma"/>
                <a:cs typeface="Tahoma"/>
              </a:rPr>
              <a:t>During a spill, we rapidly deploy our response based on our pre-planned scenarios. Throughout the response, we are constantly evaluating the response effort as well as the evolving conditions, adapting our approach as necessary in order to continually pursue the most effective response strategy.  </a:t>
            </a:r>
          </a:p>
          <a:p>
            <a:pPr marL="0" indent="0">
              <a:buFont typeface="Arial"/>
              <a:buNone/>
            </a:pPr>
            <a:endParaRPr lang="en-US" sz="1200" b="0" baseline="0" dirty="0" smtClean="0">
              <a:solidFill>
                <a:srgbClr val="000000"/>
              </a:solidFill>
              <a:latin typeface="Tahoma"/>
              <a:cs typeface="Tahoma"/>
            </a:endParaRPr>
          </a:p>
          <a:p>
            <a:pPr marL="0" indent="0">
              <a:buFont typeface="Arial"/>
              <a:buNone/>
            </a:pPr>
            <a:r>
              <a:rPr lang="en-US" sz="1200" b="0" baseline="0" dirty="0" smtClean="0">
                <a:solidFill>
                  <a:srgbClr val="000000"/>
                </a:solidFill>
                <a:latin typeface="Tahoma"/>
                <a:cs typeface="Tahoma"/>
              </a:rPr>
              <a:t>After the spill and the immediate response effort, we assess the impact to natural resources and the local economies in order to restore the environment and community to pre-spill conditions. We also improve our future policies, plans, and good practice guides based on lessons learned from the event.</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b="0" dirty="0" smtClean="0">
              <a:solidFill>
                <a:srgbClr val="000000"/>
              </a:solidFill>
              <a:latin typeface="Tahoma"/>
              <a:cs typeface="Tahoma"/>
            </a:endParaRP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baseline="0" dirty="0" smtClean="0">
                <a:solidFill>
                  <a:srgbClr val="000000"/>
                </a:solidFill>
              </a:rPr>
              <a:t>Throughout the entire oil spill response process, we place a high level of importance upon communicating with local communities and providing transparency into the response effort.</a:t>
            </a:r>
            <a:endParaRPr lang="en-US" sz="1200" b="0" dirty="0" smtClean="0">
              <a:solidFill>
                <a:srgbClr val="000000"/>
              </a:solidFill>
            </a:endParaRPr>
          </a:p>
        </p:txBody>
      </p:sp>
      <p:sp>
        <p:nvSpPr>
          <p:cNvPr id="4" name="Slide Number Placeholder 3"/>
          <p:cNvSpPr>
            <a:spLocks noGrp="1"/>
          </p:cNvSpPr>
          <p:nvPr>
            <p:ph type="sldNum" sz="quarter" idx="10"/>
          </p:nvPr>
        </p:nvSpPr>
        <p:spPr/>
        <p:txBody>
          <a:bodyPr/>
          <a:lstStyle/>
          <a:p>
            <a:fld id="{6ED6CCDF-2ABE-7449-A934-A9BE1CF0529C}" type="slidenum">
              <a:rPr lang="en-US" smtClean="0"/>
              <a:pPr/>
              <a:t>7</a:t>
            </a:fld>
            <a:endParaRPr lang="en-US"/>
          </a:p>
        </p:txBody>
      </p:sp>
    </p:spTree>
    <p:extLst>
      <p:ext uri="{BB962C8B-B14F-4D97-AF65-F5344CB8AC3E}">
        <p14:creationId xmlns:p14="http://schemas.microsoft.com/office/powerpoint/2010/main" val="3998515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r>
              <a:rPr lang="en-US" sz="1200" b="0" dirty="0" smtClean="0">
                <a:solidFill>
                  <a:srgbClr val="000000"/>
                </a:solidFill>
                <a:latin typeface="Tahoma"/>
                <a:cs typeface="Tahoma"/>
              </a:rPr>
              <a:t>Talking</a:t>
            </a:r>
            <a:r>
              <a:rPr lang="en-US" sz="1200" b="0" baseline="0" dirty="0" smtClean="0">
                <a:solidFill>
                  <a:srgbClr val="000000"/>
                </a:solidFill>
                <a:latin typeface="Tahoma"/>
                <a:cs typeface="Tahoma"/>
              </a:rPr>
              <a:t> Points:</a:t>
            </a:r>
          </a:p>
          <a:p>
            <a:pPr marL="0" lvl="0" indent="0">
              <a:buFont typeface="Arial"/>
              <a:buNone/>
            </a:pPr>
            <a:r>
              <a:rPr lang="en-US" sz="1200" b="0" baseline="0" dirty="0" smtClean="0">
                <a:solidFill>
                  <a:srgbClr val="000000"/>
                </a:solidFill>
                <a:latin typeface="Tahoma"/>
                <a:cs typeface="Tahoma"/>
              </a:rPr>
              <a:t>Let’s take a deeper dive into how we select our oil spill response capabilities. For each scenario, we use a four step process as a guide to select our response tools. The four steps are: evaluate data, predict outcomes,</a:t>
            </a:r>
            <a:r>
              <a:rPr lang="en-US" sz="1200" b="0" dirty="0" smtClean="0">
                <a:solidFill>
                  <a:srgbClr val="000000"/>
                </a:solidFill>
                <a:latin typeface="Tahoma"/>
                <a:cs typeface="Tahoma"/>
              </a:rPr>
              <a:t> </a:t>
            </a:r>
            <a:r>
              <a:rPr lang="en-US" sz="1200" b="0" baseline="0" dirty="0" smtClean="0">
                <a:solidFill>
                  <a:srgbClr val="000000"/>
                </a:solidFill>
                <a:latin typeface="Tahoma"/>
                <a:cs typeface="Tahoma"/>
              </a:rPr>
              <a:t>balance tradeoffs, and select best options.</a:t>
            </a:r>
          </a:p>
          <a:p>
            <a:pPr marL="228600" lvl="0" indent="-228600">
              <a:buFont typeface="+mj-lt"/>
              <a:buAutoNum type="arabicPeriod"/>
            </a:pPr>
            <a:endParaRPr lang="en-US" sz="1200" b="0" baseline="0" dirty="0" smtClean="0">
              <a:solidFill>
                <a:srgbClr val="000000"/>
              </a:solidFill>
              <a:latin typeface="Tahoma"/>
              <a:cs typeface="Tahoma"/>
            </a:endParaRPr>
          </a:p>
          <a:p>
            <a:pPr marL="0" lvl="0" indent="0">
              <a:buFont typeface="+mj-lt"/>
              <a:buNone/>
            </a:pPr>
            <a:r>
              <a:rPr lang="en-US" sz="1200" b="0" baseline="0" dirty="0" smtClean="0">
                <a:solidFill>
                  <a:srgbClr val="000000"/>
                </a:solidFill>
                <a:latin typeface="Tahoma"/>
                <a:cs typeface="Tahoma"/>
              </a:rPr>
              <a:t>We consider four primary factors along the navigational guide in informing response tool selection.</a:t>
            </a:r>
          </a:p>
          <a:p>
            <a:pPr marL="171450" lvl="0" indent="-171450">
              <a:buFont typeface="Arial"/>
              <a:buChar char="•"/>
            </a:pPr>
            <a:r>
              <a:rPr lang="en-US" sz="1200" b="0" baseline="0" dirty="0" smtClean="0">
                <a:solidFill>
                  <a:srgbClr val="000000"/>
                </a:solidFill>
                <a:latin typeface="Tahoma"/>
                <a:cs typeface="Tahoma"/>
              </a:rPr>
              <a:t>First, we consider </a:t>
            </a:r>
            <a:r>
              <a:rPr lang="en-US" sz="1200" b="1" baseline="0" dirty="0" smtClean="0">
                <a:solidFill>
                  <a:srgbClr val="000000"/>
                </a:solidFill>
                <a:latin typeface="Tahoma"/>
                <a:cs typeface="Tahoma"/>
              </a:rPr>
              <a:t>effectiveness</a:t>
            </a:r>
            <a:r>
              <a:rPr lang="en-US" dirty="0" smtClean="0">
                <a:solidFill>
                  <a:srgbClr val="000000"/>
                </a:solidFill>
              </a:rPr>
              <a:t>. For example, “w</a:t>
            </a:r>
            <a:r>
              <a:rPr lang="en-US" sz="1200" cap="none" dirty="0" smtClean="0">
                <a:solidFill>
                  <a:srgbClr val="000000"/>
                </a:solidFill>
                <a:latin typeface="Tahoma"/>
                <a:cs typeface="Tahoma"/>
              </a:rPr>
              <a:t>hich tools will achieve the desired results?”</a:t>
            </a:r>
          </a:p>
          <a:p>
            <a:pPr marL="171450" indent="-171450">
              <a:buFont typeface="Arial"/>
              <a:buChar char="•"/>
            </a:pPr>
            <a:r>
              <a:rPr lang="en-US" sz="1200" b="0" cap="none" dirty="0" smtClean="0">
                <a:solidFill>
                  <a:srgbClr val="000000"/>
                </a:solidFill>
                <a:latin typeface="Tahoma"/>
                <a:cs typeface="Tahoma"/>
              </a:rPr>
              <a:t>Then,</a:t>
            </a:r>
            <a:r>
              <a:rPr lang="en-US" sz="1200" b="0" cap="none" baseline="0" dirty="0" smtClean="0">
                <a:solidFill>
                  <a:srgbClr val="000000"/>
                </a:solidFill>
                <a:latin typeface="Tahoma"/>
                <a:cs typeface="Tahoma"/>
              </a:rPr>
              <a:t> we consider </a:t>
            </a:r>
            <a:r>
              <a:rPr lang="en-US" sz="1200" b="1" cap="none" baseline="0" dirty="0" smtClean="0">
                <a:solidFill>
                  <a:srgbClr val="000000"/>
                </a:solidFill>
                <a:latin typeface="Tahoma"/>
                <a:cs typeface="Tahoma"/>
              </a:rPr>
              <a:t>feasibility</a:t>
            </a:r>
            <a:r>
              <a:rPr lang="en-US" sz="1200" b="0" cap="none" baseline="0" dirty="0" smtClean="0">
                <a:solidFill>
                  <a:srgbClr val="000000"/>
                </a:solidFill>
                <a:latin typeface="Tahoma"/>
                <a:cs typeface="Tahoma"/>
              </a:rPr>
              <a:t>. This may include questions like “</a:t>
            </a:r>
            <a:r>
              <a:rPr lang="en-US" dirty="0" smtClean="0">
                <a:solidFill>
                  <a:srgbClr val="000000"/>
                </a:solidFill>
              </a:rPr>
              <a:t>w</a:t>
            </a:r>
            <a:r>
              <a:rPr lang="en-US" sz="1200" cap="none" dirty="0" smtClean="0">
                <a:solidFill>
                  <a:srgbClr val="000000"/>
                </a:solidFill>
                <a:latin typeface="Tahoma"/>
                <a:cs typeface="Tahoma"/>
              </a:rPr>
              <a:t>hich tools can be realistically and safely executed?”</a:t>
            </a:r>
          </a:p>
          <a:p>
            <a:pPr marL="171450" indent="-171450">
              <a:buFont typeface="Arial"/>
              <a:buChar char="•"/>
            </a:pPr>
            <a:r>
              <a:rPr lang="en-US" sz="1200" b="0" cap="none" dirty="0" smtClean="0">
                <a:solidFill>
                  <a:srgbClr val="000000"/>
                </a:solidFill>
                <a:latin typeface="Tahoma"/>
                <a:cs typeface="Tahoma"/>
              </a:rPr>
              <a:t>Then,</a:t>
            </a:r>
            <a:r>
              <a:rPr lang="en-US" sz="1200" b="0" cap="none" baseline="0" dirty="0" smtClean="0">
                <a:solidFill>
                  <a:srgbClr val="000000"/>
                </a:solidFill>
                <a:latin typeface="Tahoma"/>
                <a:cs typeface="Tahoma"/>
              </a:rPr>
              <a:t> we consider </a:t>
            </a:r>
            <a:r>
              <a:rPr lang="en-US" sz="1200" b="1" cap="none" baseline="0" dirty="0" smtClean="0">
                <a:solidFill>
                  <a:srgbClr val="000000"/>
                </a:solidFill>
                <a:latin typeface="Tahoma"/>
                <a:cs typeface="Tahoma"/>
              </a:rPr>
              <a:t>NEBA. </a:t>
            </a:r>
            <a:r>
              <a:rPr lang="en-US" dirty="0" smtClean="0">
                <a:solidFill>
                  <a:srgbClr val="000000"/>
                </a:solidFill>
              </a:rPr>
              <a:t>In this process, we ask</a:t>
            </a:r>
            <a:r>
              <a:rPr lang="en-US" baseline="0" dirty="0" smtClean="0">
                <a:solidFill>
                  <a:srgbClr val="000000"/>
                </a:solidFill>
              </a:rPr>
              <a:t> questions</a:t>
            </a:r>
            <a:r>
              <a:rPr lang="en-US" dirty="0" smtClean="0">
                <a:solidFill>
                  <a:srgbClr val="000000"/>
                </a:solidFill>
              </a:rPr>
              <a:t> like “w</a:t>
            </a:r>
            <a:r>
              <a:rPr lang="en-US" sz="1200" cap="none" dirty="0" smtClean="0">
                <a:solidFill>
                  <a:srgbClr val="000000"/>
                </a:solidFill>
                <a:latin typeface="Tahoma"/>
                <a:cs typeface="Tahoma"/>
              </a:rPr>
              <a:t>hich tools will</a:t>
            </a:r>
            <a:r>
              <a:rPr lang="en-US" sz="1200" cap="none" baseline="0" dirty="0" smtClean="0">
                <a:solidFill>
                  <a:srgbClr val="000000"/>
                </a:solidFill>
                <a:latin typeface="Tahoma"/>
                <a:cs typeface="Tahoma"/>
              </a:rPr>
              <a:t> </a:t>
            </a:r>
            <a:r>
              <a:rPr lang="en-US" sz="1200" cap="none" dirty="0" smtClean="0">
                <a:solidFill>
                  <a:srgbClr val="000000"/>
                </a:solidFill>
                <a:latin typeface="Tahoma"/>
                <a:cs typeface="Tahoma"/>
              </a:rPr>
              <a:t>minimize impact on the environment and the community?”</a:t>
            </a:r>
          </a:p>
          <a:p>
            <a:pPr marL="171450" indent="-171450">
              <a:buFont typeface="Arial"/>
              <a:buChar char="•"/>
            </a:pPr>
            <a:r>
              <a:rPr lang="en-US" sz="1200" b="0" cap="none" dirty="0" smtClean="0">
                <a:solidFill>
                  <a:srgbClr val="000000"/>
                </a:solidFill>
                <a:latin typeface="Tahoma"/>
                <a:cs typeface="Tahoma"/>
              </a:rPr>
              <a:t>Last, we consider</a:t>
            </a:r>
            <a:r>
              <a:rPr lang="en-US" sz="1200" b="0" cap="none" baseline="0" dirty="0" smtClean="0">
                <a:solidFill>
                  <a:srgbClr val="000000"/>
                </a:solidFill>
                <a:latin typeface="Tahoma"/>
                <a:cs typeface="Tahoma"/>
              </a:rPr>
              <a:t> </a:t>
            </a:r>
            <a:r>
              <a:rPr lang="en-US" sz="1200" b="1" cap="none" baseline="0" dirty="0" smtClean="0">
                <a:solidFill>
                  <a:srgbClr val="000000"/>
                </a:solidFill>
                <a:latin typeface="Tahoma"/>
                <a:cs typeface="Tahoma"/>
              </a:rPr>
              <a:t>regulations</a:t>
            </a:r>
            <a:r>
              <a:rPr lang="en-US" sz="1200" b="0" cap="none" baseline="0" dirty="0" smtClean="0">
                <a:solidFill>
                  <a:srgbClr val="000000"/>
                </a:solidFill>
                <a:latin typeface="Tahoma"/>
                <a:cs typeface="Tahoma"/>
              </a:rPr>
              <a:t>. </a:t>
            </a:r>
            <a:r>
              <a:rPr lang="en-US" dirty="0" smtClean="0">
                <a:solidFill>
                  <a:srgbClr val="000000"/>
                </a:solidFill>
              </a:rPr>
              <a:t>For example, “w</a:t>
            </a:r>
            <a:r>
              <a:rPr lang="en-US" sz="1200" cap="none" dirty="0" smtClean="0">
                <a:solidFill>
                  <a:srgbClr val="000000"/>
                </a:solidFill>
                <a:latin typeface="Tahoma"/>
                <a:cs typeface="Tahoma"/>
              </a:rPr>
              <a:t>hich tools are addressed in the regulatory framework?”</a:t>
            </a:r>
          </a:p>
          <a:p>
            <a:endParaRPr lang="en-US" sz="1200" cap="none" dirty="0" smtClean="0">
              <a:solidFill>
                <a:srgbClr val="000000"/>
              </a:solidFill>
              <a:latin typeface="Tahoma"/>
              <a:cs typeface="Tahoma"/>
            </a:endParaRPr>
          </a:p>
        </p:txBody>
      </p:sp>
      <p:sp>
        <p:nvSpPr>
          <p:cNvPr id="4" name="Slide Number Placeholder 3"/>
          <p:cNvSpPr>
            <a:spLocks noGrp="1"/>
          </p:cNvSpPr>
          <p:nvPr>
            <p:ph type="sldNum" sz="quarter" idx="10"/>
          </p:nvPr>
        </p:nvSpPr>
        <p:spPr/>
        <p:txBody>
          <a:bodyPr/>
          <a:lstStyle/>
          <a:p>
            <a:fld id="{6ED6CCDF-2ABE-7449-A934-A9BE1CF0529C}" type="slidenum">
              <a:rPr lang="en-US" smtClean="0"/>
              <a:pPr/>
              <a:t>8</a:t>
            </a:fld>
            <a:endParaRPr lang="en-US"/>
          </a:p>
        </p:txBody>
      </p:sp>
    </p:spTree>
    <p:extLst>
      <p:ext uri="{BB962C8B-B14F-4D97-AF65-F5344CB8AC3E}">
        <p14:creationId xmlns:p14="http://schemas.microsoft.com/office/powerpoint/2010/main" val="956824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cap="none" dirty="0" smtClean="0">
                <a:solidFill>
                  <a:srgbClr val="000000"/>
                </a:solidFill>
                <a:latin typeface="Tahoma"/>
                <a:cs typeface="Tahoma"/>
              </a:rPr>
              <a:t>Talking Points: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000000"/>
                </a:solidFill>
                <a:latin typeface="Tahoma"/>
                <a:cs typeface="Tahoma"/>
              </a:rPr>
              <a:t>Let’s </a:t>
            </a:r>
            <a:r>
              <a:rPr lang="en-US" sz="1200" b="0" baseline="0" dirty="0" smtClean="0">
                <a:solidFill>
                  <a:srgbClr val="000000"/>
                </a:solidFill>
                <a:latin typeface="Tahoma"/>
                <a:cs typeface="Tahoma"/>
              </a:rPr>
              <a:t>take a look at how the response community effectively prepares for and responds to oil spills.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cap="none" dirty="0" smtClean="0">
              <a:solidFill>
                <a:srgbClr val="000000"/>
              </a:solidFill>
              <a:latin typeface="Tahoma"/>
              <a:cs typeface="Tahoma"/>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cap="none" dirty="0" smtClean="0">
                <a:solidFill>
                  <a:srgbClr val="000000"/>
                </a:solidFill>
                <a:latin typeface="Tahoma"/>
                <a:cs typeface="Tahoma"/>
              </a:rPr>
              <a:t>Oil is a critical resource and</a:t>
            </a:r>
            <a:r>
              <a:rPr lang="en-US" sz="1200" cap="none" baseline="0" dirty="0" smtClean="0">
                <a:solidFill>
                  <a:srgbClr val="000000"/>
                </a:solidFill>
                <a:latin typeface="Tahoma"/>
                <a:cs typeface="Tahoma"/>
              </a:rPr>
              <a:t> accessing it and shipping it involves some level of risk.</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rgbClr val="00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000000"/>
                </a:solidFill>
              </a:rPr>
              <a:t>As</a:t>
            </a:r>
            <a:r>
              <a:rPr lang="en-US" baseline="0" dirty="0" smtClean="0">
                <a:solidFill>
                  <a:srgbClr val="000000"/>
                </a:solidFill>
              </a:rPr>
              <a:t> an industry we are always proactively preparing with the rest of the response community in case of an</a:t>
            </a:r>
            <a:r>
              <a:rPr lang="en-US" dirty="0" smtClean="0">
                <a:solidFill>
                  <a:srgbClr val="000000"/>
                </a:solidFill>
              </a:rPr>
              <a:t> oil spill </a:t>
            </a:r>
            <a:r>
              <a:rPr lang="en-US" baseline="0" dirty="0" smtClean="0">
                <a:solidFill>
                  <a:srgbClr val="000000"/>
                </a:solidFill>
              </a:rPr>
              <a:t>by:</a:t>
            </a:r>
          </a:p>
          <a:p>
            <a:pPr marL="171450" indent="-171450">
              <a:buFont typeface="Arial"/>
              <a:buChar char="•"/>
            </a:pPr>
            <a:r>
              <a:rPr lang="en-US" baseline="0" dirty="0" smtClean="0">
                <a:solidFill>
                  <a:srgbClr val="000000"/>
                </a:solidFill>
              </a:rPr>
              <a:t>Identifying potential scenarios for a region, and</a:t>
            </a:r>
          </a:p>
          <a:p>
            <a:pPr marL="171450" indent="-171450">
              <a:buFont typeface="Arial"/>
              <a:buChar char="•"/>
            </a:pPr>
            <a:r>
              <a:rPr lang="en-US" dirty="0" smtClean="0">
                <a:solidFill>
                  <a:srgbClr val="000000"/>
                </a:solidFill>
              </a:rPr>
              <a:t>Conducting drills and exercises to identify the most effective tools to use in those scenarios.</a:t>
            </a:r>
            <a:r>
              <a:rPr lang="en-US" baseline="0" dirty="0" smtClean="0">
                <a:solidFill>
                  <a:srgbClr val="000000"/>
                </a:solidFill>
              </a:rPr>
              <a:t> Those response tools include natural processes, mechanical recovery, dispersants, in-situ burning, and physical removal.</a:t>
            </a:r>
          </a:p>
          <a:p>
            <a:pPr marL="171450" indent="-171450">
              <a:buFont typeface="Arial"/>
              <a:buChar char="•"/>
            </a:pPr>
            <a:endParaRPr lang="en-US" baseline="0" dirty="0" smtClean="0">
              <a:solidFill>
                <a:srgbClr val="000000"/>
              </a:solidFill>
            </a:endParaRPr>
          </a:p>
          <a:p>
            <a:pPr marL="0" indent="0">
              <a:buFont typeface="Arial"/>
              <a:buNone/>
            </a:pPr>
            <a:r>
              <a:rPr lang="en-US" baseline="0" dirty="0" smtClean="0">
                <a:solidFill>
                  <a:srgbClr val="000000"/>
                </a:solidFill>
              </a:rPr>
              <a:t>We are also continuously improving our response capabilities through lessons learned, scientific study, and collaboration with the scientific community.</a:t>
            </a:r>
          </a:p>
          <a:p>
            <a:pPr marL="0" indent="0">
              <a:buFont typeface="Arial"/>
              <a:buNone/>
            </a:pPr>
            <a:endParaRPr lang="en-US" baseline="0" dirty="0" smtClean="0"/>
          </a:p>
        </p:txBody>
      </p:sp>
      <p:sp>
        <p:nvSpPr>
          <p:cNvPr id="4" name="Slide Number Placeholder 3"/>
          <p:cNvSpPr>
            <a:spLocks noGrp="1"/>
          </p:cNvSpPr>
          <p:nvPr>
            <p:ph type="sldNum" sz="quarter" idx="10"/>
          </p:nvPr>
        </p:nvSpPr>
        <p:spPr/>
        <p:txBody>
          <a:bodyPr/>
          <a:lstStyle/>
          <a:p>
            <a:fld id="{6ED6CCDF-2ABE-7449-A934-A9BE1CF0529C}" type="slidenum">
              <a:rPr lang="en-US" smtClean="0"/>
              <a:pPr/>
              <a:t>9</a:t>
            </a:fld>
            <a:endParaRPr lang="en-US"/>
          </a:p>
        </p:txBody>
      </p:sp>
    </p:spTree>
    <p:extLst>
      <p:ext uri="{BB962C8B-B14F-4D97-AF65-F5344CB8AC3E}">
        <p14:creationId xmlns:p14="http://schemas.microsoft.com/office/powerpoint/2010/main" val="3277239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34AC25-D97E-1045-B203-4116CE98FDA4}" type="datetime1">
              <a:rPr lang="en-US" smtClean="0"/>
              <a:pPr/>
              <a:t>6/11/2014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8B9BEE-B476-554D-AD4C-AABC5F3E7C64}" type="slidenum">
              <a:rPr lang="en-US" smtClean="0"/>
              <a:pPr/>
              <a:t>‹#›</a:t>
            </a:fld>
            <a:endParaRPr lang="en-US"/>
          </a:p>
        </p:txBody>
      </p:sp>
    </p:spTree>
    <p:extLst>
      <p:ext uri="{BB962C8B-B14F-4D97-AF65-F5344CB8AC3E}">
        <p14:creationId xmlns:p14="http://schemas.microsoft.com/office/powerpoint/2010/main" val="873590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CD2A89-4539-D54E-A6C9-AFDAAD5E8687}" type="datetime1">
              <a:rPr lang="en-US" smtClean="0"/>
              <a:pPr/>
              <a:t>6/11/2014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8B9BEE-B476-554D-AD4C-AABC5F3E7C64}" type="slidenum">
              <a:rPr lang="en-US" smtClean="0"/>
              <a:pPr/>
              <a:t>‹#›</a:t>
            </a:fld>
            <a:endParaRPr lang="en-US"/>
          </a:p>
        </p:txBody>
      </p:sp>
    </p:spTree>
    <p:extLst>
      <p:ext uri="{BB962C8B-B14F-4D97-AF65-F5344CB8AC3E}">
        <p14:creationId xmlns:p14="http://schemas.microsoft.com/office/powerpoint/2010/main" val="3573590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04E185-A423-E94C-8169-55C982CDD927}" type="datetime1">
              <a:rPr lang="en-US" smtClean="0"/>
              <a:pPr/>
              <a:t>6/11/2014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8B9BEE-B476-554D-AD4C-AABC5F3E7C64}" type="slidenum">
              <a:rPr lang="en-US" smtClean="0"/>
              <a:pPr/>
              <a:t>‹#›</a:t>
            </a:fld>
            <a:endParaRPr lang="en-US"/>
          </a:p>
        </p:txBody>
      </p:sp>
    </p:spTree>
    <p:extLst>
      <p:ext uri="{BB962C8B-B14F-4D97-AF65-F5344CB8AC3E}">
        <p14:creationId xmlns:p14="http://schemas.microsoft.com/office/powerpoint/2010/main" val="3263175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271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58FB95-A341-A441-A286-EAF38592BEBE}" type="datetime1">
              <a:rPr lang="en-US" smtClean="0"/>
              <a:pPr/>
              <a:t>6/11/2014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8B9BEE-B476-554D-AD4C-AABC5F3E7C64}" type="slidenum">
              <a:rPr lang="en-US" smtClean="0"/>
              <a:pPr/>
              <a:t>‹#›</a:t>
            </a:fld>
            <a:endParaRPr lang="en-US"/>
          </a:p>
        </p:txBody>
      </p:sp>
    </p:spTree>
    <p:extLst>
      <p:ext uri="{BB962C8B-B14F-4D97-AF65-F5344CB8AC3E}">
        <p14:creationId xmlns:p14="http://schemas.microsoft.com/office/powerpoint/2010/main" val="2237838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E47B07-5A8D-8D40-9BFF-E57ED81B5431}" type="datetime1">
              <a:rPr lang="en-US" smtClean="0"/>
              <a:pPr/>
              <a:t>6/11/2014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8B9BEE-B476-554D-AD4C-AABC5F3E7C64}" type="slidenum">
              <a:rPr lang="en-US" smtClean="0"/>
              <a:pPr/>
              <a:t>‹#›</a:t>
            </a:fld>
            <a:endParaRPr lang="en-US"/>
          </a:p>
        </p:txBody>
      </p:sp>
    </p:spTree>
    <p:extLst>
      <p:ext uri="{BB962C8B-B14F-4D97-AF65-F5344CB8AC3E}">
        <p14:creationId xmlns:p14="http://schemas.microsoft.com/office/powerpoint/2010/main" val="4046723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FF31C8-DB83-1B4F-8DDE-55E5B7896593}" type="datetime1">
              <a:rPr lang="en-US" smtClean="0"/>
              <a:pPr/>
              <a:t>6/11/2014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8B9BEE-B476-554D-AD4C-AABC5F3E7C64}" type="slidenum">
              <a:rPr lang="en-US" smtClean="0"/>
              <a:pPr/>
              <a:t>‹#›</a:t>
            </a:fld>
            <a:endParaRPr lang="en-US"/>
          </a:p>
        </p:txBody>
      </p:sp>
    </p:spTree>
    <p:extLst>
      <p:ext uri="{BB962C8B-B14F-4D97-AF65-F5344CB8AC3E}">
        <p14:creationId xmlns:p14="http://schemas.microsoft.com/office/powerpoint/2010/main" val="1239091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C03059-A816-B242-A50E-381EB6951CB7}" type="datetime1">
              <a:rPr lang="en-US" smtClean="0"/>
              <a:pPr/>
              <a:t>6/11/2014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8B9BEE-B476-554D-AD4C-AABC5F3E7C64}" type="slidenum">
              <a:rPr lang="en-US" smtClean="0"/>
              <a:pPr/>
              <a:t>‹#›</a:t>
            </a:fld>
            <a:endParaRPr lang="en-US"/>
          </a:p>
        </p:txBody>
      </p:sp>
    </p:spTree>
    <p:extLst>
      <p:ext uri="{BB962C8B-B14F-4D97-AF65-F5344CB8AC3E}">
        <p14:creationId xmlns:p14="http://schemas.microsoft.com/office/powerpoint/2010/main" val="2689830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B28064-EC55-8E44-8A01-526DF8F6AFA0}" type="datetime1">
              <a:rPr lang="en-US" smtClean="0"/>
              <a:pPr/>
              <a:t>6/11/2014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8B9BEE-B476-554D-AD4C-AABC5F3E7C64}" type="slidenum">
              <a:rPr lang="en-US" smtClean="0"/>
              <a:pPr/>
              <a:t>‹#›</a:t>
            </a:fld>
            <a:endParaRPr lang="en-US"/>
          </a:p>
        </p:txBody>
      </p:sp>
    </p:spTree>
    <p:extLst>
      <p:ext uri="{BB962C8B-B14F-4D97-AF65-F5344CB8AC3E}">
        <p14:creationId xmlns:p14="http://schemas.microsoft.com/office/powerpoint/2010/main" val="3705242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3A925A-12B6-2044-AB3F-85C4BF461E73}" type="datetime1">
              <a:rPr lang="en-US" smtClean="0"/>
              <a:pPr/>
              <a:t>6/11/2014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8B9BEE-B476-554D-AD4C-AABC5F3E7C64}" type="slidenum">
              <a:rPr lang="en-US" smtClean="0"/>
              <a:pPr/>
              <a:t>‹#›</a:t>
            </a:fld>
            <a:endParaRPr lang="en-US"/>
          </a:p>
        </p:txBody>
      </p:sp>
    </p:spTree>
    <p:extLst>
      <p:ext uri="{BB962C8B-B14F-4D97-AF65-F5344CB8AC3E}">
        <p14:creationId xmlns:p14="http://schemas.microsoft.com/office/powerpoint/2010/main" val="3867772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1A03A0-7A4E-B046-A6EB-27641DE4F2C9}" type="datetime1">
              <a:rPr lang="en-US" smtClean="0"/>
              <a:pPr/>
              <a:t>6/11/2014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8B9BEE-B476-554D-AD4C-AABC5F3E7C64}" type="slidenum">
              <a:rPr lang="en-US" smtClean="0"/>
              <a:pPr/>
              <a:t>‹#›</a:t>
            </a:fld>
            <a:endParaRPr lang="en-US"/>
          </a:p>
        </p:txBody>
      </p:sp>
    </p:spTree>
    <p:extLst>
      <p:ext uri="{BB962C8B-B14F-4D97-AF65-F5344CB8AC3E}">
        <p14:creationId xmlns:p14="http://schemas.microsoft.com/office/powerpoint/2010/main" val="2897653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45FEBD-2592-2942-9ECE-4288DCE1B99F}" type="datetime1">
              <a:rPr lang="en-US" smtClean="0"/>
              <a:pPr/>
              <a:t>6/11/2014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8B9BEE-B476-554D-AD4C-AABC5F3E7C64}" type="slidenum">
              <a:rPr lang="en-US" smtClean="0"/>
              <a:pPr/>
              <a:t>‹#›</a:t>
            </a:fld>
            <a:endParaRPr lang="en-US"/>
          </a:p>
        </p:txBody>
      </p:sp>
    </p:spTree>
    <p:extLst>
      <p:ext uri="{BB962C8B-B14F-4D97-AF65-F5344CB8AC3E}">
        <p14:creationId xmlns:p14="http://schemas.microsoft.com/office/powerpoint/2010/main" val="3465939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1B6F9F-D525-4B45-B5C2-1C12A9E60D04}" type="datetime1">
              <a:rPr lang="en-US" smtClean="0"/>
              <a:pPr/>
              <a:t>6/11/2014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1">
                <a:ln>
                  <a:solidFill>
                    <a:srgbClr val="FF0000"/>
                  </a:solidFill>
                </a:ln>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smtClean="0"/>
              <a:t>1</a:t>
            </a:r>
            <a:endParaRPr lang="en-US" dirty="0"/>
          </a:p>
        </p:txBody>
      </p:sp>
      <p:pic>
        <p:nvPicPr>
          <p:cNvPr id="7" name="Picture 6" descr="bordernew-32.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
            <a:ext cx="9153144" cy="1248156"/>
          </a:xfrm>
          <a:prstGeom prst="rect">
            <a:avLst/>
          </a:prstGeom>
        </p:spPr>
      </p:pic>
      <p:sp>
        <p:nvSpPr>
          <p:cNvPr id="8" name="Rectangle 7"/>
          <p:cNvSpPr/>
          <p:nvPr userDrawn="1"/>
        </p:nvSpPr>
        <p:spPr>
          <a:xfrm>
            <a:off x="44823" y="37355"/>
            <a:ext cx="576739"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0168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0722933"/>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7.emf"/><Relationship Id="rId7" Type="http://schemas.openxmlformats.org/officeDocument/2006/relationships/image" Target="../media/image41.emf"/><Relationship Id="rId12" Type="http://schemas.openxmlformats.org/officeDocument/2006/relationships/image" Target="../media/image46.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emf"/><Relationship Id="rId11" Type="http://schemas.openxmlformats.org/officeDocument/2006/relationships/image" Target="../media/image45.emf"/><Relationship Id="rId5" Type="http://schemas.openxmlformats.org/officeDocument/2006/relationships/image" Target="../media/image39.emf"/><Relationship Id="rId10" Type="http://schemas.openxmlformats.org/officeDocument/2006/relationships/image" Target="../media/image44.emf"/><Relationship Id="rId4" Type="http://schemas.openxmlformats.org/officeDocument/2006/relationships/image" Target="../media/image38.emf"/><Relationship Id="rId9" Type="http://schemas.openxmlformats.org/officeDocument/2006/relationships/image" Target="../media/image43.emf"/></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7.emf"/><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33.png"/><Relationship Id="rId5" Type="http://schemas.openxmlformats.org/officeDocument/2006/relationships/image" Target="../media/image36.png"/><Relationship Id="rId10" Type="http://schemas.openxmlformats.org/officeDocument/2006/relationships/image" Target="../media/image32.png"/><Relationship Id="rId4" Type="http://schemas.openxmlformats.org/officeDocument/2006/relationships/image" Target="../media/image48.emf"/><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51.emf"/><Relationship Id="rId13" Type="http://schemas.openxmlformats.org/officeDocument/2006/relationships/image" Target="../media/image53.png"/><Relationship Id="rId3" Type="http://schemas.openxmlformats.org/officeDocument/2006/relationships/image" Target="../media/image50.emf"/><Relationship Id="rId7" Type="http://schemas.openxmlformats.org/officeDocument/2006/relationships/image" Target="../media/image36.png"/><Relationship Id="rId12"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image" Target="../media/image25.emf"/><Relationship Id="rId1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8.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8.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8.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emf"/><Relationship Id="rId7"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61.emf"/><Relationship Id="rId5" Type="http://schemas.openxmlformats.org/officeDocument/2006/relationships/image" Target="../media/image60.emf"/><Relationship Id="rId10" Type="http://schemas.openxmlformats.org/officeDocument/2006/relationships/image" Target="../media/image65.png"/><Relationship Id="rId4" Type="http://schemas.openxmlformats.org/officeDocument/2006/relationships/image" Target="../media/image59.emf"/><Relationship Id="rId9" Type="http://schemas.openxmlformats.org/officeDocument/2006/relationships/image" Target="../media/image64.emf"/></Relationships>
</file>

<file path=ppt/slides/_rels/slide1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6.emf"/><Relationship Id="rId4" Type="http://schemas.openxmlformats.org/officeDocument/2006/relationships/image" Target="../media/image58.emf"/></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5.emf"/><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30.png"/><Relationship Id="rId4" Type="http://schemas.openxmlformats.org/officeDocument/2006/relationships/image" Target="../media/image68.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8.emf"/><Relationship Id="rId7"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6.png"/><Relationship Id="rId10" Type="http://schemas.openxmlformats.org/officeDocument/2006/relationships/image" Target="../media/image33.png"/><Relationship Id="rId4" Type="http://schemas.openxmlformats.org/officeDocument/2006/relationships/image" Target="../media/image59.emf"/><Relationship Id="rId9"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emf"/><Relationship Id="rId3" Type="http://schemas.openxmlformats.org/officeDocument/2006/relationships/image" Target="../media/image25.emf"/><Relationship Id="rId7" Type="http://schemas.openxmlformats.org/officeDocument/2006/relationships/image" Target="../media/image29.png"/><Relationship Id="rId12" Type="http://schemas.openxmlformats.org/officeDocument/2006/relationships/image" Target="../media/image34.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emf"/><Relationship Id="rId10" Type="http://schemas.openxmlformats.org/officeDocument/2006/relationships/image" Target="../media/image32.png"/><Relationship Id="rId4" Type="http://schemas.openxmlformats.org/officeDocument/2006/relationships/image" Target="../media/image26.emf"/><Relationship Id="rId9" Type="http://schemas.openxmlformats.org/officeDocument/2006/relationships/image" Target="../media/image31.emf"/><Relationship Id="rId1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ver-2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0" y="0"/>
            <a:ext cx="8874452" cy="6858000"/>
          </a:xfrm>
          <a:prstGeom prst="rect">
            <a:avLst/>
          </a:prstGeom>
        </p:spPr>
      </p:pic>
      <p:pic>
        <p:nvPicPr>
          <p:cNvPr id="6" name="Picture 5" descr="birds_Artboard 131 copy 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9710" y="400057"/>
            <a:ext cx="474979" cy="312432"/>
          </a:xfrm>
          <a:prstGeom prst="rect">
            <a:avLst/>
          </a:prstGeom>
        </p:spPr>
      </p:pic>
      <p:sp>
        <p:nvSpPr>
          <p:cNvPr id="4" name="Rectangle 3"/>
          <p:cNvSpPr/>
          <p:nvPr/>
        </p:nvSpPr>
        <p:spPr>
          <a:xfrm>
            <a:off x="7565389" y="142278"/>
            <a:ext cx="9144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60205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0800" y="2730497"/>
            <a:ext cx="4038600" cy="2056902"/>
          </a:xfrm>
        </p:spPr>
        <p:txBody>
          <a:bodyPr>
            <a:noAutofit/>
          </a:bodyPr>
          <a:lstStyle/>
          <a:p>
            <a:pPr marL="0" indent="0" algn="ctr">
              <a:lnSpc>
                <a:spcPct val="130000"/>
              </a:lnSpc>
              <a:buNone/>
            </a:pPr>
            <a:r>
              <a:rPr lang="en-US" sz="2000" cap="small" dirty="0" smtClean="0">
                <a:solidFill>
                  <a:srgbClr val="0E2A48"/>
                </a:solidFill>
                <a:latin typeface="Tahoma"/>
                <a:cs typeface="Tahoma"/>
              </a:rPr>
              <a:t>Our navigational guide is used throughout the NEBA process to select the best response choices that minimize impacts of oil spills on people and the environment. </a:t>
            </a:r>
            <a:endParaRPr lang="en-US" sz="2000" cap="small" dirty="0">
              <a:solidFill>
                <a:srgbClr val="0E2A48"/>
              </a:solidFill>
              <a:latin typeface="Tahoma"/>
              <a:cs typeface="Tahoma"/>
            </a:endParaRPr>
          </a:p>
        </p:txBody>
      </p:sp>
      <p:sp>
        <p:nvSpPr>
          <p:cNvPr id="4" name="TextBox 3"/>
          <p:cNvSpPr txBox="1"/>
          <p:nvPr/>
        </p:nvSpPr>
        <p:spPr>
          <a:xfrm>
            <a:off x="-24993" y="76200"/>
            <a:ext cx="9170610" cy="430887"/>
          </a:xfrm>
          <a:prstGeom prst="rect">
            <a:avLst/>
          </a:prstGeom>
          <a:noFill/>
        </p:spPr>
        <p:txBody>
          <a:bodyPr wrap="square" rtlCol="0">
            <a:spAutoFit/>
          </a:bodyPr>
          <a:lstStyle/>
          <a:p>
            <a:pPr algn="r"/>
            <a:r>
              <a:rPr lang="en-US" sz="2200" cap="small" dirty="0" smtClean="0">
                <a:solidFill>
                  <a:srgbClr val="36496A"/>
                </a:solidFill>
                <a:latin typeface="Tahoma"/>
                <a:cs typeface="Tahoma"/>
              </a:rPr>
              <a:t>NEBA and Our Navigational Guide</a:t>
            </a:r>
          </a:p>
        </p:txBody>
      </p:sp>
      <p:pic>
        <p:nvPicPr>
          <p:cNvPr id="6" name="Picture 5" descr="simplecompass-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720" y="2444750"/>
            <a:ext cx="2232298" cy="2661503"/>
          </a:xfrm>
          <a:prstGeom prst="rect">
            <a:avLst/>
          </a:prstGeom>
        </p:spPr>
      </p:pic>
      <p:pic>
        <p:nvPicPr>
          <p:cNvPr id="5" name="Picture 4" descr="gemstones_Artboard 131 copy.png"/>
          <p:cNvPicPr>
            <a:picLocks noChangeAspect="1"/>
          </p:cNvPicPr>
          <p:nvPr/>
        </p:nvPicPr>
        <p:blipFill rotWithShape="1">
          <a:blip r:embed="rId4">
            <a:extLst>
              <a:ext uri="{28A0092B-C50C-407E-A947-70E740481C1C}">
                <a14:useLocalDpi xmlns:a14="http://schemas.microsoft.com/office/drawing/2010/main" val="0"/>
              </a:ext>
            </a:extLst>
          </a:blip>
          <a:srcRect r="72632" b="51106"/>
          <a:stretch/>
        </p:blipFill>
        <p:spPr>
          <a:xfrm>
            <a:off x="152400" y="2438400"/>
            <a:ext cx="2652232" cy="2492998"/>
          </a:xfrm>
          <a:prstGeom prst="rect">
            <a:avLst/>
          </a:prstGeom>
        </p:spPr>
      </p:pic>
      <p:sp>
        <p:nvSpPr>
          <p:cNvPr id="11" name="Rounded Rectangle 10"/>
          <p:cNvSpPr/>
          <p:nvPr/>
        </p:nvSpPr>
        <p:spPr>
          <a:xfrm>
            <a:off x="332269" y="1417528"/>
            <a:ext cx="8479463" cy="4529059"/>
          </a:xfrm>
          <a:prstGeom prst="roundRect">
            <a:avLst>
              <a:gd name="adj" fmla="val 12741"/>
            </a:avLst>
          </a:prstGeom>
          <a:noFill/>
          <a:ln w="38100" cmpd="sng">
            <a:solidFill>
              <a:srgbClr val="B2E47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spTree>
    <p:extLst>
      <p:ext uri="{BB962C8B-B14F-4D97-AF65-F5344CB8AC3E}">
        <p14:creationId xmlns:p14="http://schemas.microsoft.com/office/powerpoint/2010/main" val="37749833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9592" y="73152"/>
            <a:ext cx="9104408" cy="4350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200" cap="small" dirty="0" smtClean="0">
                <a:solidFill>
                  <a:srgbClr val="36496A"/>
                </a:solidFill>
                <a:latin typeface="Tahoma"/>
                <a:cs typeface="Tahoma"/>
              </a:rPr>
              <a:t>Evaluating Data</a:t>
            </a:r>
            <a:endParaRPr lang="en-US" sz="2200" cap="small" dirty="0">
              <a:solidFill>
                <a:srgbClr val="36496A"/>
              </a:solidFill>
              <a:latin typeface="Tahoma"/>
              <a:cs typeface="Tahoma"/>
            </a:endParaRPr>
          </a:p>
        </p:txBody>
      </p:sp>
      <p:sp>
        <p:nvSpPr>
          <p:cNvPr id="16" name="Rounded Rectangle 15"/>
          <p:cNvSpPr/>
          <p:nvPr/>
        </p:nvSpPr>
        <p:spPr>
          <a:xfrm>
            <a:off x="4802786" y="5227320"/>
            <a:ext cx="3657600" cy="640080"/>
          </a:xfrm>
          <a:prstGeom prst="roundRect">
            <a:avLst/>
          </a:prstGeom>
          <a:solidFill>
            <a:srgbClr val="FFFFFF">
              <a:alpha val="74000"/>
            </a:srgbClr>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00" b="1" cap="small" dirty="0" smtClean="0">
                <a:solidFill>
                  <a:srgbClr val="1D3364"/>
                </a:solidFill>
                <a:latin typeface="Tahoma"/>
                <a:cs typeface="Tahoma"/>
              </a:rPr>
              <a:t>Seasonal Variables</a:t>
            </a:r>
            <a:endParaRPr lang="en-US" sz="1000" b="1" cap="small" dirty="0">
              <a:solidFill>
                <a:srgbClr val="1D3364"/>
              </a:solidFill>
              <a:latin typeface="Tahoma"/>
              <a:cs typeface="Tahoma"/>
            </a:endParaRPr>
          </a:p>
        </p:txBody>
      </p:sp>
      <p:sp>
        <p:nvSpPr>
          <p:cNvPr id="8" name="Rounded Rectangle 7"/>
          <p:cNvSpPr/>
          <p:nvPr/>
        </p:nvSpPr>
        <p:spPr>
          <a:xfrm>
            <a:off x="4800600" y="2953729"/>
            <a:ext cx="3657600" cy="640080"/>
          </a:xfrm>
          <a:prstGeom prst="roundRect">
            <a:avLst/>
          </a:prstGeom>
          <a:solidFill>
            <a:srgbClr val="FFFFFF">
              <a:alpha val="74000"/>
            </a:srgbClr>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00" b="1" cap="small" dirty="0" smtClean="0">
                <a:solidFill>
                  <a:srgbClr val="1D3364"/>
                </a:solidFill>
                <a:latin typeface="Tahoma"/>
                <a:cs typeface="Tahoma"/>
              </a:rPr>
              <a:t>Cultural and Historical Considerations</a:t>
            </a:r>
            <a:endParaRPr lang="en-US" sz="1000" b="1" cap="small" dirty="0">
              <a:solidFill>
                <a:srgbClr val="1D3364"/>
              </a:solidFill>
              <a:latin typeface="Tahoma"/>
              <a:cs typeface="Tahoma"/>
            </a:endParaRPr>
          </a:p>
        </p:txBody>
      </p:sp>
      <p:sp>
        <p:nvSpPr>
          <p:cNvPr id="14" name="Rounded Rectangle 13"/>
          <p:cNvSpPr/>
          <p:nvPr/>
        </p:nvSpPr>
        <p:spPr>
          <a:xfrm>
            <a:off x="4802786" y="3712317"/>
            <a:ext cx="3657600" cy="640080"/>
          </a:xfrm>
          <a:prstGeom prst="roundRect">
            <a:avLst/>
          </a:prstGeom>
          <a:solidFill>
            <a:srgbClr val="FFFFFF">
              <a:alpha val="74000"/>
            </a:srgbClr>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00" b="1" cap="small" dirty="0" smtClean="0">
                <a:solidFill>
                  <a:srgbClr val="1D3364"/>
                </a:solidFill>
                <a:latin typeface="Tahoma"/>
                <a:cs typeface="Tahoma"/>
              </a:rPr>
              <a:t>Recreational Activities</a:t>
            </a:r>
            <a:endParaRPr lang="en-US" sz="1000" b="1" cap="small" dirty="0">
              <a:solidFill>
                <a:srgbClr val="1D3364"/>
              </a:solidFill>
              <a:latin typeface="Tahoma"/>
              <a:cs typeface="Tahoma"/>
            </a:endParaRPr>
          </a:p>
        </p:txBody>
      </p:sp>
      <p:pic>
        <p:nvPicPr>
          <p:cNvPr id="2" name="Picture 1"/>
          <p:cNvPicPr>
            <a:picLocks noChangeAspect="1"/>
          </p:cNvPicPr>
          <p:nvPr/>
        </p:nvPicPr>
        <p:blipFill>
          <a:blip r:embed="rId3"/>
          <a:stretch>
            <a:fillRect/>
          </a:stretch>
        </p:blipFill>
        <p:spPr>
          <a:xfrm>
            <a:off x="7478506" y="5254971"/>
            <a:ext cx="671177" cy="594714"/>
          </a:xfrm>
          <a:prstGeom prst="rect">
            <a:avLst/>
          </a:prstGeom>
        </p:spPr>
      </p:pic>
      <p:sp>
        <p:nvSpPr>
          <p:cNvPr id="13" name="Rounded Rectangle 12"/>
          <p:cNvSpPr/>
          <p:nvPr/>
        </p:nvSpPr>
        <p:spPr>
          <a:xfrm>
            <a:off x="685800" y="5227320"/>
            <a:ext cx="3657600" cy="640080"/>
          </a:xfrm>
          <a:prstGeom prst="roundRect">
            <a:avLst/>
          </a:prstGeom>
          <a:solidFill>
            <a:srgbClr val="FFFFFF">
              <a:alpha val="74000"/>
            </a:srgbClr>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00" b="1" cap="small" dirty="0" smtClean="0">
                <a:solidFill>
                  <a:srgbClr val="1D3364"/>
                </a:solidFill>
                <a:latin typeface="Tahoma"/>
                <a:cs typeface="Tahoma"/>
              </a:rPr>
              <a:t>Local and Community Industries</a:t>
            </a:r>
            <a:endParaRPr lang="en-US" sz="1000" b="1" cap="small" dirty="0">
              <a:solidFill>
                <a:srgbClr val="1D3364"/>
              </a:solidFill>
              <a:latin typeface="Tahoma"/>
              <a:cs typeface="Tahoma"/>
            </a:endParaRPr>
          </a:p>
        </p:txBody>
      </p:sp>
      <p:sp>
        <p:nvSpPr>
          <p:cNvPr id="11" name="Rounded Rectangle 10"/>
          <p:cNvSpPr/>
          <p:nvPr/>
        </p:nvSpPr>
        <p:spPr>
          <a:xfrm>
            <a:off x="685800" y="3712317"/>
            <a:ext cx="3657600" cy="640080"/>
          </a:xfrm>
          <a:prstGeom prst="roundRect">
            <a:avLst/>
          </a:prstGeom>
          <a:solidFill>
            <a:srgbClr val="FFFFFF">
              <a:alpha val="74000"/>
            </a:srgbClr>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00" b="1" cap="small" dirty="0" smtClean="0">
                <a:solidFill>
                  <a:srgbClr val="1D3364"/>
                </a:solidFill>
                <a:latin typeface="Tahoma"/>
                <a:cs typeface="Tahoma"/>
              </a:rPr>
              <a:t>Sensitive Species</a:t>
            </a:r>
            <a:endParaRPr lang="en-US" sz="1000" b="1" cap="small" dirty="0">
              <a:solidFill>
                <a:srgbClr val="1D3364"/>
              </a:solidFill>
              <a:latin typeface="Tahoma"/>
              <a:cs typeface="Tahoma"/>
            </a:endParaRPr>
          </a:p>
        </p:txBody>
      </p:sp>
      <p:grpSp>
        <p:nvGrpSpPr>
          <p:cNvPr id="39" name="Group 38"/>
          <p:cNvGrpSpPr/>
          <p:nvPr/>
        </p:nvGrpSpPr>
        <p:grpSpPr>
          <a:xfrm>
            <a:off x="3088147" y="3836502"/>
            <a:ext cx="1187128" cy="460686"/>
            <a:chOff x="7021938" y="2544046"/>
            <a:chExt cx="1663213" cy="645439"/>
          </a:xfrm>
        </p:grpSpPr>
        <p:pic>
          <p:nvPicPr>
            <p:cNvPr id="25" name="Picture 24"/>
            <p:cNvPicPr>
              <a:picLocks noChangeAspect="1"/>
            </p:cNvPicPr>
            <p:nvPr/>
          </p:nvPicPr>
          <p:blipFill>
            <a:blip r:embed="rId4"/>
            <a:stretch>
              <a:fillRect/>
            </a:stretch>
          </p:blipFill>
          <p:spPr>
            <a:xfrm>
              <a:off x="8168980" y="2715574"/>
              <a:ext cx="516171" cy="473911"/>
            </a:xfrm>
            <a:prstGeom prst="rect">
              <a:avLst/>
            </a:prstGeom>
          </p:spPr>
        </p:pic>
        <p:pic>
          <p:nvPicPr>
            <p:cNvPr id="29" name="Picture 28"/>
            <p:cNvPicPr>
              <a:picLocks noChangeAspect="1"/>
            </p:cNvPicPr>
            <p:nvPr/>
          </p:nvPicPr>
          <p:blipFill>
            <a:blip r:embed="rId5"/>
            <a:stretch>
              <a:fillRect/>
            </a:stretch>
          </p:blipFill>
          <p:spPr>
            <a:xfrm>
              <a:off x="7021938" y="2544046"/>
              <a:ext cx="1040724" cy="377518"/>
            </a:xfrm>
            <a:prstGeom prst="rect">
              <a:avLst/>
            </a:prstGeom>
          </p:spPr>
        </p:pic>
        <p:pic>
          <p:nvPicPr>
            <p:cNvPr id="27" name="Picture 26"/>
            <p:cNvPicPr>
              <a:picLocks noChangeAspect="1"/>
            </p:cNvPicPr>
            <p:nvPr/>
          </p:nvPicPr>
          <p:blipFill>
            <a:blip r:embed="rId6"/>
            <a:stretch>
              <a:fillRect/>
            </a:stretch>
          </p:blipFill>
          <p:spPr>
            <a:xfrm>
              <a:off x="7781802" y="2833285"/>
              <a:ext cx="256851" cy="119567"/>
            </a:xfrm>
            <a:prstGeom prst="rect">
              <a:avLst/>
            </a:prstGeom>
          </p:spPr>
        </p:pic>
        <p:pic>
          <p:nvPicPr>
            <p:cNvPr id="34" name="Picture 33"/>
            <p:cNvPicPr>
              <a:picLocks noChangeAspect="1"/>
            </p:cNvPicPr>
            <p:nvPr/>
          </p:nvPicPr>
          <p:blipFill>
            <a:blip r:embed="rId6"/>
            <a:stretch>
              <a:fillRect/>
            </a:stretch>
          </p:blipFill>
          <p:spPr>
            <a:xfrm>
              <a:off x="7572252" y="3004732"/>
              <a:ext cx="301810" cy="140498"/>
            </a:xfrm>
            <a:prstGeom prst="rect">
              <a:avLst/>
            </a:prstGeom>
          </p:spPr>
        </p:pic>
      </p:grpSp>
      <p:sp>
        <p:nvSpPr>
          <p:cNvPr id="12" name="Rounded Rectangle 11"/>
          <p:cNvSpPr/>
          <p:nvPr/>
        </p:nvSpPr>
        <p:spPr>
          <a:xfrm>
            <a:off x="685800" y="2953729"/>
            <a:ext cx="3657600" cy="640080"/>
          </a:xfrm>
          <a:prstGeom prst="roundRect">
            <a:avLst/>
          </a:prstGeom>
          <a:solidFill>
            <a:srgbClr val="FFFFFF">
              <a:alpha val="74000"/>
            </a:srgbClr>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00" b="1" cap="small" dirty="0" smtClean="0">
                <a:solidFill>
                  <a:srgbClr val="1D3364"/>
                </a:solidFill>
                <a:latin typeface="Tahoma"/>
                <a:cs typeface="Tahoma"/>
              </a:rPr>
              <a:t>Local Populations</a:t>
            </a:r>
            <a:endParaRPr lang="en-US" sz="1000" b="1" cap="small" dirty="0">
              <a:solidFill>
                <a:srgbClr val="1D3364"/>
              </a:solidFill>
              <a:latin typeface="Tahoma"/>
              <a:cs typeface="Tahoma"/>
            </a:endParaRPr>
          </a:p>
        </p:txBody>
      </p:sp>
      <p:pic>
        <p:nvPicPr>
          <p:cNvPr id="31" name="Picture 30"/>
          <p:cNvPicPr>
            <a:picLocks noChangeAspect="1"/>
          </p:cNvPicPr>
          <p:nvPr/>
        </p:nvPicPr>
        <p:blipFill>
          <a:blip r:embed="rId7"/>
          <a:stretch>
            <a:fillRect/>
          </a:stretch>
        </p:blipFill>
        <p:spPr>
          <a:xfrm>
            <a:off x="2989811" y="3017363"/>
            <a:ext cx="1195302" cy="547322"/>
          </a:xfrm>
          <a:prstGeom prst="rect">
            <a:avLst/>
          </a:prstGeom>
        </p:spPr>
      </p:pic>
      <p:sp>
        <p:nvSpPr>
          <p:cNvPr id="3" name="TextBox 2"/>
          <p:cNvSpPr txBox="1"/>
          <p:nvPr/>
        </p:nvSpPr>
        <p:spPr>
          <a:xfrm>
            <a:off x="642696" y="2249269"/>
            <a:ext cx="7858609" cy="646331"/>
          </a:xfrm>
          <a:prstGeom prst="rect">
            <a:avLst/>
          </a:prstGeom>
          <a:noFill/>
        </p:spPr>
        <p:txBody>
          <a:bodyPr wrap="square" rtlCol="0">
            <a:spAutoFit/>
          </a:bodyPr>
          <a:lstStyle/>
          <a:p>
            <a:pPr algn="ctr"/>
            <a:r>
              <a:rPr lang="en-US" b="1" cap="small" dirty="0" smtClean="0">
                <a:solidFill>
                  <a:srgbClr val="2F4767"/>
                </a:solidFill>
                <a:latin typeface="Tahoma"/>
                <a:cs typeface="Tahoma"/>
              </a:rPr>
              <a:t>Environmental and Social Variables</a:t>
            </a:r>
          </a:p>
          <a:p>
            <a:endParaRPr lang="en-US" b="1" cap="small" dirty="0">
              <a:solidFill>
                <a:srgbClr val="2F4767"/>
              </a:solidFill>
              <a:latin typeface="Tahoma"/>
              <a:cs typeface="Tahoma"/>
            </a:endParaRPr>
          </a:p>
        </p:txBody>
      </p:sp>
      <p:sp>
        <p:nvSpPr>
          <p:cNvPr id="24" name="Rectangle 23"/>
          <p:cNvSpPr/>
          <p:nvPr/>
        </p:nvSpPr>
        <p:spPr>
          <a:xfrm>
            <a:off x="266700" y="1143000"/>
            <a:ext cx="8610600" cy="707886"/>
          </a:xfrm>
          <a:prstGeom prst="rect">
            <a:avLst/>
          </a:prstGeom>
        </p:spPr>
        <p:txBody>
          <a:bodyPr wrap="square">
            <a:spAutoFit/>
          </a:bodyPr>
          <a:lstStyle/>
          <a:p>
            <a:pPr algn="ctr"/>
            <a:r>
              <a:rPr lang="en-US" sz="2000" cap="small" dirty="0" smtClean="0">
                <a:solidFill>
                  <a:srgbClr val="36496A"/>
                </a:solidFill>
                <a:latin typeface="Tahoma"/>
                <a:cs typeface="Tahoma"/>
              </a:rPr>
              <a:t>In NEBA, the response community identifies and prioritizes a community’s most critical environmental and social variables.</a:t>
            </a:r>
            <a:endParaRPr lang="en-US" sz="2000" dirty="0">
              <a:latin typeface="Tahoma"/>
              <a:cs typeface="Tahoma"/>
            </a:endParaRPr>
          </a:p>
        </p:txBody>
      </p:sp>
      <p:sp>
        <p:nvSpPr>
          <p:cNvPr id="15" name="Rounded Rectangle 14"/>
          <p:cNvSpPr/>
          <p:nvPr/>
        </p:nvSpPr>
        <p:spPr>
          <a:xfrm>
            <a:off x="685800" y="4471131"/>
            <a:ext cx="3657600" cy="640080"/>
          </a:xfrm>
          <a:prstGeom prst="roundRect">
            <a:avLst/>
          </a:prstGeom>
          <a:solidFill>
            <a:srgbClr val="FFFFFF">
              <a:alpha val="74000"/>
            </a:srgbClr>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00" b="1" cap="small" dirty="0" smtClean="0">
                <a:solidFill>
                  <a:srgbClr val="1D3364"/>
                </a:solidFill>
                <a:latin typeface="Tahoma"/>
                <a:cs typeface="Tahoma"/>
              </a:rPr>
              <a:t>Ecologically Sensitive Areas</a:t>
            </a:r>
            <a:endParaRPr lang="en-US" sz="1000" b="1" cap="small" dirty="0">
              <a:solidFill>
                <a:srgbClr val="1D3364"/>
              </a:solidFill>
              <a:latin typeface="Tahoma"/>
              <a:cs typeface="Tahoma"/>
            </a:endParaRPr>
          </a:p>
        </p:txBody>
      </p:sp>
      <p:sp>
        <p:nvSpPr>
          <p:cNvPr id="43" name="Rounded Rectangle 42"/>
          <p:cNvSpPr/>
          <p:nvPr/>
        </p:nvSpPr>
        <p:spPr>
          <a:xfrm>
            <a:off x="4800600" y="4471131"/>
            <a:ext cx="3657600" cy="640080"/>
          </a:xfrm>
          <a:prstGeom prst="roundRect">
            <a:avLst/>
          </a:prstGeom>
          <a:solidFill>
            <a:srgbClr val="FFFFFF">
              <a:alpha val="74000"/>
            </a:srgbClr>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00" b="1" cap="small" dirty="0" smtClean="0">
                <a:solidFill>
                  <a:srgbClr val="1D3364"/>
                </a:solidFill>
                <a:latin typeface="Tahoma"/>
                <a:cs typeface="Tahoma"/>
              </a:rPr>
              <a:t>Critical Infrastructure</a:t>
            </a:r>
            <a:endParaRPr lang="en-US" sz="1000" b="1" cap="small" dirty="0">
              <a:solidFill>
                <a:srgbClr val="1D3364"/>
              </a:solidFill>
              <a:latin typeface="Tahoma"/>
              <a:cs typeface="Tahoma"/>
            </a:endParaRPr>
          </a:p>
        </p:txBody>
      </p:sp>
      <p:pic>
        <p:nvPicPr>
          <p:cNvPr id="6" name="Picture 5"/>
          <p:cNvPicPr>
            <a:picLocks noChangeAspect="1"/>
          </p:cNvPicPr>
          <p:nvPr/>
        </p:nvPicPr>
        <p:blipFill rotWithShape="1">
          <a:blip r:embed="rId8"/>
          <a:srcRect l="21527" t="1467" r="37222" b="50489"/>
          <a:stretch/>
        </p:blipFill>
        <p:spPr>
          <a:xfrm>
            <a:off x="3033021" y="4513233"/>
            <a:ext cx="1234179" cy="546383"/>
          </a:xfrm>
          <a:prstGeom prst="rect">
            <a:avLst/>
          </a:prstGeom>
        </p:spPr>
      </p:pic>
      <p:pic>
        <p:nvPicPr>
          <p:cNvPr id="9" name="Picture 8"/>
          <p:cNvPicPr>
            <a:picLocks noChangeAspect="1"/>
          </p:cNvPicPr>
          <p:nvPr/>
        </p:nvPicPr>
        <p:blipFill>
          <a:blip r:embed="rId9"/>
          <a:stretch>
            <a:fillRect/>
          </a:stretch>
        </p:blipFill>
        <p:spPr>
          <a:xfrm>
            <a:off x="7471317" y="3806484"/>
            <a:ext cx="834483" cy="506650"/>
          </a:xfrm>
          <a:prstGeom prst="rect">
            <a:avLst/>
          </a:prstGeom>
        </p:spPr>
      </p:pic>
      <p:pic>
        <p:nvPicPr>
          <p:cNvPr id="18" name="Picture 17"/>
          <p:cNvPicPr>
            <a:picLocks noChangeAspect="1"/>
          </p:cNvPicPr>
          <p:nvPr/>
        </p:nvPicPr>
        <p:blipFill>
          <a:blip r:embed="rId10"/>
          <a:stretch>
            <a:fillRect/>
          </a:stretch>
        </p:blipFill>
        <p:spPr>
          <a:xfrm flipH="1">
            <a:off x="7417707" y="4552102"/>
            <a:ext cx="814614" cy="463102"/>
          </a:xfrm>
          <a:prstGeom prst="rect">
            <a:avLst/>
          </a:prstGeom>
        </p:spPr>
      </p:pic>
      <p:pic>
        <p:nvPicPr>
          <p:cNvPr id="20" name="Picture 19"/>
          <p:cNvPicPr>
            <a:picLocks noChangeAspect="1"/>
          </p:cNvPicPr>
          <p:nvPr/>
        </p:nvPicPr>
        <p:blipFill>
          <a:blip r:embed="rId11"/>
          <a:stretch>
            <a:fillRect/>
          </a:stretch>
        </p:blipFill>
        <p:spPr>
          <a:xfrm>
            <a:off x="7746278" y="3013786"/>
            <a:ext cx="492841" cy="542776"/>
          </a:xfrm>
          <a:prstGeom prst="rect">
            <a:avLst/>
          </a:prstGeom>
        </p:spPr>
      </p:pic>
      <p:pic>
        <p:nvPicPr>
          <p:cNvPr id="26" name="Picture 25"/>
          <p:cNvPicPr>
            <a:picLocks noChangeAspect="1"/>
          </p:cNvPicPr>
          <p:nvPr/>
        </p:nvPicPr>
        <p:blipFill>
          <a:blip r:embed="rId12"/>
          <a:stretch>
            <a:fillRect/>
          </a:stretch>
        </p:blipFill>
        <p:spPr>
          <a:xfrm>
            <a:off x="3252164" y="5393222"/>
            <a:ext cx="998498" cy="420854"/>
          </a:xfrm>
          <a:prstGeom prst="rect">
            <a:avLst/>
          </a:prstGeom>
        </p:spPr>
      </p:pic>
    </p:spTree>
    <p:extLst>
      <p:ext uri="{BB962C8B-B14F-4D97-AF65-F5344CB8AC3E}">
        <p14:creationId xmlns:p14="http://schemas.microsoft.com/office/powerpoint/2010/main" val="27367646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47106" y="1120914"/>
            <a:ext cx="9049789" cy="707886"/>
          </a:xfrm>
          <a:prstGeom prst="rect">
            <a:avLst/>
          </a:prstGeom>
        </p:spPr>
        <p:txBody>
          <a:bodyPr wrap="square">
            <a:spAutoFit/>
          </a:bodyPr>
          <a:lstStyle/>
          <a:p>
            <a:pPr algn="ctr"/>
            <a:r>
              <a:rPr lang="en-US" sz="2000" cap="small" dirty="0" smtClean="0">
                <a:solidFill>
                  <a:srgbClr val="2F4767"/>
                </a:solidFill>
                <a:latin typeface="Tahoma"/>
                <a:cs typeface="Tahoma"/>
              </a:rPr>
              <a:t>The response community uses planning scenarios to evaluate the full range of potential impacts and response options for specific locations.</a:t>
            </a:r>
            <a:endParaRPr lang="en-US" sz="2000" cap="small" dirty="0">
              <a:solidFill>
                <a:srgbClr val="2F4767"/>
              </a:solidFill>
              <a:latin typeface="Tahoma"/>
              <a:cs typeface="Tahoma"/>
            </a:endParaRPr>
          </a:p>
        </p:txBody>
      </p:sp>
      <p:pic>
        <p:nvPicPr>
          <p:cNvPr id="6" name="Picture 5"/>
          <p:cNvPicPr>
            <a:picLocks noChangeAspect="1"/>
          </p:cNvPicPr>
          <p:nvPr/>
        </p:nvPicPr>
        <p:blipFill>
          <a:blip r:embed="rId3"/>
          <a:stretch>
            <a:fillRect/>
          </a:stretch>
        </p:blipFill>
        <p:spPr>
          <a:xfrm rot="19885870">
            <a:off x="3989083" y="3403057"/>
            <a:ext cx="1480721" cy="1125965"/>
          </a:xfrm>
          <a:prstGeom prst="rect">
            <a:avLst/>
          </a:prstGeom>
        </p:spPr>
      </p:pic>
      <p:grpSp>
        <p:nvGrpSpPr>
          <p:cNvPr id="4" name="Group 3"/>
          <p:cNvGrpSpPr/>
          <p:nvPr/>
        </p:nvGrpSpPr>
        <p:grpSpPr>
          <a:xfrm>
            <a:off x="504525" y="2346475"/>
            <a:ext cx="3125255" cy="4111426"/>
            <a:chOff x="456145" y="2286000"/>
            <a:chExt cx="3125255" cy="4111426"/>
          </a:xfrm>
        </p:grpSpPr>
        <p:pic>
          <p:nvPicPr>
            <p:cNvPr id="56" name="Picture 55"/>
            <p:cNvPicPr>
              <a:picLocks noChangeAspect="1"/>
            </p:cNvPicPr>
            <p:nvPr/>
          </p:nvPicPr>
          <p:blipFill>
            <a:blip r:embed="rId4"/>
            <a:stretch>
              <a:fillRect/>
            </a:stretch>
          </p:blipFill>
          <p:spPr>
            <a:xfrm>
              <a:off x="495244" y="2339352"/>
              <a:ext cx="3076275" cy="4058074"/>
            </a:xfrm>
            <a:prstGeom prst="rect">
              <a:avLst/>
            </a:prstGeom>
          </p:spPr>
        </p:pic>
        <p:sp>
          <p:nvSpPr>
            <p:cNvPr id="25" name="Oval 24"/>
            <p:cNvSpPr>
              <a:spLocks noChangeAspect="1"/>
            </p:cNvSpPr>
            <p:nvPr/>
          </p:nvSpPr>
          <p:spPr>
            <a:xfrm>
              <a:off x="456145" y="2286000"/>
              <a:ext cx="3125255" cy="3125255"/>
            </a:xfrm>
            <a:prstGeom prst="ellipse">
              <a:avLst/>
            </a:prstGeom>
            <a:noFill/>
            <a:ln w="38100" cmpd="sng">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sp>
          <p:nvSpPr>
            <p:cNvPr id="55" name="Title 1"/>
            <p:cNvSpPr txBox="1">
              <a:spLocks/>
            </p:cNvSpPr>
            <p:nvPr/>
          </p:nvSpPr>
          <p:spPr>
            <a:xfrm>
              <a:off x="586919" y="2348796"/>
              <a:ext cx="2701525" cy="899733"/>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800" cap="small" dirty="0" smtClean="0">
                  <a:solidFill>
                    <a:srgbClr val="36496A"/>
                  </a:solidFill>
                  <a:latin typeface="Tahoma"/>
                  <a:cs typeface="Tahoma"/>
                </a:rPr>
                <a:t>Planning </a:t>
              </a:r>
            </a:p>
            <a:p>
              <a:r>
                <a:rPr lang="en-US" sz="1800" cap="small" dirty="0" smtClean="0">
                  <a:solidFill>
                    <a:srgbClr val="36496A"/>
                  </a:solidFill>
                  <a:latin typeface="Tahoma"/>
                  <a:cs typeface="Tahoma"/>
                </a:rPr>
                <a:t>Scenarios</a:t>
              </a:r>
            </a:p>
          </p:txBody>
        </p:sp>
      </p:grpSp>
      <p:grpSp>
        <p:nvGrpSpPr>
          <p:cNvPr id="54" name="Group 53"/>
          <p:cNvGrpSpPr/>
          <p:nvPr/>
        </p:nvGrpSpPr>
        <p:grpSpPr>
          <a:xfrm>
            <a:off x="6419677" y="1941284"/>
            <a:ext cx="2023339" cy="1944916"/>
            <a:chOff x="6239329" y="1941284"/>
            <a:chExt cx="2023339" cy="1944916"/>
          </a:xfrm>
        </p:grpSpPr>
        <p:grpSp>
          <p:nvGrpSpPr>
            <p:cNvPr id="3" name="Group 23"/>
            <p:cNvGrpSpPr/>
            <p:nvPr/>
          </p:nvGrpSpPr>
          <p:grpSpPr>
            <a:xfrm>
              <a:off x="6243861" y="2188857"/>
              <a:ext cx="1962598" cy="1623901"/>
              <a:chOff x="2505818" y="1757189"/>
              <a:chExt cx="1448966" cy="950768"/>
            </a:xfrm>
          </p:grpSpPr>
          <p:pic>
            <p:nvPicPr>
              <p:cNvPr id="15" name="Picture 14" descr="NEBA Overview assets-2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363909" flipH="1">
                <a:off x="2505818" y="1757189"/>
                <a:ext cx="778035" cy="950768"/>
              </a:xfrm>
              <a:prstGeom prst="rect">
                <a:avLst/>
              </a:prstGeom>
            </p:spPr>
          </p:pic>
          <p:pic>
            <p:nvPicPr>
              <p:cNvPr id="17" name="Picture 16" descr="NEBA Overview assets_Artboard 6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1815" y="1967877"/>
                <a:ext cx="982969" cy="671450"/>
              </a:xfrm>
              <a:prstGeom prst="rect">
                <a:avLst/>
              </a:prstGeom>
            </p:spPr>
          </p:pic>
        </p:grpSp>
        <p:sp>
          <p:nvSpPr>
            <p:cNvPr id="21" name="Title 1"/>
            <p:cNvSpPr txBox="1">
              <a:spLocks/>
            </p:cNvSpPr>
            <p:nvPr/>
          </p:nvSpPr>
          <p:spPr>
            <a:xfrm>
              <a:off x="6239329" y="2104526"/>
              <a:ext cx="2023339" cy="33387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400" cap="small" dirty="0" smtClean="0">
                  <a:solidFill>
                    <a:srgbClr val="95BE65"/>
                  </a:solidFill>
                  <a:latin typeface="Tahoma"/>
                  <a:cs typeface="Tahoma"/>
                </a:rPr>
                <a:t>Potential </a:t>
              </a:r>
            </a:p>
            <a:p>
              <a:r>
                <a:rPr lang="en-US" sz="1400" cap="small" dirty="0" smtClean="0">
                  <a:solidFill>
                    <a:srgbClr val="95BE65"/>
                  </a:solidFill>
                  <a:latin typeface="Tahoma"/>
                  <a:cs typeface="Tahoma"/>
                </a:rPr>
                <a:t>Impacts</a:t>
              </a:r>
            </a:p>
          </p:txBody>
        </p:sp>
        <p:sp>
          <p:nvSpPr>
            <p:cNvPr id="48" name="Oval 47"/>
            <p:cNvSpPr>
              <a:spLocks noChangeAspect="1"/>
            </p:cNvSpPr>
            <p:nvPr/>
          </p:nvSpPr>
          <p:spPr>
            <a:xfrm>
              <a:off x="6278540" y="1941284"/>
              <a:ext cx="1944916" cy="1944916"/>
            </a:xfrm>
            <a:prstGeom prst="ellipse">
              <a:avLst/>
            </a:prstGeom>
            <a:noFill/>
            <a:ln w="38100" cmpd="sng">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grpSp>
      <p:grpSp>
        <p:nvGrpSpPr>
          <p:cNvPr id="53" name="Group 52"/>
          <p:cNvGrpSpPr/>
          <p:nvPr/>
        </p:nvGrpSpPr>
        <p:grpSpPr>
          <a:xfrm>
            <a:off x="5794892" y="4495800"/>
            <a:ext cx="3272908" cy="1822819"/>
            <a:chOff x="5871092" y="4467231"/>
            <a:chExt cx="3272908" cy="1822819"/>
          </a:xfrm>
        </p:grpSpPr>
        <p:grpSp>
          <p:nvGrpSpPr>
            <p:cNvPr id="30" name="Group 29"/>
            <p:cNvGrpSpPr/>
            <p:nvPr/>
          </p:nvGrpSpPr>
          <p:grpSpPr>
            <a:xfrm>
              <a:off x="8136740" y="4467231"/>
              <a:ext cx="1007260" cy="879850"/>
              <a:chOff x="3501918" y="5081397"/>
              <a:chExt cx="1614496" cy="1410275"/>
            </a:xfrm>
          </p:grpSpPr>
          <p:sp>
            <p:nvSpPr>
              <p:cNvPr id="31" name="Oval 30"/>
              <p:cNvSpPr>
                <a:spLocks noChangeAspect="1"/>
              </p:cNvSpPr>
              <p:nvPr/>
            </p:nvSpPr>
            <p:spPr>
              <a:xfrm>
                <a:off x="3501918" y="5081397"/>
                <a:ext cx="1410275" cy="1410275"/>
              </a:xfrm>
              <a:prstGeom prst="ellipse">
                <a:avLst/>
              </a:prstGeom>
              <a:solidFill>
                <a:schemeClr val="bg1"/>
              </a:solidFill>
              <a:ln w="19050" cmpd="sng">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pic>
            <p:nvPicPr>
              <p:cNvPr id="32" name="Picture 31" descr="toolboxGraphics _Artboard 52.png"/>
              <p:cNvPicPr>
                <a:picLocks noChangeAspect="1"/>
              </p:cNvPicPr>
              <p:nvPr/>
            </p:nvPicPr>
            <p:blipFill rotWithShape="1">
              <a:blip r:embed="rId7">
                <a:extLst>
                  <a:ext uri="{28A0092B-C50C-407E-A947-70E740481C1C}">
                    <a14:useLocalDpi xmlns:a14="http://schemas.microsoft.com/office/drawing/2010/main" val="0"/>
                  </a:ext>
                </a:extLst>
              </a:blip>
              <a:srcRect l="24250" b="11619"/>
              <a:stretch/>
            </p:blipFill>
            <p:spPr>
              <a:xfrm>
                <a:off x="3501918" y="5542238"/>
                <a:ext cx="1614496" cy="346705"/>
              </a:xfrm>
              <a:prstGeom prst="rect">
                <a:avLst/>
              </a:prstGeom>
            </p:spPr>
          </p:pic>
        </p:grpSp>
        <p:grpSp>
          <p:nvGrpSpPr>
            <p:cNvPr id="27" name="Group 26"/>
            <p:cNvGrpSpPr>
              <a:grpSpLocks noChangeAspect="1"/>
            </p:cNvGrpSpPr>
            <p:nvPr/>
          </p:nvGrpSpPr>
          <p:grpSpPr>
            <a:xfrm>
              <a:off x="5871092" y="4467231"/>
              <a:ext cx="936102" cy="879850"/>
              <a:chOff x="4155781" y="5252698"/>
              <a:chExt cx="810769" cy="762049"/>
            </a:xfrm>
          </p:grpSpPr>
          <p:sp>
            <p:nvSpPr>
              <p:cNvPr id="28" name="Oval 27"/>
              <p:cNvSpPr/>
              <p:nvPr/>
            </p:nvSpPr>
            <p:spPr>
              <a:xfrm>
                <a:off x="4176101" y="5252698"/>
                <a:ext cx="762049" cy="762049"/>
              </a:xfrm>
              <a:prstGeom prst="ellipse">
                <a:avLst/>
              </a:prstGeom>
              <a:solidFill>
                <a:schemeClr val="bg1"/>
              </a:solidFill>
              <a:ln w="19050" cmpd="sng">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pic>
            <p:nvPicPr>
              <p:cNvPr id="29" name="Picture 28" descr="toolboxGraphics _Artboard 54.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5781" y="5405412"/>
                <a:ext cx="810769" cy="586446"/>
              </a:xfrm>
              <a:prstGeom prst="rect">
                <a:avLst/>
              </a:prstGeom>
            </p:spPr>
          </p:pic>
        </p:grpSp>
        <p:grpSp>
          <p:nvGrpSpPr>
            <p:cNvPr id="34" name="Group 33"/>
            <p:cNvGrpSpPr>
              <a:grpSpLocks noChangeAspect="1"/>
            </p:cNvGrpSpPr>
            <p:nvPr/>
          </p:nvGrpSpPr>
          <p:grpSpPr>
            <a:xfrm>
              <a:off x="7032042" y="4467231"/>
              <a:ext cx="879850" cy="879850"/>
              <a:chOff x="4795440" y="5118876"/>
              <a:chExt cx="762049" cy="762049"/>
            </a:xfrm>
          </p:grpSpPr>
          <p:sp>
            <p:nvSpPr>
              <p:cNvPr id="35" name="Oval 34"/>
              <p:cNvSpPr/>
              <p:nvPr/>
            </p:nvSpPr>
            <p:spPr>
              <a:xfrm>
                <a:off x="4795440" y="5118876"/>
                <a:ext cx="762049" cy="762049"/>
              </a:xfrm>
              <a:prstGeom prst="ellipse">
                <a:avLst/>
              </a:prstGeom>
              <a:solidFill>
                <a:schemeClr val="bg1"/>
              </a:solidFill>
              <a:ln w="19050" cmpd="sng">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pic>
            <p:nvPicPr>
              <p:cNvPr id="36" name="Picture 35" descr="toolboxGraphics _Artboard 52 copy.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69685" y="5287748"/>
                <a:ext cx="628992" cy="450604"/>
              </a:xfrm>
              <a:prstGeom prst="rect">
                <a:avLst/>
              </a:prstGeom>
            </p:spPr>
          </p:pic>
        </p:grpSp>
        <p:grpSp>
          <p:nvGrpSpPr>
            <p:cNvPr id="37" name="Group 36"/>
            <p:cNvGrpSpPr>
              <a:grpSpLocks noChangeAspect="1"/>
            </p:cNvGrpSpPr>
            <p:nvPr/>
          </p:nvGrpSpPr>
          <p:grpSpPr>
            <a:xfrm>
              <a:off x="6553200" y="5410200"/>
              <a:ext cx="1911037" cy="879850"/>
              <a:chOff x="5088000" y="5395354"/>
              <a:chExt cx="1655174" cy="762049"/>
            </a:xfrm>
          </p:grpSpPr>
          <p:sp>
            <p:nvSpPr>
              <p:cNvPr id="38" name="Oval 37"/>
              <p:cNvSpPr/>
              <p:nvPr/>
            </p:nvSpPr>
            <p:spPr>
              <a:xfrm>
                <a:off x="5981125" y="5395354"/>
                <a:ext cx="762049" cy="762049"/>
              </a:xfrm>
              <a:prstGeom prst="ellipse">
                <a:avLst/>
              </a:prstGeom>
              <a:solidFill>
                <a:schemeClr val="bg1"/>
              </a:solidFill>
              <a:ln w="19050" cmpd="sng">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pic>
            <p:nvPicPr>
              <p:cNvPr id="40" name="Picture 39" descr="toolboxGraphics _Artboard 55 copy.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88000" y="5597534"/>
                <a:ext cx="395755" cy="473969"/>
              </a:xfrm>
              <a:prstGeom prst="rect">
                <a:avLst/>
              </a:prstGeom>
            </p:spPr>
          </p:pic>
          <p:pic>
            <p:nvPicPr>
              <p:cNvPr id="41" name="Picture 40" descr="hoseman_Artboard 72.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17989" y="5516082"/>
                <a:ext cx="334626" cy="357432"/>
              </a:xfrm>
              <a:prstGeom prst="rect">
                <a:avLst/>
              </a:prstGeom>
            </p:spPr>
          </p:pic>
        </p:grpSp>
        <p:grpSp>
          <p:nvGrpSpPr>
            <p:cNvPr id="5" name="Group 4"/>
            <p:cNvGrpSpPr/>
            <p:nvPr/>
          </p:nvGrpSpPr>
          <p:grpSpPr>
            <a:xfrm>
              <a:off x="6479693" y="5410200"/>
              <a:ext cx="1784071" cy="879850"/>
              <a:chOff x="6120730" y="4915143"/>
              <a:chExt cx="1784071" cy="879850"/>
            </a:xfrm>
          </p:grpSpPr>
          <p:sp>
            <p:nvSpPr>
              <p:cNvPr id="33" name="Oval 32"/>
              <p:cNvSpPr/>
              <p:nvPr/>
            </p:nvSpPr>
            <p:spPr>
              <a:xfrm>
                <a:off x="6120730" y="4915143"/>
                <a:ext cx="879850" cy="879850"/>
              </a:xfrm>
              <a:prstGeom prst="ellipse">
                <a:avLst/>
              </a:prstGeom>
              <a:noFill/>
              <a:ln w="19050" cmpd="sng">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pic>
            <p:nvPicPr>
              <p:cNvPr id="47" name="Picture 46" descr="NEBA Overview assets-2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363909" flipH="1">
                <a:off x="7377148" y="4928771"/>
                <a:ext cx="527653" cy="813087"/>
              </a:xfrm>
              <a:prstGeom prst="rect">
                <a:avLst/>
              </a:prstGeom>
            </p:spPr>
          </p:pic>
        </p:grpSp>
      </p:grpSp>
      <p:cxnSp>
        <p:nvCxnSpPr>
          <p:cNvPr id="39" name="Straight Connector 38"/>
          <p:cNvCxnSpPr/>
          <p:nvPr/>
        </p:nvCxnSpPr>
        <p:spPr>
          <a:xfrm>
            <a:off x="5867400" y="4038600"/>
            <a:ext cx="2895196" cy="0"/>
          </a:xfrm>
          <a:prstGeom prst="line">
            <a:avLst/>
          </a:prstGeom>
          <a:ln>
            <a:solidFill>
              <a:srgbClr val="8A8EA4"/>
            </a:solidFill>
          </a:ln>
        </p:spPr>
        <p:style>
          <a:lnRef idx="1">
            <a:schemeClr val="dk1"/>
          </a:lnRef>
          <a:fillRef idx="0">
            <a:schemeClr val="dk1"/>
          </a:fillRef>
          <a:effectRef idx="0">
            <a:schemeClr val="dk1"/>
          </a:effectRef>
          <a:fontRef idx="minor">
            <a:schemeClr val="tx1"/>
          </a:fontRef>
        </p:style>
      </p:cxnSp>
      <p:sp>
        <p:nvSpPr>
          <p:cNvPr id="57" name="Title 1"/>
          <p:cNvSpPr txBox="1">
            <a:spLocks/>
          </p:cNvSpPr>
          <p:nvPr/>
        </p:nvSpPr>
        <p:spPr>
          <a:xfrm>
            <a:off x="6036103" y="4114800"/>
            <a:ext cx="2790487" cy="33387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400" cap="small" dirty="0" smtClean="0">
                <a:solidFill>
                  <a:srgbClr val="95BE65"/>
                </a:solidFill>
                <a:latin typeface="Tahoma"/>
                <a:cs typeface="Tahoma"/>
              </a:rPr>
              <a:t>Possible Response Options</a:t>
            </a:r>
          </a:p>
        </p:txBody>
      </p:sp>
      <p:sp>
        <p:nvSpPr>
          <p:cNvPr id="43" name="TextBox 42"/>
          <p:cNvSpPr txBox="1"/>
          <p:nvPr/>
        </p:nvSpPr>
        <p:spPr>
          <a:xfrm>
            <a:off x="509465" y="5621513"/>
            <a:ext cx="3115374" cy="738664"/>
          </a:xfrm>
          <a:prstGeom prst="rect">
            <a:avLst/>
          </a:prstGeom>
          <a:noFill/>
        </p:spPr>
        <p:txBody>
          <a:bodyPr wrap="square" rtlCol="0">
            <a:spAutoFit/>
          </a:bodyPr>
          <a:lstStyle/>
          <a:p>
            <a:pPr algn="ctr"/>
            <a:r>
              <a:rPr lang="en-US" sz="1400" cap="small" dirty="0" smtClean="0">
                <a:solidFill>
                  <a:srgbClr val="2F4767"/>
                </a:solidFill>
                <a:latin typeface="Tahoma"/>
                <a:cs typeface="Tahoma"/>
              </a:rPr>
              <a:t>When planning scenarios, source control as the initial response is taken into consideration.</a:t>
            </a:r>
            <a:endParaRPr lang="en-US" sz="1400" cap="small" dirty="0">
              <a:solidFill>
                <a:srgbClr val="2F4767"/>
              </a:solidFill>
              <a:latin typeface="Tahoma"/>
              <a:cs typeface="Tahoma"/>
            </a:endParaRPr>
          </a:p>
        </p:txBody>
      </p:sp>
      <p:sp>
        <p:nvSpPr>
          <p:cNvPr id="42" name="Title 1"/>
          <p:cNvSpPr txBox="1">
            <a:spLocks/>
          </p:cNvSpPr>
          <p:nvPr/>
        </p:nvSpPr>
        <p:spPr>
          <a:xfrm>
            <a:off x="39592" y="73152"/>
            <a:ext cx="9104408" cy="4350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200" cap="small" dirty="0">
                <a:solidFill>
                  <a:srgbClr val="36496A"/>
                </a:solidFill>
                <a:latin typeface="Tahoma"/>
                <a:cs typeface="Tahoma"/>
              </a:rPr>
              <a:t>Predicting Outcomes</a:t>
            </a:r>
          </a:p>
        </p:txBody>
      </p:sp>
    </p:spTree>
    <p:extLst>
      <p:ext uri="{BB962C8B-B14F-4D97-AF65-F5344CB8AC3E}">
        <p14:creationId xmlns:p14="http://schemas.microsoft.com/office/powerpoint/2010/main" val="7255974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 name="Table 77"/>
          <p:cNvGraphicFramePr>
            <a:graphicFrameLocks noGrp="1"/>
          </p:cNvGraphicFramePr>
          <p:nvPr>
            <p:extLst>
              <p:ext uri="{D42A27DB-BD31-4B8C-83A1-F6EECF244321}">
                <p14:modId xmlns:p14="http://schemas.microsoft.com/office/powerpoint/2010/main" val="3020253685"/>
              </p:ext>
            </p:extLst>
          </p:nvPr>
        </p:nvGraphicFramePr>
        <p:xfrm>
          <a:off x="165769" y="2030664"/>
          <a:ext cx="8814909" cy="4459536"/>
        </p:xfrm>
        <a:graphic>
          <a:graphicData uri="http://schemas.openxmlformats.org/drawingml/2006/table">
            <a:tbl>
              <a:tblPr firstRow="1" bandRow="1">
                <a:tableStyleId>{2D5ABB26-0587-4C30-8999-92F81FD0307C}</a:tableStyleId>
              </a:tblPr>
              <a:tblGrid>
                <a:gridCol w="2057399"/>
                <a:gridCol w="3378755"/>
                <a:gridCol w="3378755"/>
              </a:tblGrid>
              <a:tr h="301891">
                <a:tc>
                  <a:txBody>
                    <a:bodyPr/>
                    <a:lstStyle/>
                    <a:p>
                      <a:pPr algn="ctr"/>
                      <a:endParaRPr lang="en-US" sz="1200" b="1" i="0" cap="small" dirty="0">
                        <a:solidFill>
                          <a:srgbClr val="1D3364"/>
                        </a:solidFill>
                        <a:latin typeface="Tahoma"/>
                        <a:cs typeface="Tahoma"/>
                      </a:endParaRPr>
                    </a:p>
                  </a:txBody>
                  <a:tcPr>
                    <a:lnL w="12700" cap="flat" cmpd="sng" algn="ctr">
                      <a:noFill/>
                      <a:prstDash val="solid"/>
                      <a:round/>
                      <a:headEnd type="none" w="med" len="med"/>
                      <a:tailEnd type="none" w="med" len="med"/>
                    </a:lnL>
                    <a:lnR w="12700" cap="flat" cmpd="sng" algn="ctr">
                      <a:solidFill>
                        <a:srgbClr val="A5B0BE"/>
                      </a:solidFill>
                      <a:prstDash val="solid"/>
                      <a:round/>
                      <a:headEnd type="none" w="med" len="med"/>
                      <a:tailEnd type="none" w="med" len="med"/>
                    </a:lnR>
                    <a:lnB w="12700" cap="flat" cmpd="sng" algn="ctr">
                      <a:solidFill>
                        <a:srgbClr val="A5B0BE"/>
                      </a:solidFill>
                      <a:prstDash val="solid"/>
                      <a:round/>
                      <a:headEnd type="none" w="med" len="med"/>
                      <a:tailEnd type="none" w="med" len="med"/>
                    </a:lnB>
                    <a:solidFill>
                      <a:schemeClr val="bg1"/>
                    </a:solidFill>
                  </a:tcPr>
                </a:tc>
                <a:tc>
                  <a:txBody>
                    <a:bodyPr/>
                    <a:lstStyle/>
                    <a:p>
                      <a:pPr algn="ctr"/>
                      <a:r>
                        <a:rPr lang="en-US" sz="1200" b="1" cap="small" dirty="0" smtClean="0">
                          <a:solidFill>
                            <a:srgbClr val="1D3364"/>
                          </a:solidFill>
                          <a:latin typeface="Tahoma"/>
                          <a:cs typeface="Tahoma"/>
                        </a:rPr>
                        <a:t>Benefits</a:t>
                      </a:r>
                      <a:endParaRPr lang="en-US" sz="1200" b="1" i="0" cap="small" dirty="0">
                        <a:solidFill>
                          <a:srgbClr val="1D3364"/>
                        </a:solidFill>
                        <a:latin typeface="Tahoma"/>
                        <a:cs typeface="Tahoma"/>
                      </a:endParaRPr>
                    </a:p>
                  </a:txBody>
                  <a:tcPr>
                    <a:lnL w="12700" cap="flat" cmpd="sng" algn="ctr">
                      <a:solidFill>
                        <a:srgbClr val="A5B0BE"/>
                      </a:solidFill>
                      <a:prstDash val="solid"/>
                      <a:round/>
                      <a:headEnd type="none" w="med" len="med"/>
                      <a:tailEnd type="none" w="med" len="med"/>
                    </a:lnL>
                    <a:lnR w="12700" cap="flat" cmpd="sng" algn="ctr">
                      <a:solidFill>
                        <a:srgbClr val="A5B0BE"/>
                      </a:solidFill>
                      <a:prstDash val="solid"/>
                      <a:round/>
                      <a:headEnd type="none" w="med" len="med"/>
                      <a:tailEnd type="none" w="med" len="med"/>
                    </a:lnR>
                    <a:lnB w="12700" cap="flat" cmpd="sng" algn="ctr">
                      <a:solidFill>
                        <a:srgbClr val="A5B0BE"/>
                      </a:solidFill>
                      <a:prstDash val="solid"/>
                      <a:round/>
                      <a:headEnd type="none" w="med" len="med"/>
                      <a:tailEnd type="none" w="med" len="med"/>
                    </a:lnB>
                    <a:solidFill>
                      <a:schemeClr val="bg1"/>
                    </a:solidFill>
                  </a:tcPr>
                </a:tc>
                <a:tc>
                  <a:txBody>
                    <a:bodyPr/>
                    <a:lstStyle/>
                    <a:p>
                      <a:pPr algn="ctr"/>
                      <a:r>
                        <a:rPr lang="en-US" sz="1200" b="1" cap="small" dirty="0" smtClean="0">
                          <a:solidFill>
                            <a:srgbClr val="1D3364"/>
                          </a:solidFill>
                          <a:latin typeface="Tahoma"/>
                          <a:cs typeface="Tahoma"/>
                        </a:rPr>
                        <a:t>Drawbacks</a:t>
                      </a:r>
                      <a:endParaRPr lang="en-US" sz="1200" b="1" i="0" cap="small" dirty="0">
                        <a:solidFill>
                          <a:srgbClr val="1D3364"/>
                        </a:solidFill>
                        <a:latin typeface="Tahoma"/>
                        <a:cs typeface="Tahoma"/>
                      </a:endParaRPr>
                    </a:p>
                  </a:txBody>
                  <a:tcPr>
                    <a:lnL w="12700" cap="flat" cmpd="sng" algn="ctr">
                      <a:solidFill>
                        <a:srgbClr val="A5B0BE"/>
                      </a:solidFill>
                      <a:prstDash val="solid"/>
                      <a:round/>
                      <a:headEnd type="none" w="med" len="med"/>
                      <a:tailEnd type="none" w="med" len="med"/>
                    </a:lnL>
                    <a:lnB w="12700" cap="flat" cmpd="sng" algn="ctr">
                      <a:solidFill>
                        <a:srgbClr val="A5B0BE"/>
                      </a:solidFill>
                      <a:prstDash val="solid"/>
                      <a:round/>
                      <a:headEnd type="none" w="med" len="med"/>
                      <a:tailEnd type="none" w="med" len="med"/>
                    </a:lnB>
                    <a:solidFill>
                      <a:schemeClr val="bg1"/>
                    </a:solidFill>
                  </a:tcPr>
                </a:tc>
              </a:tr>
              <a:tr h="831529">
                <a:tc>
                  <a: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lang="en-US" sz="1200" cap="small" dirty="0" smtClean="0">
                        <a:solidFill>
                          <a:srgbClr val="1D3364"/>
                        </a:solidFill>
                        <a:latin typeface="Tahoma"/>
                        <a:cs typeface="Tahoma"/>
                      </a:endParaRPr>
                    </a:p>
                  </a:txBody>
                  <a:tcPr>
                    <a:lnL w="12700" cap="flat" cmpd="sng" algn="ctr">
                      <a:noFill/>
                      <a:prstDash val="solid"/>
                      <a:round/>
                      <a:headEnd type="none" w="med" len="med"/>
                      <a:tailEnd type="none" w="med" len="med"/>
                    </a:lnL>
                    <a:lnR w="12700" cap="flat" cmpd="sng" algn="ctr">
                      <a:solidFill>
                        <a:srgbClr val="A5B0BE"/>
                      </a:solidFill>
                      <a:prstDash val="solid"/>
                      <a:round/>
                      <a:headEnd type="none" w="med" len="med"/>
                      <a:tailEnd type="none" w="med" len="med"/>
                    </a:lnR>
                    <a:lnT w="12700" cap="flat" cmpd="sng" algn="ctr">
                      <a:solidFill>
                        <a:srgbClr val="A5B0BE"/>
                      </a:solidFill>
                      <a:prstDash val="solid"/>
                      <a:round/>
                      <a:headEnd type="none" w="med" len="med"/>
                      <a:tailEnd type="none" w="med" len="med"/>
                    </a:lnT>
                    <a:lnB w="12700" cap="flat" cmpd="sng" algn="ctr">
                      <a:solidFill>
                        <a:srgbClr val="A5B0BE"/>
                      </a:solidFill>
                      <a:prstDash val="solid"/>
                      <a:round/>
                      <a:headEnd type="none" w="med" len="med"/>
                      <a:tailEnd type="none" w="med" len="med"/>
                    </a:lnB>
                    <a:solidFill>
                      <a:schemeClr val="bg1"/>
                    </a:solidFill>
                  </a:tcPr>
                </a:tc>
                <a:tc>
                  <a:txBody>
                    <a:bodyPr/>
                    <a:lstStyle/>
                    <a:p>
                      <a:pPr marL="112713" marR="0" lvl="0" indent="-112713" algn="l" defTabSz="457200" rtl="0" eaLnBrk="1" fontAlgn="auto" latinLnBrk="0" hangingPunct="1">
                        <a:lnSpc>
                          <a:spcPct val="100000"/>
                        </a:lnSpc>
                        <a:spcBef>
                          <a:spcPts val="0"/>
                        </a:spcBef>
                        <a:spcAft>
                          <a:spcPts val="0"/>
                        </a:spcAft>
                        <a:buClrTx/>
                        <a:buSzTx/>
                        <a:buFont typeface="Arial"/>
                        <a:buChar char="•"/>
                        <a:tabLst/>
                        <a:defRPr/>
                      </a:pPr>
                      <a:r>
                        <a:rPr lang="en-US" sz="1200" cap="small" dirty="0" smtClean="0">
                          <a:solidFill>
                            <a:srgbClr val="1D3364"/>
                          </a:solidFill>
                          <a:latin typeface="Tahoma"/>
                          <a:cs typeface="Tahoma"/>
                        </a:rPr>
                        <a:t>Removes surface oil that could harm wildlife and</a:t>
                      </a:r>
                      <a:r>
                        <a:rPr lang="en-US" sz="1200" cap="small" baseline="0" dirty="0" smtClean="0">
                          <a:solidFill>
                            <a:srgbClr val="1D3364"/>
                          </a:solidFill>
                          <a:latin typeface="Tahoma"/>
                          <a:cs typeface="Tahoma"/>
                        </a:rPr>
                        <a:t> k</a:t>
                      </a:r>
                      <a:r>
                        <a:rPr lang="en-US" sz="1200" cap="small" dirty="0" smtClean="0">
                          <a:solidFill>
                            <a:srgbClr val="1D3364"/>
                          </a:solidFill>
                          <a:latin typeface="Tahoma"/>
                          <a:cs typeface="Tahoma"/>
                        </a:rPr>
                        <a:t>eeps oil from spreading to shoreline; enhances</a:t>
                      </a:r>
                      <a:r>
                        <a:rPr lang="en-US" sz="1200" cap="small" baseline="0" dirty="0" smtClean="0">
                          <a:solidFill>
                            <a:srgbClr val="1D3364"/>
                          </a:solidFill>
                          <a:latin typeface="Tahoma"/>
                          <a:cs typeface="Tahoma"/>
                        </a:rPr>
                        <a:t> natural biodegradation of oil and reduces vapors on water surface</a:t>
                      </a:r>
                      <a:endParaRPr lang="en-US" sz="1200" cap="small" dirty="0" smtClean="0">
                        <a:solidFill>
                          <a:srgbClr val="1D3364"/>
                        </a:solidFill>
                        <a:latin typeface="Tahoma"/>
                        <a:cs typeface="Tahoma"/>
                      </a:endParaRPr>
                    </a:p>
                  </a:txBody>
                  <a:tcPr>
                    <a:lnL w="12700" cap="flat" cmpd="sng" algn="ctr">
                      <a:solidFill>
                        <a:srgbClr val="A5B0BE"/>
                      </a:solidFill>
                      <a:prstDash val="solid"/>
                      <a:round/>
                      <a:headEnd type="none" w="med" len="med"/>
                      <a:tailEnd type="none" w="med" len="med"/>
                    </a:lnL>
                    <a:lnR w="12700" cap="flat" cmpd="sng" algn="ctr">
                      <a:solidFill>
                        <a:srgbClr val="A5B0BE"/>
                      </a:solidFill>
                      <a:prstDash val="solid"/>
                      <a:round/>
                      <a:headEnd type="none" w="med" len="med"/>
                      <a:tailEnd type="none" w="med" len="med"/>
                    </a:lnR>
                    <a:lnT w="12700" cap="flat" cmpd="sng" algn="ctr">
                      <a:solidFill>
                        <a:srgbClr val="A5B0BE"/>
                      </a:solidFill>
                      <a:prstDash val="solid"/>
                      <a:round/>
                      <a:headEnd type="none" w="med" len="med"/>
                      <a:tailEnd type="none" w="med" len="med"/>
                    </a:lnT>
                    <a:lnB w="12700" cap="flat" cmpd="sng" algn="ctr">
                      <a:solidFill>
                        <a:srgbClr val="A5B0BE"/>
                      </a:solidFill>
                      <a:prstDash val="solid"/>
                      <a:round/>
                      <a:headEnd type="none" w="med" len="med"/>
                      <a:tailEnd type="none" w="med" len="med"/>
                    </a:lnB>
                    <a:solidFill>
                      <a:schemeClr val="bg1"/>
                    </a:solidFill>
                  </a:tcPr>
                </a:tc>
                <a:tc>
                  <a:txBody>
                    <a:bodyPr/>
                    <a:lstStyle/>
                    <a:p>
                      <a:pPr marL="112713" marR="0" lvl="0" indent="-112713" algn="l" defTabSz="457200" rtl="0" eaLnBrk="1" fontAlgn="auto" latinLnBrk="0" hangingPunct="1">
                        <a:lnSpc>
                          <a:spcPct val="100000"/>
                        </a:lnSpc>
                        <a:spcBef>
                          <a:spcPts val="0"/>
                        </a:spcBef>
                        <a:spcAft>
                          <a:spcPts val="0"/>
                        </a:spcAft>
                        <a:buClrTx/>
                        <a:buSzTx/>
                        <a:buFont typeface="Arial"/>
                        <a:buChar char="•"/>
                        <a:tabLst/>
                        <a:defRPr/>
                      </a:pPr>
                      <a:r>
                        <a:rPr lang="en-US" sz="1200" cap="small" dirty="0" smtClean="0">
                          <a:solidFill>
                            <a:srgbClr val="1D3364"/>
                          </a:solidFill>
                          <a:latin typeface="Tahoma"/>
                          <a:cs typeface="Tahoma"/>
                        </a:rPr>
                        <a:t>Dispersed</a:t>
                      </a:r>
                      <a:r>
                        <a:rPr lang="en-US" sz="1200" cap="small" baseline="0" dirty="0" smtClean="0">
                          <a:solidFill>
                            <a:srgbClr val="1D3364"/>
                          </a:solidFill>
                          <a:latin typeface="Tahoma"/>
                          <a:cs typeface="Tahoma"/>
                        </a:rPr>
                        <a:t> oil has the </a:t>
                      </a:r>
                      <a:r>
                        <a:rPr lang="en-US" sz="1200" cap="small" dirty="0" smtClean="0">
                          <a:solidFill>
                            <a:srgbClr val="1D3364"/>
                          </a:solidFill>
                          <a:latin typeface="Tahoma"/>
                          <a:cs typeface="Tahoma"/>
                        </a:rPr>
                        <a:t>potential to initially</a:t>
                      </a:r>
                      <a:r>
                        <a:rPr lang="en-US" sz="1200" cap="small" baseline="0" dirty="0" smtClean="0">
                          <a:solidFill>
                            <a:srgbClr val="1D3364"/>
                          </a:solidFill>
                          <a:latin typeface="Tahoma"/>
                          <a:cs typeface="Tahoma"/>
                        </a:rPr>
                        <a:t> </a:t>
                      </a:r>
                      <a:r>
                        <a:rPr lang="en-US" sz="1200" cap="small" dirty="0" smtClean="0">
                          <a:solidFill>
                            <a:srgbClr val="1D3364"/>
                          </a:solidFill>
                          <a:latin typeface="Tahoma"/>
                          <a:cs typeface="Tahoma"/>
                        </a:rPr>
                        <a:t>affect local water column-dwelling wildlife and</a:t>
                      </a:r>
                      <a:r>
                        <a:rPr lang="en-US" sz="1200" cap="small" baseline="0" dirty="0" smtClean="0">
                          <a:solidFill>
                            <a:srgbClr val="1D3364"/>
                          </a:solidFill>
                          <a:latin typeface="Tahoma"/>
                          <a:cs typeface="Tahoma"/>
                        </a:rPr>
                        <a:t> </a:t>
                      </a:r>
                      <a:r>
                        <a:rPr lang="en-US" sz="1200" cap="small" dirty="0" smtClean="0">
                          <a:solidFill>
                            <a:srgbClr val="1D3364"/>
                          </a:solidFill>
                          <a:latin typeface="Tahoma"/>
                          <a:cs typeface="Tahoma"/>
                        </a:rPr>
                        <a:t>vegetation</a:t>
                      </a:r>
                    </a:p>
                  </a:txBody>
                  <a:tcPr>
                    <a:lnL w="12700" cap="flat" cmpd="sng" algn="ctr">
                      <a:solidFill>
                        <a:srgbClr val="A5B0BE"/>
                      </a:solidFill>
                      <a:prstDash val="solid"/>
                      <a:round/>
                      <a:headEnd type="none" w="med" len="med"/>
                      <a:tailEnd type="none" w="med" len="med"/>
                    </a:lnL>
                    <a:lnT w="12700" cap="flat" cmpd="sng" algn="ctr">
                      <a:solidFill>
                        <a:srgbClr val="A5B0BE"/>
                      </a:solidFill>
                      <a:prstDash val="solid"/>
                      <a:round/>
                      <a:headEnd type="none" w="med" len="med"/>
                      <a:tailEnd type="none" w="med" len="med"/>
                    </a:lnT>
                    <a:lnB w="12700" cap="flat" cmpd="sng" algn="ctr">
                      <a:solidFill>
                        <a:srgbClr val="A5B0BE"/>
                      </a:solidFill>
                      <a:prstDash val="solid"/>
                      <a:round/>
                      <a:headEnd type="none" w="med" len="med"/>
                      <a:tailEnd type="none" w="med" len="med"/>
                    </a:lnB>
                    <a:solidFill>
                      <a:schemeClr val="bg1"/>
                    </a:solidFill>
                  </a:tcPr>
                </a:tc>
              </a:tr>
              <a:tr h="831529">
                <a:tc>
                  <a: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lang="en-US" sz="1200" cap="small" dirty="0" smtClean="0">
                        <a:solidFill>
                          <a:srgbClr val="1D3364"/>
                        </a:solidFill>
                        <a:latin typeface="Tahoma"/>
                        <a:cs typeface="Tahoma"/>
                      </a:endParaRPr>
                    </a:p>
                  </a:txBody>
                  <a:tcPr>
                    <a:lnL w="12700" cap="flat" cmpd="sng" algn="ctr">
                      <a:noFill/>
                      <a:prstDash val="solid"/>
                      <a:round/>
                      <a:headEnd type="none" w="med" len="med"/>
                      <a:tailEnd type="none" w="med" len="med"/>
                    </a:lnL>
                    <a:lnR w="12700" cap="flat" cmpd="sng" algn="ctr">
                      <a:solidFill>
                        <a:srgbClr val="A5B0BE"/>
                      </a:solidFill>
                      <a:prstDash val="solid"/>
                      <a:round/>
                      <a:headEnd type="none" w="med" len="med"/>
                      <a:tailEnd type="none" w="med" len="med"/>
                    </a:lnR>
                    <a:lnT w="12700" cap="flat" cmpd="sng" algn="ctr">
                      <a:solidFill>
                        <a:srgbClr val="A5B0BE"/>
                      </a:solidFill>
                      <a:prstDash val="solid"/>
                      <a:round/>
                      <a:headEnd type="none" w="med" len="med"/>
                      <a:tailEnd type="none" w="med" len="med"/>
                    </a:lnT>
                    <a:lnB w="12700" cap="flat" cmpd="sng" algn="ctr">
                      <a:solidFill>
                        <a:srgbClr val="A5B0BE"/>
                      </a:solidFill>
                      <a:prstDash val="solid"/>
                      <a:round/>
                      <a:headEnd type="none" w="med" len="med"/>
                      <a:tailEnd type="none" w="med" len="med"/>
                    </a:lnB>
                    <a:solidFill>
                      <a:schemeClr val="bg1"/>
                    </a:solidFill>
                  </a:tcPr>
                </a:tc>
                <a:tc>
                  <a:txBody>
                    <a:bodyPr/>
                    <a:lstStyle/>
                    <a:p>
                      <a:pPr marL="112713" marR="0" lvl="0" indent="-112713" algn="l" defTabSz="457200" rtl="0" eaLnBrk="1" fontAlgn="auto" latinLnBrk="0" hangingPunct="1">
                        <a:lnSpc>
                          <a:spcPct val="100000"/>
                        </a:lnSpc>
                        <a:spcBef>
                          <a:spcPts val="0"/>
                        </a:spcBef>
                        <a:spcAft>
                          <a:spcPts val="0"/>
                        </a:spcAft>
                        <a:buClrTx/>
                        <a:buSzTx/>
                        <a:buFont typeface="Arial"/>
                        <a:buChar char="•"/>
                        <a:tabLst/>
                        <a:defRPr/>
                      </a:pPr>
                      <a:r>
                        <a:rPr lang="en-US" sz="1200" cap="small" dirty="0" smtClean="0">
                          <a:solidFill>
                            <a:srgbClr val="1D3364"/>
                          </a:solidFill>
                          <a:latin typeface="Tahoma"/>
                          <a:cs typeface="Tahoma"/>
                        </a:rPr>
                        <a:t>Removes oil with minimal environmental impact</a:t>
                      </a:r>
                    </a:p>
                  </a:txBody>
                  <a:tcPr>
                    <a:lnL w="12700" cap="flat" cmpd="sng" algn="ctr">
                      <a:solidFill>
                        <a:srgbClr val="A5B0BE"/>
                      </a:solidFill>
                      <a:prstDash val="solid"/>
                      <a:round/>
                      <a:headEnd type="none" w="med" len="med"/>
                      <a:tailEnd type="none" w="med" len="med"/>
                    </a:lnL>
                    <a:lnR w="12700" cap="flat" cmpd="sng" algn="ctr">
                      <a:solidFill>
                        <a:srgbClr val="A5B0BE"/>
                      </a:solidFill>
                      <a:prstDash val="solid"/>
                      <a:round/>
                      <a:headEnd type="none" w="med" len="med"/>
                      <a:tailEnd type="none" w="med" len="med"/>
                    </a:lnR>
                    <a:lnT w="12700" cap="flat" cmpd="sng" algn="ctr">
                      <a:solidFill>
                        <a:srgbClr val="A5B0BE"/>
                      </a:solidFill>
                      <a:prstDash val="solid"/>
                      <a:round/>
                      <a:headEnd type="none" w="med" len="med"/>
                      <a:tailEnd type="none" w="med" len="med"/>
                    </a:lnT>
                    <a:lnB w="12700" cap="flat" cmpd="sng" algn="ctr">
                      <a:solidFill>
                        <a:srgbClr val="A5B0BE"/>
                      </a:solidFill>
                      <a:prstDash val="solid"/>
                      <a:round/>
                      <a:headEnd type="none" w="med" len="med"/>
                      <a:tailEnd type="none" w="med" len="med"/>
                    </a:lnB>
                    <a:solidFill>
                      <a:schemeClr val="bg1"/>
                    </a:solidFill>
                  </a:tcPr>
                </a:tc>
                <a:tc>
                  <a:txBody>
                    <a:bodyPr/>
                    <a:lstStyle/>
                    <a:p>
                      <a:pPr marL="112713" lvl="0" indent="-112713">
                        <a:buFont typeface="Arial"/>
                        <a:buChar char="•"/>
                        <a:defRPr/>
                      </a:pPr>
                      <a:r>
                        <a:rPr lang="en-US" sz="1200" cap="small" dirty="0" smtClean="0">
                          <a:solidFill>
                            <a:srgbClr val="1D3364"/>
                          </a:solidFill>
                          <a:latin typeface="Tahoma"/>
                          <a:cs typeface="Tahoma"/>
                        </a:rPr>
                        <a:t>Mechanical recovery can be inefficient, resource-intensive, and</a:t>
                      </a:r>
                      <a:r>
                        <a:rPr lang="en-US" sz="1200" cap="small" baseline="0" dirty="0" smtClean="0">
                          <a:solidFill>
                            <a:srgbClr val="1D3364"/>
                          </a:solidFill>
                          <a:latin typeface="Tahoma"/>
                          <a:cs typeface="Tahoma"/>
                        </a:rPr>
                        <a:t> restricted by water conditions, with t</a:t>
                      </a:r>
                      <a:r>
                        <a:rPr lang="en-US" sz="1200" cap="small" dirty="0" smtClean="0">
                          <a:solidFill>
                            <a:srgbClr val="1D3364"/>
                          </a:solidFill>
                          <a:latin typeface="Tahoma"/>
                          <a:cs typeface="Tahoma"/>
                        </a:rPr>
                        <a:t>ypically no more than 10-20 percent oil recovery</a:t>
                      </a:r>
                    </a:p>
                  </a:txBody>
                  <a:tcPr>
                    <a:lnL w="12700" cap="flat" cmpd="sng" algn="ctr">
                      <a:solidFill>
                        <a:srgbClr val="A5B0BE"/>
                      </a:solidFill>
                      <a:prstDash val="solid"/>
                      <a:round/>
                      <a:headEnd type="none" w="med" len="med"/>
                      <a:tailEnd type="none" w="med" len="med"/>
                    </a:lnL>
                    <a:lnT w="12700" cap="flat" cmpd="sng" algn="ctr">
                      <a:solidFill>
                        <a:srgbClr val="A5B0BE"/>
                      </a:solidFill>
                      <a:prstDash val="solid"/>
                      <a:round/>
                      <a:headEnd type="none" w="med" len="med"/>
                      <a:tailEnd type="none" w="med" len="med"/>
                    </a:lnT>
                    <a:lnB w="12700" cap="flat" cmpd="sng" algn="ctr">
                      <a:solidFill>
                        <a:srgbClr val="A5B0BE"/>
                      </a:solidFill>
                      <a:prstDash val="solid"/>
                      <a:round/>
                      <a:headEnd type="none" w="med" len="med"/>
                      <a:tailEnd type="none" w="med" len="med"/>
                    </a:lnB>
                    <a:solidFill>
                      <a:schemeClr val="bg1"/>
                    </a:solidFill>
                  </a:tcPr>
                </a:tc>
              </a:tr>
              <a:tr h="831529">
                <a:tc>
                  <a:txBody>
                    <a:bodyPr/>
                    <a:lstStyle/>
                    <a:p>
                      <a:pPr marL="112713" marR="0" lvl="0" indent="-112713" algn="l" defTabSz="457200" rtl="0" eaLnBrk="1" fontAlgn="auto" latinLnBrk="0" hangingPunct="1">
                        <a:lnSpc>
                          <a:spcPct val="100000"/>
                        </a:lnSpc>
                        <a:spcBef>
                          <a:spcPts val="0"/>
                        </a:spcBef>
                        <a:spcAft>
                          <a:spcPts val="0"/>
                        </a:spcAft>
                        <a:buClrTx/>
                        <a:buSzTx/>
                        <a:buFont typeface="Arial"/>
                        <a:buChar char="•"/>
                        <a:tabLst/>
                        <a:defRPr/>
                      </a:pPr>
                      <a:endParaRPr lang="en-US" sz="1200" cap="small" dirty="0" smtClean="0">
                        <a:solidFill>
                          <a:srgbClr val="1D3364"/>
                        </a:solidFill>
                        <a:latin typeface="Tahoma"/>
                        <a:cs typeface="Tahoma"/>
                      </a:endParaRPr>
                    </a:p>
                  </a:txBody>
                  <a:tcPr>
                    <a:lnL w="12700" cap="flat" cmpd="sng" algn="ctr">
                      <a:noFill/>
                      <a:prstDash val="solid"/>
                      <a:round/>
                      <a:headEnd type="none" w="med" len="med"/>
                      <a:tailEnd type="none" w="med" len="med"/>
                    </a:lnL>
                    <a:lnR w="12700" cap="flat" cmpd="sng" algn="ctr">
                      <a:solidFill>
                        <a:srgbClr val="A5B0BE"/>
                      </a:solidFill>
                      <a:prstDash val="solid"/>
                      <a:round/>
                      <a:headEnd type="none" w="med" len="med"/>
                      <a:tailEnd type="none" w="med" len="med"/>
                    </a:lnR>
                    <a:lnT w="12700" cap="flat" cmpd="sng" algn="ctr">
                      <a:solidFill>
                        <a:srgbClr val="A5B0BE"/>
                      </a:solidFill>
                      <a:prstDash val="solid"/>
                      <a:round/>
                      <a:headEnd type="none" w="med" len="med"/>
                      <a:tailEnd type="none" w="med" len="med"/>
                    </a:lnT>
                    <a:lnB w="12700" cap="flat" cmpd="sng" algn="ctr">
                      <a:solidFill>
                        <a:srgbClr val="A5B0BE"/>
                      </a:solidFill>
                      <a:prstDash val="solid"/>
                      <a:round/>
                      <a:headEnd type="none" w="med" len="med"/>
                      <a:tailEnd type="none" w="med" len="med"/>
                    </a:lnB>
                    <a:solidFill>
                      <a:schemeClr val="bg1"/>
                    </a:solidFill>
                  </a:tcPr>
                </a:tc>
                <a:tc>
                  <a:txBody>
                    <a:bodyPr/>
                    <a:lstStyle/>
                    <a:p>
                      <a:pPr marL="112713" marR="0" lvl="0" indent="-112713" algn="l" defTabSz="457200" rtl="0" eaLnBrk="1" fontAlgn="auto" latinLnBrk="0" hangingPunct="1">
                        <a:lnSpc>
                          <a:spcPct val="100000"/>
                        </a:lnSpc>
                        <a:spcBef>
                          <a:spcPts val="0"/>
                        </a:spcBef>
                        <a:spcAft>
                          <a:spcPts val="0"/>
                        </a:spcAft>
                        <a:buClrTx/>
                        <a:buSzTx/>
                        <a:buFont typeface="Arial"/>
                        <a:buChar char="•"/>
                        <a:tabLst/>
                        <a:defRPr/>
                      </a:pPr>
                      <a:r>
                        <a:rPr lang="en-US" sz="1200" cap="small" dirty="0" smtClean="0">
                          <a:solidFill>
                            <a:srgbClr val="1D3364"/>
                          </a:solidFill>
                          <a:latin typeface="Tahoma"/>
                          <a:cs typeface="Tahoma"/>
                        </a:rPr>
                        <a:t>Removes large amounts of oil</a:t>
                      </a:r>
                      <a:r>
                        <a:rPr lang="en-US" sz="1200" cap="small" baseline="0" dirty="0" smtClean="0">
                          <a:solidFill>
                            <a:srgbClr val="1D3364"/>
                          </a:solidFill>
                          <a:latin typeface="Tahoma"/>
                          <a:cs typeface="Tahoma"/>
                        </a:rPr>
                        <a:t> rapidly via controlled burning</a:t>
                      </a:r>
                      <a:endParaRPr lang="en-US" sz="1200" cap="small" dirty="0" smtClean="0">
                        <a:solidFill>
                          <a:srgbClr val="1D3364"/>
                        </a:solidFill>
                        <a:latin typeface="Tahoma"/>
                        <a:cs typeface="Tahoma"/>
                      </a:endParaRPr>
                    </a:p>
                  </a:txBody>
                  <a:tcPr>
                    <a:lnL w="12700" cap="flat" cmpd="sng" algn="ctr">
                      <a:solidFill>
                        <a:srgbClr val="A5B0BE"/>
                      </a:solidFill>
                      <a:prstDash val="solid"/>
                      <a:round/>
                      <a:headEnd type="none" w="med" len="med"/>
                      <a:tailEnd type="none" w="med" len="med"/>
                    </a:lnL>
                    <a:lnR w="12700" cap="flat" cmpd="sng" algn="ctr">
                      <a:solidFill>
                        <a:srgbClr val="A5B0BE"/>
                      </a:solidFill>
                      <a:prstDash val="solid"/>
                      <a:round/>
                      <a:headEnd type="none" w="med" len="med"/>
                      <a:tailEnd type="none" w="med" len="med"/>
                    </a:lnR>
                    <a:lnT w="12700" cap="flat" cmpd="sng" algn="ctr">
                      <a:solidFill>
                        <a:srgbClr val="A5B0BE"/>
                      </a:solidFill>
                      <a:prstDash val="solid"/>
                      <a:round/>
                      <a:headEnd type="none" w="med" len="med"/>
                      <a:tailEnd type="none" w="med" len="med"/>
                    </a:lnT>
                    <a:lnB w="12700" cap="flat" cmpd="sng" algn="ctr">
                      <a:solidFill>
                        <a:srgbClr val="A5B0BE"/>
                      </a:solidFill>
                      <a:prstDash val="solid"/>
                      <a:round/>
                      <a:headEnd type="none" w="med" len="med"/>
                      <a:tailEnd type="none" w="med" len="med"/>
                    </a:lnB>
                    <a:solidFill>
                      <a:schemeClr val="bg1"/>
                    </a:solidFill>
                  </a:tcPr>
                </a:tc>
                <a:tc>
                  <a:txBody>
                    <a:bodyPr/>
                    <a:lstStyle/>
                    <a:p>
                      <a:pPr marL="112713" marR="0" lvl="0" indent="-112713" algn="l" defTabSz="457200" rtl="0" eaLnBrk="1" fontAlgn="auto" latinLnBrk="0" hangingPunct="1">
                        <a:lnSpc>
                          <a:spcPct val="100000"/>
                        </a:lnSpc>
                        <a:spcBef>
                          <a:spcPts val="0"/>
                        </a:spcBef>
                        <a:spcAft>
                          <a:spcPts val="0"/>
                        </a:spcAft>
                        <a:buClrTx/>
                        <a:buSzTx/>
                        <a:buFont typeface="Arial"/>
                        <a:buChar char="•"/>
                        <a:tabLst/>
                        <a:defRPr/>
                      </a:pPr>
                      <a:r>
                        <a:rPr lang="en-US" sz="1200" cap="small" dirty="0" smtClean="0">
                          <a:solidFill>
                            <a:srgbClr val="1D3364"/>
                          </a:solidFill>
                          <a:latin typeface="Tahoma"/>
                          <a:cs typeface="Tahoma"/>
                        </a:rPr>
                        <a:t>Burning presents</a:t>
                      </a:r>
                      <a:r>
                        <a:rPr lang="en-US" sz="1200" cap="small" baseline="0" dirty="0" smtClean="0">
                          <a:solidFill>
                            <a:srgbClr val="1D3364"/>
                          </a:solidFill>
                          <a:latin typeface="Tahoma"/>
                          <a:cs typeface="Tahoma"/>
                        </a:rPr>
                        <a:t> a potential safety risk and localized reduction of air quality; b</a:t>
                      </a:r>
                      <a:r>
                        <a:rPr lang="en-US" sz="1200" cap="small" dirty="0" smtClean="0">
                          <a:solidFill>
                            <a:srgbClr val="1D3364"/>
                          </a:solidFill>
                          <a:latin typeface="Tahoma"/>
                          <a:cs typeface="Tahoma"/>
                        </a:rPr>
                        <a:t>urn residue can be difficult to recover</a:t>
                      </a:r>
                      <a:r>
                        <a:rPr lang="en-US" sz="1200" cap="small" baseline="0" dirty="0" smtClean="0">
                          <a:solidFill>
                            <a:srgbClr val="1D3364"/>
                          </a:solidFill>
                          <a:latin typeface="Tahoma"/>
                          <a:cs typeface="Tahoma"/>
                        </a:rPr>
                        <a:t> </a:t>
                      </a:r>
                      <a:endParaRPr lang="en-US" sz="1200" cap="small" dirty="0" smtClean="0">
                        <a:solidFill>
                          <a:srgbClr val="1D3364"/>
                        </a:solidFill>
                        <a:latin typeface="Tahoma"/>
                        <a:cs typeface="Tahoma"/>
                      </a:endParaRPr>
                    </a:p>
                  </a:txBody>
                  <a:tcPr>
                    <a:lnL w="12700" cap="flat" cmpd="sng" algn="ctr">
                      <a:solidFill>
                        <a:srgbClr val="A5B0BE"/>
                      </a:solidFill>
                      <a:prstDash val="solid"/>
                      <a:round/>
                      <a:headEnd type="none" w="med" len="med"/>
                      <a:tailEnd type="none" w="med" len="med"/>
                    </a:lnL>
                    <a:lnT w="12700" cap="flat" cmpd="sng" algn="ctr">
                      <a:solidFill>
                        <a:srgbClr val="A5B0BE"/>
                      </a:solidFill>
                      <a:prstDash val="solid"/>
                      <a:round/>
                      <a:headEnd type="none" w="med" len="med"/>
                      <a:tailEnd type="none" w="med" len="med"/>
                    </a:lnT>
                    <a:lnB w="12700" cap="flat" cmpd="sng" algn="ctr">
                      <a:solidFill>
                        <a:srgbClr val="A5B0BE"/>
                      </a:solidFill>
                      <a:prstDash val="solid"/>
                      <a:round/>
                      <a:headEnd type="none" w="med" len="med"/>
                      <a:tailEnd type="none" w="med" len="med"/>
                    </a:lnB>
                    <a:solidFill>
                      <a:schemeClr val="bg1"/>
                    </a:solidFill>
                  </a:tcPr>
                </a:tc>
              </a:tr>
              <a:tr h="831529">
                <a:tc>
                  <a:txBody>
                    <a:bodyPr/>
                    <a:lstStyle/>
                    <a:p>
                      <a:pPr marL="0" lvl="0" indent="0">
                        <a:buFont typeface="Arial"/>
                        <a:buNone/>
                      </a:pPr>
                      <a:endParaRPr lang="en-US" sz="1200" b="0" i="0" cap="small" dirty="0" smtClean="0">
                        <a:solidFill>
                          <a:srgbClr val="1D3364"/>
                        </a:solidFill>
                        <a:latin typeface="Tahoma"/>
                        <a:cs typeface="Tahoma"/>
                      </a:endParaRPr>
                    </a:p>
                  </a:txBody>
                  <a:tcPr>
                    <a:lnL w="12700" cap="flat" cmpd="sng" algn="ctr">
                      <a:noFill/>
                      <a:prstDash val="solid"/>
                      <a:round/>
                      <a:headEnd type="none" w="med" len="med"/>
                      <a:tailEnd type="none" w="med" len="med"/>
                    </a:lnL>
                    <a:lnR w="12700" cap="flat" cmpd="sng" algn="ctr">
                      <a:solidFill>
                        <a:srgbClr val="A5B0BE"/>
                      </a:solidFill>
                      <a:prstDash val="solid"/>
                      <a:round/>
                      <a:headEnd type="none" w="med" len="med"/>
                      <a:tailEnd type="none" w="med" len="med"/>
                    </a:lnR>
                    <a:lnT w="12700" cap="flat" cmpd="sng" algn="ctr">
                      <a:solidFill>
                        <a:srgbClr val="A5B0BE"/>
                      </a:solidFill>
                      <a:prstDash val="solid"/>
                      <a:round/>
                      <a:headEnd type="none" w="med" len="med"/>
                      <a:tailEnd type="none" w="med" len="med"/>
                    </a:lnT>
                    <a:lnB w="12700" cap="flat" cmpd="sng" algn="ctr">
                      <a:solidFill>
                        <a:srgbClr val="A5B0BE"/>
                      </a:solidFill>
                      <a:prstDash val="solid"/>
                      <a:round/>
                      <a:headEnd type="none" w="med" len="med"/>
                      <a:tailEnd type="none" w="med" len="med"/>
                    </a:lnB>
                    <a:solidFill>
                      <a:schemeClr val="bg1"/>
                    </a:solidFill>
                  </a:tcPr>
                </a:tc>
                <a:tc>
                  <a:txBody>
                    <a:bodyPr/>
                    <a:lstStyle/>
                    <a:p>
                      <a:pPr marL="112713" lvl="0" indent="-112713">
                        <a:buFont typeface="Arial"/>
                        <a:buChar char="•"/>
                      </a:pPr>
                      <a:r>
                        <a:rPr lang="en-US" sz="1200" cap="small" dirty="0" smtClean="0">
                          <a:solidFill>
                            <a:srgbClr val="1D3364"/>
                          </a:solidFill>
                          <a:latin typeface="Tahoma"/>
                          <a:cs typeface="Tahoma"/>
                        </a:rPr>
                        <a:t>Selectively restores environmental</a:t>
                      </a:r>
                      <a:r>
                        <a:rPr lang="en-US" sz="1200" cap="small" baseline="0" dirty="0" smtClean="0">
                          <a:solidFill>
                            <a:srgbClr val="1D3364"/>
                          </a:solidFill>
                          <a:latin typeface="Tahoma"/>
                          <a:cs typeface="Tahoma"/>
                        </a:rPr>
                        <a:t> and social value to specific locations using a variety of tools</a:t>
                      </a:r>
                      <a:endParaRPr lang="en-US" sz="1200" b="0" i="0" cap="small" dirty="0" smtClean="0">
                        <a:solidFill>
                          <a:srgbClr val="1D3364"/>
                        </a:solidFill>
                        <a:latin typeface="Tahoma"/>
                        <a:cs typeface="Tahoma"/>
                      </a:endParaRPr>
                    </a:p>
                  </a:txBody>
                  <a:tcPr>
                    <a:lnL w="12700" cap="flat" cmpd="sng" algn="ctr">
                      <a:solidFill>
                        <a:srgbClr val="A5B0BE"/>
                      </a:solidFill>
                      <a:prstDash val="solid"/>
                      <a:round/>
                      <a:headEnd type="none" w="med" len="med"/>
                      <a:tailEnd type="none" w="med" len="med"/>
                    </a:lnL>
                    <a:lnR w="12700" cap="flat" cmpd="sng" algn="ctr">
                      <a:solidFill>
                        <a:srgbClr val="A5B0BE"/>
                      </a:solidFill>
                      <a:prstDash val="solid"/>
                      <a:round/>
                      <a:headEnd type="none" w="med" len="med"/>
                      <a:tailEnd type="none" w="med" len="med"/>
                    </a:lnR>
                    <a:lnT w="12700" cap="flat" cmpd="sng" algn="ctr">
                      <a:solidFill>
                        <a:srgbClr val="A5B0BE"/>
                      </a:solidFill>
                      <a:prstDash val="solid"/>
                      <a:round/>
                      <a:headEnd type="none" w="med" len="med"/>
                      <a:tailEnd type="none" w="med" len="med"/>
                    </a:lnT>
                    <a:lnB w="12700" cap="flat" cmpd="sng" algn="ctr">
                      <a:solidFill>
                        <a:srgbClr val="A5B0BE"/>
                      </a:solidFill>
                      <a:prstDash val="solid"/>
                      <a:round/>
                      <a:headEnd type="none" w="med" len="med"/>
                      <a:tailEnd type="none" w="med" len="med"/>
                    </a:lnB>
                    <a:solidFill>
                      <a:schemeClr val="bg1"/>
                    </a:solidFill>
                  </a:tcPr>
                </a:tc>
                <a:tc>
                  <a:txBody>
                    <a:bodyPr/>
                    <a:lstStyle/>
                    <a:p>
                      <a:pPr marL="112713" lvl="0" indent="-112713">
                        <a:buFont typeface="Arial"/>
                        <a:buChar char="•"/>
                        <a:defRPr/>
                      </a:pPr>
                      <a:r>
                        <a:rPr lang="en-US" sz="1200" cap="small" dirty="0" smtClean="0">
                          <a:solidFill>
                            <a:srgbClr val="1D3364"/>
                          </a:solidFill>
                          <a:latin typeface="Tahoma"/>
                          <a:cs typeface="Tahoma"/>
                        </a:rPr>
                        <a:t>Aggressive or inappropriate removal methods may impact</a:t>
                      </a:r>
                      <a:r>
                        <a:rPr lang="en-US" sz="1200" cap="small" baseline="0" dirty="0" smtClean="0">
                          <a:solidFill>
                            <a:srgbClr val="1D3364"/>
                          </a:solidFill>
                          <a:latin typeface="Tahoma"/>
                          <a:cs typeface="Tahoma"/>
                        </a:rPr>
                        <a:t> ecosystems and individual</a:t>
                      </a:r>
                      <a:r>
                        <a:rPr lang="en-US" sz="1200" cap="small" dirty="0" smtClean="0">
                          <a:solidFill>
                            <a:srgbClr val="1D3364"/>
                          </a:solidFill>
                          <a:latin typeface="Tahoma"/>
                          <a:cs typeface="Tahoma"/>
                        </a:rPr>
                        <a:t> organisms</a:t>
                      </a:r>
                    </a:p>
                  </a:txBody>
                  <a:tcPr>
                    <a:lnL w="12700" cap="flat" cmpd="sng" algn="ctr">
                      <a:solidFill>
                        <a:srgbClr val="A5B0BE"/>
                      </a:solidFill>
                      <a:prstDash val="solid"/>
                      <a:round/>
                      <a:headEnd type="none" w="med" len="med"/>
                      <a:tailEnd type="none" w="med" len="med"/>
                    </a:lnL>
                    <a:lnT w="12700" cap="flat" cmpd="sng" algn="ctr">
                      <a:solidFill>
                        <a:srgbClr val="A5B0BE"/>
                      </a:solidFill>
                      <a:prstDash val="solid"/>
                      <a:round/>
                      <a:headEnd type="none" w="med" len="med"/>
                      <a:tailEnd type="none" w="med" len="med"/>
                    </a:lnT>
                    <a:lnB w="12700" cap="flat" cmpd="sng" algn="ctr">
                      <a:solidFill>
                        <a:srgbClr val="A5B0BE"/>
                      </a:solidFill>
                      <a:prstDash val="solid"/>
                      <a:round/>
                      <a:headEnd type="none" w="med" len="med"/>
                      <a:tailEnd type="none" w="med" len="med"/>
                    </a:lnB>
                    <a:solidFill>
                      <a:schemeClr val="bg1"/>
                    </a:solidFill>
                  </a:tcPr>
                </a:tc>
              </a:tr>
              <a:tr h="831529">
                <a:tc>
                  <a:txBody>
                    <a:bodyPr/>
                    <a:lstStyle/>
                    <a:p>
                      <a:pPr marL="112713" lvl="0" indent="-112713">
                        <a:buFont typeface="Arial"/>
                        <a:buChar char="•"/>
                      </a:pPr>
                      <a:endParaRPr lang="en-US" sz="1200" cap="small" baseline="0" dirty="0" smtClean="0">
                        <a:solidFill>
                          <a:srgbClr val="1D3364"/>
                        </a:solidFill>
                        <a:latin typeface="Tahoma"/>
                        <a:cs typeface="Tahoma"/>
                      </a:endParaRPr>
                    </a:p>
                  </a:txBody>
                  <a:tcPr>
                    <a:lnL w="12700" cap="flat" cmpd="sng" algn="ctr">
                      <a:noFill/>
                      <a:prstDash val="solid"/>
                      <a:round/>
                      <a:headEnd type="none" w="med" len="med"/>
                      <a:tailEnd type="none" w="med" len="med"/>
                    </a:lnL>
                    <a:lnR w="12700" cap="flat" cmpd="sng" algn="ctr">
                      <a:solidFill>
                        <a:srgbClr val="A5B0BE"/>
                      </a:solidFill>
                      <a:prstDash val="solid"/>
                      <a:round/>
                      <a:headEnd type="none" w="med" len="med"/>
                      <a:tailEnd type="none" w="med" len="med"/>
                    </a:lnR>
                    <a:lnT w="12700" cap="flat" cmpd="sng" algn="ctr">
                      <a:solidFill>
                        <a:srgbClr val="A5B0BE"/>
                      </a:solidFill>
                      <a:prstDash val="solid"/>
                      <a:round/>
                      <a:headEnd type="none" w="med" len="med"/>
                      <a:tailEnd type="none" w="med" len="med"/>
                    </a:lnT>
                    <a:solidFill>
                      <a:schemeClr val="bg1"/>
                    </a:solidFill>
                  </a:tcPr>
                </a:tc>
                <a:tc>
                  <a:txBody>
                    <a:bodyPr/>
                    <a:lstStyle/>
                    <a:p>
                      <a:pPr marL="112713" lvl="0" indent="-112713">
                        <a:buFont typeface="Arial"/>
                        <a:buChar char="•"/>
                      </a:pPr>
                      <a:r>
                        <a:rPr lang="en-US" sz="1200" cap="small" dirty="0" smtClean="0">
                          <a:solidFill>
                            <a:srgbClr val="1D3364"/>
                          </a:solidFill>
                          <a:latin typeface="Tahoma"/>
                          <a:cs typeface="Tahoma"/>
                        </a:rPr>
                        <a:t>Takes advantage of natural processes</a:t>
                      </a:r>
                      <a:r>
                        <a:rPr lang="en-US" sz="1200" cap="small" baseline="0" dirty="0" smtClean="0">
                          <a:solidFill>
                            <a:srgbClr val="1D3364"/>
                          </a:solidFill>
                          <a:latin typeface="Tahoma"/>
                          <a:cs typeface="Tahoma"/>
                        </a:rPr>
                        <a:t> for oil removal, including biodegradation, and avoids intrusive cleanup techniques that may further damage the environment</a:t>
                      </a:r>
                    </a:p>
                  </a:txBody>
                  <a:tcPr>
                    <a:lnL w="12700" cap="flat" cmpd="sng" algn="ctr">
                      <a:solidFill>
                        <a:srgbClr val="A5B0BE"/>
                      </a:solidFill>
                      <a:prstDash val="solid"/>
                      <a:round/>
                      <a:headEnd type="none" w="med" len="med"/>
                      <a:tailEnd type="none" w="med" len="med"/>
                    </a:lnL>
                    <a:lnR w="12700" cap="flat" cmpd="sng" algn="ctr">
                      <a:solidFill>
                        <a:srgbClr val="A5B0BE"/>
                      </a:solidFill>
                      <a:prstDash val="solid"/>
                      <a:round/>
                      <a:headEnd type="none" w="med" len="med"/>
                      <a:tailEnd type="none" w="med" len="med"/>
                    </a:lnR>
                    <a:lnT w="12700" cap="flat" cmpd="sng" algn="ctr">
                      <a:solidFill>
                        <a:srgbClr val="A5B0BE"/>
                      </a:solidFill>
                      <a:prstDash val="solid"/>
                      <a:round/>
                      <a:headEnd type="none" w="med" len="med"/>
                      <a:tailEnd type="none" w="med" len="med"/>
                    </a:lnT>
                    <a:solidFill>
                      <a:schemeClr val="bg1"/>
                    </a:solidFill>
                  </a:tcPr>
                </a:tc>
                <a:tc>
                  <a:txBody>
                    <a:bodyPr/>
                    <a:lstStyle/>
                    <a:p>
                      <a:pPr marL="112713" lvl="0" indent="-112713">
                        <a:buFont typeface="Arial"/>
                        <a:buChar char="•"/>
                        <a:defRPr/>
                      </a:pPr>
                      <a:r>
                        <a:rPr lang="en-US" sz="1200" cap="small" dirty="0" smtClean="0">
                          <a:solidFill>
                            <a:srgbClr val="1D3364"/>
                          </a:solidFill>
                          <a:latin typeface="Tahoma"/>
                          <a:cs typeface="Tahoma"/>
                        </a:rPr>
                        <a:t>Natural</a:t>
                      </a:r>
                      <a:r>
                        <a:rPr lang="en-US" sz="1200" cap="small" baseline="0" dirty="0" smtClean="0">
                          <a:solidFill>
                            <a:srgbClr val="1D3364"/>
                          </a:solidFill>
                          <a:latin typeface="Tahoma"/>
                          <a:cs typeface="Tahoma"/>
                        </a:rPr>
                        <a:t> removal can take more time to achieve pre-spill use than other response techniques</a:t>
                      </a:r>
                      <a:endParaRPr lang="en-US" sz="1200" cap="small" dirty="0" smtClean="0">
                        <a:solidFill>
                          <a:srgbClr val="1D3364"/>
                        </a:solidFill>
                        <a:latin typeface="Tahoma"/>
                        <a:cs typeface="Tahoma"/>
                      </a:endParaRPr>
                    </a:p>
                  </a:txBody>
                  <a:tcPr>
                    <a:lnL w="12700" cap="flat" cmpd="sng" algn="ctr">
                      <a:solidFill>
                        <a:srgbClr val="A5B0BE"/>
                      </a:solidFill>
                      <a:prstDash val="solid"/>
                      <a:round/>
                      <a:headEnd type="none" w="med" len="med"/>
                      <a:tailEnd type="none" w="med" len="med"/>
                    </a:lnL>
                    <a:lnT w="12700" cap="flat" cmpd="sng" algn="ctr">
                      <a:solidFill>
                        <a:srgbClr val="A5B0BE"/>
                      </a:solidFill>
                      <a:prstDash val="solid"/>
                      <a:round/>
                      <a:headEnd type="none" w="med" len="med"/>
                      <a:tailEnd type="none" w="med" len="med"/>
                    </a:lnT>
                    <a:solidFill>
                      <a:schemeClr val="bg1"/>
                    </a:solidFill>
                  </a:tcPr>
                </a:tc>
              </a:tr>
            </a:tbl>
          </a:graphicData>
        </a:graphic>
      </p:graphicFrame>
      <p:sp>
        <p:nvSpPr>
          <p:cNvPr id="25" name="TextBox 24"/>
          <p:cNvSpPr txBox="1"/>
          <p:nvPr/>
        </p:nvSpPr>
        <p:spPr>
          <a:xfrm>
            <a:off x="0" y="73152"/>
            <a:ext cx="9144000" cy="430887"/>
          </a:xfrm>
          <a:prstGeom prst="rect">
            <a:avLst/>
          </a:prstGeom>
          <a:noFill/>
        </p:spPr>
        <p:txBody>
          <a:bodyPr wrap="square" rtlCol="0">
            <a:spAutoFit/>
          </a:bodyPr>
          <a:lstStyle/>
          <a:p>
            <a:pPr algn="r"/>
            <a:r>
              <a:rPr lang="en-US" sz="2200" cap="small" dirty="0" smtClean="0">
                <a:solidFill>
                  <a:srgbClr val="36496A"/>
                </a:solidFill>
                <a:latin typeface="Tahoma"/>
                <a:cs typeface="Tahoma"/>
              </a:rPr>
              <a:t>Balancing Tradeoffs</a:t>
            </a:r>
            <a:endParaRPr lang="en-US" sz="2200" cap="small" dirty="0">
              <a:solidFill>
                <a:srgbClr val="36496A"/>
              </a:solidFill>
              <a:latin typeface="Tahoma"/>
              <a:cs typeface="Tahoma"/>
            </a:endParaRPr>
          </a:p>
        </p:txBody>
      </p:sp>
      <p:sp>
        <p:nvSpPr>
          <p:cNvPr id="12" name="TextBox 11"/>
          <p:cNvSpPr txBox="1"/>
          <p:nvPr/>
        </p:nvSpPr>
        <p:spPr>
          <a:xfrm>
            <a:off x="211948" y="2617472"/>
            <a:ext cx="1179576" cy="261610"/>
          </a:xfrm>
          <a:prstGeom prst="rect">
            <a:avLst/>
          </a:prstGeom>
          <a:noFill/>
        </p:spPr>
        <p:txBody>
          <a:bodyPr wrap="square" rtlCol="0">
            <a:spAutoFit/>
          </a:bodyPr>
          <a:lstStyle/>
          <a:p>
            <a:r>
              <a:rPr lang="en-US" sz="1100" cap="small" dirty="0" smtClean="0">
                <a:solidFill>
                  <a:srgbClr val="36496A"/>
                </a:solidFill>
                <a:latin typeface="Tahoma"/>
                <a:cs typeface="Tahoma"/>
              </a:rPr>
              <a:t>Dispersants</a:t>
            </a:r>
            <a:endParaRPr lang="en-US" sz="1100" cap="small" dirty="0">
              <a:solidFill>
                <a:srgbClr val="36496A"/>
              </a:solidFill>
              <a:latin typeface="Tahoma"/>
              <a:cs typeface="Tahoma"/>
            </a:endParaRPr>
          </a:p>
        </p:txBody>
      </p:sp>
      <p:grpSp>
        <p:nvGrpSpPr>
          <p:cNvPr id="19" name="Group 18"/>
          <p:cNvGrpSpPr/>
          <p:nvPr/>
        </p:nvGrpSpPr>
        <p:grpSpPr>
          <a:xfrm>
            <a:off x="1336252" y="2408719"/>
            <a:ext cx="722535" cy="679117"/>
            <a:chOff x="1322884" y="2546886"/>
            <a:chExt cx="722535" cy="679117"/>
          </a:xfrm>
        </p:grpSpPr>
        <p:sp>
          <p:nvSpPr>
            <p:cNvPr id="57" name="Oval 56"/>
            <p:cNvSpPr/>
            <p:nvPr/>
          </p:nvSpPr>
          <p:spPr>
            <a:xfrm>
              <a:off x="1356407" y="2546886"/>
              <a:ext cx="679117" cy="679117"/>
            </a:xfrm>
            <a:prstGeom prst="ellipse">
              <a:avLst/>
            </a:prstGeom>
            <a:solidFill>
              <a:schemeClr val="bg1"/>
            </a:solidFill>
            <a:ln w="19050" cmpd="sng">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pic>
          <p:nvPicPr>
            <p:cNvPr id="58" name="Picture 57" descr="toolboxGraphics _Artboard 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884" y="2675098"/>
              <a:ext cx="722535" cy="522624"/>
            </a:xfrm>
            <a:prstGeom prst="rect">
              <a:avLst/>
            </a:prstGeom>
          </p:spPr>
        </p:pic>
      </p:grpSp>
      <p:sp>
        <p:nvSpPr>
          <p:cNvPr id="17" name="TextBox 16"/>
          <p:cNvSpPr txBox="1"/>
          <p:nvPr/>
        </p:nvSpPr>
        <p:spPr>
          <a:xfrm>
            <a:off x="211948" y="3365127"/>
            <a:ext cx="1179576" cy="430887"/>
          </a:xfrm>
          <a:prstGeom prst="rect">
            <a:avLst/>
          </a:prstGeom>
          <a:noFill/>
        </p:spPr>
        <p:txBody>
          <a:bodyPr wrap="square" rtlCol="0">
            <a:spAutoFit/>
          </a:bodyPr>
          <a:lstStyle/>
          <a:p>
            <a:r>
              <a:rPr lang="en-US" sz="1100" cap="small" dirty="0" smtClean="0">
                <a:solidFill>
                  <a:srgbClr val="36496A"/>
                </a:solidFill>
                <a:latin typeface="Tahoma"/>
                <a:cs typeface="Tahoma"/>
              </a:rPr>
              <a:t>Mechanical Recovery</a:t>
            </a:r>
            <a:endParaRPr lang="en-US" sz="1100" cap="small" dirty="0">
              <a:solidFill>
                <a:srgbClr val="36496A"/>
              </a:solidFill>
              <a:latin typeface="Tahoma"/>
              <a:cs typeface="Tahoma"/>
            </a:endParaRPr>
          </a:p>
        </p:txBody>
      </p:sp>
      <p:grpSp>
        <p:nvGrpSpPr>
          <p:cNvPr id="20" name="Group 19"/>
          <p:cNvGrpSpPr/>
          <p:nvPr/>
        </p:nvGrpSpPr>
        <p:grpSpPr>
          <a:xfrm>
            <a:off x="1369774" y="3241012"/>
            <a:ext cx="783101" cy="679117"/>
            <a:chOff x="1356406" y="3379179"/>
            <a:chExt cx="783101" cy="679117"/>
          </a:xfrm>
        </p:grpSpPr>
        <p:sp>
          <p:nvSpPr>
            <p:cNvPr id="55" name="Oval 54"/>
            <p:cNvSpPr>
              <a:spLocks noChangeAspect="1"/>
            </p:cNvSpPr>
            <p:nvPr/>
          </p:nvSpPr>
          <p:spPr>
            <a:xfrm>
              <a:off x="1356406" y="3379179"/>
              <a:ext cx="679118" cy="679117"/>
            </a:xfrm>
            <a:prstGeom prst="ellipse">
              <a:avLst/>
            </a:prstGeom>
            <a:solidFill>
              <a:schemeClr val="bg1"/>
            </a:solidFill>
            <a:ln w="19050" cmpd="sng">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pic>
          <p:nvPicPr>
            <p:cNvPr id="56" name="Picture 55" descr="toolboxGraphics _Artboard 52.png"/>
            <p:cNvPicPr>
              <a:picLocks noChangeAspect="1"/>
            </p:cNvPicPr>
            <p:nvPr/>
          </p:nvPicPr>
          <p:blipFill rotWithShape="1">
            <a:blip r:embed="rId4">
              <a:extLst>
                <a:ext uri="{28A0092B-C50C-407E-A947-70E740481C1C}">
                  <a14:useLocalDpi xmlns:a14="http://schemas.microsoft.com/office/drawing/2010/main" val="0"/>
                </a:ext>
              </a:extLst>
            </a:blip>
            <a:srcRect l="24250" b="11619"/>
            <a:stretch/>
          </p:blipFill>
          <p:spPr>
            <a:xfrm>
              <a:off x="1362047" y="3639695"/>
              <a:ext cx="777460" cy="166956"/>
            </a:xfrm>
            <a:prstGeom prst="rect">
              <a:avLst/>
            </a:prstGeom>
          </p:spPr>
        </p:pic>
      </p:grpSp>
      <p:sp>
        <p:nvSpPr>
          <p:cNvPr id="9" name="TextBox 8"/>
          <p:cNvSpPr txBox="1"/>
          <p:nvPr/>
        </p:nvSpPr>
        <p:spPr>
          <a:xfrm>
            <a:off x="211948" y="4193743"/>
            <a:ext cx="1179576" cy="430887"/>
          </a:xfrm>
          <a:prstGeom prst="rect">
            <a:avLst/>
          </a:prstGeom>
          <a:noFill/>
        </p:spPr>
        <p:txBody>
          <a:bodyPr wrap="square" rtlCol="0">
            <a:spAutoFit/>
          </a:bodyPr>
          <a:lstStyle/>
          <a:p>
            <a:r>
              <a:rPr lang="en-US" sz="1100" cap="small" dirty="0" smtClean="0">
                <a:solidFill>
                  <a:srgbClr val="36496A"/>
                </a:solidFill>
                <a:latin typeface="Tahoma"/>
                <a:cs typeface="Tahoma"/>
              </a:rPr>
              <a:t>In-Situ </a:t>
            </a:r>
          </a:p>
          <a:p>
            <a:r>
              <a:rPr lang="en-US" sz="1100" cap="small" dirty="0" smtClean="0">
                <a:solidFill>
                  <a:srgbClr val="36496A"/>
                </a:solidFill>
                <a:latin typeface="Tahoma"/>
                <a:cs typeface="Tahoma"/>
              </a:rPr>
              <a:t>Burning</a:t>
            </a:r>
            <a:endParaRPr lang="en-US" sz="1100" cap="small" dirty="0">
              <a:solidFill>
                <a:srgbClr val="36496A"/>
              </a:solidFill>
              <a:latin typeface="Tahoma"/>
              <a:cs typeface="Tahoma"/>
            </a:endParaRPr>
          </a:p>
        </p:txBody>
      </p:sp>
      <p:grpSp>
        <p:nvGrpSpPr>
          <p:cNvPr id="21" name="Group 20"/>
          <p:cNvGrpSpPr/>
          <p:nvPr/>
        </p:nvGrpSpPr>
        <p:grpSpPr>
          <a:xfrm>
            <a:off x="1369775" y="4069628"/>
            <a:ext cx="679117" cy="679117"/>
            <a:chOff x="1356407" y="4207795"/>
            <a:chExt cx="679117" cy="679117"/>
          </a:xfrm>
        </p:grpSpPr>
        <p:sp>
          <p:nvSpPr>
            <p:cNvPr id="51" name="Oval 50"/>
            <p:cNvSpPr/>
            <p:nvPr/>
          </p:nvSpPr>
          <p:spPr>
            <a:xfrm>
              <a:off x="1356407" y="4207795"/>
              <a:ext cx="679117" cy="679117"/>
            </a:xfrm>
            <a:prstGeom prst="ellipse">
              <a:avLst/>
            </a:prstGeom>
            <a:solidFill>
              <a:schemeClr val="bg1"/>
            </a:solidFill>
            <a:ln w="19050" cmpd="sng">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pic>
          <p:nvPicPr>
            <p:cNvPr id="52" name="Picture 51" descr="toolboxGraphics _Artboard 52 cop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5695" y="4346570"/>
              <a:ext cx="560540" cy="401566"/>
            </a:xfrm>
            <a:prstGeom prst="rect">
              <a:avLst/>
            </a:prstGeom>
          </p:spPr>
        </p:pic>
      </p:grpSp>
      <p:grpSp>
        <p:nvGrpSpPr>
          <p:cNvPr id="22" name="Group 21"/>
          <p:cNvGrpSpPr/>
          <p:nvPr/>
        </p:nvGrpSpPr>
        <p:grpSpPr>
          <a:xfrm>
            <a:off x="1369775" y="4906643"/>
            <a:ext cx="679117" cy="679117"/>
            <a:chOff x="1356407" y="5044810"/>
            <a:chExt cx="679117" cy="679117"/>
          </a:xfrm>
        </p:grpSpPr>
        <p:sp>
          <p:nvSpPr>
            <p:cNvPr id="47" name="Oval 46"/>
            <p:cNvSpPr/>
            <p:nvPr/>
          </p:nvSpPr>
          <p:spPr>
            <a:xfrm>
              <a:off x="1356407" y="5044810"/>
              <a:ext cx="679117" cy="679117"/>
            </a:xfrm>
            <a:prstGeom prst="ellipse">
              <a:avLst/>
            </a:prstGeom>
            <a:solidFill>
              <a:schemeClr val="bg1"/>
            </a:solidFill>
            <a:ln w="19050" cmpd="sng">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pic>
          <p:nvPicPr>
            <p:cNvPr id="49" name="Picture 48" descr="toolboxGraphics _Artboard 55 cop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6808" y="5215574"/>
              <a:ext cx="381000" cy="456298"/>
            </a:xfrm>
            <a:prstGeom prst="rect">
              <a:avLst/>
            </a:prstGeom>
          </p:spPr>
        </p:pic>
        <p:pic>
          <p:nvPicPr>
            <p:cNvPr id="50" name="Picture 49" descr="hoseman_Artboard 7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6400" y="5093925"/>
              <a:ext cx="356689" cy="381000"/>
            </a:xfrm>
            <a:prstGeom prst="rect">
              <a:avLst/>
            </a:prstGeom>
          </p:spPr>
        </p:pic>
      </p:grpSp>
      <p:sp>
        <p:nvSpPr>
          <p:cNvPr id="24" name="TextBox 23"/>
          <p:cNvSpPr txBox="1"/>
          <p:nvPr/>
        </p:nvSpPr>
        <p:spPr>
          <a:xfrm>
            <a:off x="211948" y="5030758"/>
            <a:ext cx="1179810" cy="430887"/>
          </a:xfrm>
          <a:prstGeom prst="rect">
            <a:avLst/>
          </a:prstGeom>
          <a:noFill/>
        </p:spPr>
        <p:txBody>
          <a:bodyPr wrap="square" rtlCol="0">
            <a:spAutoFit/>
          </a:bodyPr>
          <a:lstStyle/>
          <a:p>
            <a:r>
              <a:rPr lang="en-US" sz="1100" cap="small" dirty="0" smtClean="0">
                <a:solidFill>
                  <a:srgbClr val="36496A"/>
                </a:solidFill>
                <a:latin typeface="Tahoma"/>
                <a:cs typeface="Tahoma"/>
              </a:rPr>
              <a:t>Physical Removal</a:t>
            </a:r>
            <a:endParaRPr lang="en-US" sz="1100" cap="small" dirty="0">
              <a:solidFill>
                <a:srgbClr val="36496A"/>
              </a:solidFill>
              <a:latin typeface="Tahoma"/>
              <a:cs typeface="Tahoma"/>
            </a:endParaRPr>
          </a:p>
        </p:txBody>
      </p:sp>
      <p:sp>
        <p:nvSpPr>
          <p:cNvPr id="16" name="TextBox 15"/>
          <p:cNvSpPr txBox="1"/>
          <p:nvPr/>
        </p:nvSpPr>
        <p:spPr>
          <a:xfrm>
            <a:off x="211948" y="5855655"/>
            <a:ext cx="1179576" cy="430887"/>
          </a:xfrm>
          <a:prstGeom prst="rect">
            <a:avLst/>
          </a:prstGeom>
          <a:noFill/>
        </p:spPr>
        <p:txBody>
          <a:bodyPr wrap="square" rtlCol="0">
            <a:spAutoFit/>
          </a:bodyPr>
          <a:lstStyle/>
          <a:p>
            <a:r>
              <a:rPr lang="en-US" sz="1100" cap="small" dirty="0" smtClean="0">
                <a:solidFill>
                  <a:srgbClr val="36496A"/>
                </a:solidFill>
                <a:latin typeface="Tahoma"/>
                <a:cs typeface="Tahoma"/>
              </a:rPr>
              <a:t>Natural Processes</a:t>
            </a:r>
            <a:endParaRPr lang="en-US" sz="1100" cap="small" dirty="0">
              <a:solidFill>
                <a:srgbClr val="36496A"/>
              </a:solidFill>
              <a:latin typeface="Tahoma"/>
              <a:cs typeface="Tahoma"/>
            </a:endParaRPr>
          </a:p>
        </p:txBody>
      </p:sp>
      <p:grpSp>
        <p:nvGrpSpPr>
          <p:cNvPr id="23" name="Group 22"/>
          <p:cNvGrpSpPr/>
          <p:nvPr/>
        </p:nvGrpSpPr>
        <p:grpSpPr>
          <a:xfrm>
            <a:off x="1369774" y="5631792"/>
            <a:ext cx="679118" cy="849857"/>
            <a:chOff x="1356406" y="5769959"/>
            <a:chExt cx="679118" cy="849857"/>
          </a:xfrm>
        </p:grpSpPr>
        <p:sp>
          <p:nvSpPr>
            <p:cNvPr id="30" name="Oval 29"/>
            <p:cNvSpPr/>
            <p:nvPr/>
          </p:nvSpPr>
          <p:spPr>
            <a:xfrm>
              <a:off x="1356406" y="5869706"/>
              <a:ext cx="679118" cy="679118"/>
            </a:xfrm>
            <a:prstGeom prst="ellipse">
              <a:avLst/>
            </a:prstGeom>
            <a:solidFill>
              <a:schemeClr val="bg1"/>
            </a:solidFill>
            <a:ln w="19050" cmpd="sng">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pic>
          <p:nvPicPr>
            <p:cNvPr id="33" name="Picture 32" descr="NEBA Overview assets-2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363909" flipH="1">
              <a:off x="1420207" y="5769959"/>
              <a:ext cx="551516" cy="849857"/>
            </a:xfrm>
            <a:prstGeom prst="rect">
              <a:avLst/>
            </a:prstGeom>
          </p:spPr>
        </p:pic>
      </p:grpSp>
      <p:sp>
        <p:nvSpPr>
          <p:cNvPr id="28" name="TextBox 27"/>
          <p:cNvSpPr txBox="1"/>
          <p:nvPr/>
        </p:nvSpPr>
        <p:spPr>
          <a:xfrm>
            <a:off x="-6598" y="1143000"/>
            <a:ext cx="9162585" cy="707886"/>
          </a:xfrm>
          <a:prstGeom prst="rect">
            <a:avLst/>
          </a:prstGeom>
          <a:noFill/>
        </p:spPr>
        <p:txBody>
          <a:bodyPr wrap="square" rtlCol="0">
            <a:spAutoFit/>
          </a:bodyPr>
          <a:lstStyle/>
          <a:p>
            <a:pPr algn="ctr"/>
            <a:r>
              <a:rPr lang="en-US" sz="2000" cap="small" dirty="0" smtClean="0">
                <a:solidFill>
                  <a:srgbClr val="2F4767"/>
                </a:solidFill>
                <a:latin typeface="Tahoma"/>
                <a:cs typeface="Tahoma"/>
              </a:rPr>
              <a:t>When a spill occurs, source control is immediately applied – after which, response tools are implemented.</a:t>
            </a:r>
            <a:endParaRPr lang="en-US" sz="2000" cap="small" dirty="0">
              <a:solidFill>
                <a:srgbClr val="2F4767"/>
              </a:solidFill>
              <a:latin typeface="Tahoma"/>
              <a:cs typeface="Tahoma"/>
            </a:endParaRPr>
          </a:p>
        </p:txBody>
      </p:sp>
      <p:sp>
        <p:nvSpPr>
          <p:cNvPr id="29" name="Rounded Rectangle 28"/>
          <p:cNvSpPr/>
          <p:nvPr/>
        </p:nvSpPr>
        <p:spPr>
          <a:xfrm>
            <a:off x="165767" y="2030664"/>
            <a:ext cx="8814911" cy="4459534"/>
          </a:xfrm>
          <a:prstGeom prst="roundRect">
            <a:avLst>
              <a:gd name="adj" fmla="val 1619"/>
            </a:avLst>
          </a:prstGeom>
          <a:noFill/>
          <a:ln>
            <a:solidFill>
              <a:srgbClr val="A5B0B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cap="small">
              <a:solidFill>
                <a:prstClr val="white"/>
              </a:solidFill>
              <a:latin typeface="Tahoma"/>
              <a:cs typeface="Tahoma"/>
            </a:endParaRPr>
          </a:p>
        </p:txBody>
      </p:sp>
    </p:spTree>
    <p:extLst>
      <p:ext uri="{BB962C8B-B14F-4D97-AF65-F5344CB8AC3E}">
        <p14:creationId xmlns:p14="http://schemas.microsoft.com/office/powerpoint/2010/main" val="29812514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p:cNvSpPr txBox="1"/>
          <p:nvPr/>
        </p:nvSpPr>
        <p:spPr>
          <a:xfrm>
            <a:off x="1421160" y="73152"/>
            <a:ext cx="7722839" cy="430887"/>
          </a:xfrm>
          <a:prstGeom prst="rect">
            <a:avLst/>
          </a:prstGeom>
          <a:noFill/>
        </p:spPr>
        <p:txBody>
          <a:bodyPr wrap="square" rtlCol="0">
            <a:spAutoFit/>
          </a:bodyPr>
          <a:lstStyle/>
          <a:p>
            <a:pPr algn="r"/>
            <a:r>
              <a:rPr lang="en-US" sz="2200" cap="small" dirty="0" smtClean="0">
                <a:solidFill>
                  <a:srgbClr val="36496A"/>
                </a:solidFill>
                <a:latin typeface="Tahoma"/>
                <a:cs typeface="Tahoma"/>
              </a:rPr>
              <a:t>Pre-Selecting Options</a:t>
            </a:r>
            <a:endParaRPr lang="en-US" sz="2200" cap="small" dirty="0">
              <a:solidFill>
                <a:srgbClr val="36496A"/>
              </a:solidFill>
              <a:latin typeface="Tahoma"/>
              <a:cs typeface="Tahoma"/>
            </a:endParaRPr>
          </a:p>
        </p:txBody>
      </p:sp>
      <p:sp>
        <p:nvSpPr>
          <p:cNvPr id="77" name="TextBox 76"/>
          <p:cNvSpPr txBox="1"/>
          <p:nvPr/>
        </p:nvSpPr>
        <p:spPr>
          <a:xfrm>
            <a:off x="647088" y="1143000"/>
            <a:ext cx="7849825" cy="707886"/>
          </a:xfrm>
          <a:prstGeom prst="rect">
            <a:avLst/>
          </a:prstGeom>
          <a:noFill/>
        </p:spPr>
        <p:txBody>
          <a:bodyPr wrap="square" rtlCol="0">
            <a:spAutoFit/>
          </a:bodyPr>
          <a:lstStyle/>
          <a:p>
            <a:pPr algn="ctr"/>
            <a:r>
              <a:rPr lang="en-US" sz="2000" cap="small" dirty="0" smtClean="0">
                <a:solidFill>
                  <a:srgbClr val="2F4767"/>
                </a:solidFill>
                <a:latin typeface="Tahoma"/>
                <a:cs typeface="Tahoma"/>
              </a:rPr>
              <a:t>When pre-selecting options, source control as the initial response is taken into consideration.</a:t>
            </a:r>
            <a:endParaRPr lang="en-US" sz="2000" cap="small" dirty="0">
              <a:solidFill>
                <a:srgbClr val="2F4767"/>
              </a:solidFill>
              <a:latin typeface="Tahoma"/>
              <a:cs typeface="Tahoma"/>
            </a:endParaRPr>
          </a:p>
        </p:txBody>
      </p:sp>
      <p:sp>
        <p:nvSpPr>
          <p:cNvPr id="87" name="Title 1"/>
          <p:cNvSpPr txBox="1">
            <a:spLocks/>
          </p:cNvSpPr>
          <p:nvPr/>
        </p:nvSpPr>
        <p:spPr>
          <a:xfrm>
            <a:off x="233024" y="1915955"/>
            <a:ext cx="3929783" cy="31554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400" cap="small" dirty="0" smtClean="0">
                <a:solidFill>
                  <a:srgbClr val="A5B0BE"/>
                </a:solidFill>
                <a:latin typeface="Tahoma"/>
                <a:cs typeface="Tahoma"/>
              </a:rPr>
              <a:t>Example Scenarios</a:t>
            </a:r>
            <a:endParaRPr lang="en-US" sz="1400" cap="small" dirty="0">
              <a:solidFill>
                <a:srgbClr val="A5B0BE"/>
              </a:solidFill>
              <a:latin typeface="Tahoma"/>
              <a:cs typeface="Tahoma"/>
            </a:endParaRPr>
          </a:p>
        </p:txBody>
      </p:sp>
      <p:sp>
        <p:nvSpPr>
          <p:cNvPr id="94" name="Rounded Rectangle 93"/>
          <p:cNvSpPr/>
          <p:nvPr/>
        </p:nvSpPr>
        <p:spPr>
          <a:xfrm>
            <a:off x="220928" y="1941074"/>
            <a:ext cx="8722464" cy="4749958"/>
          </a:xfrm>
          <a:prstGeom prst="roundRect">
            <a:avLst>
              <a:gd name="adj" fmla="val 1619"/>
            </a:avLst>
          </a:prstGeom>
          <a:noFill/>
          <a:ln>
            <a:solidFill>
              <a:srgbClr val="A5B0B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ahoma"/>
              <a:cs typeface="Tahoma"/>
            </a:endParaRPr>
          </a:p>
        </p:txBody>
      </p:sp>
      <p:cxnSp>
        <p:nvCxnSpPr>
          <p:cNvPr id="98" name="Straight Connector 97"/>
          <p:cNvCxnSpPr/>
          <p:nvPr/>
        </p:nvCxnSpPr>
        <p:spPr>
          <a:xfrm>
            <a:off x="4959571" y="2225736"/>
            <a:ext cx="0" cy="4465296"/>
          </a:xfrm>
          <a:prstGeom prst="line">
            <a:avLst/>
          </a:prstGeom>
          <a:ln w="9525" cmpd="sng">
            <a:solidFill>
              <a:srgbClr val="A5B0BE"/>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5756335" y="2231499"/>
            <a:ext cx="0" cy="4459533"/>
          </a:xfrm>
          <a:prstGeom prst="line">
            <a:avLst/>
          </a:prstGeom>
          <a:ln w="9525" cmpd="sng">
            <a:solidFill>
              <a:srgbClr val="A5B0BE"/>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6553099" y="2225736"/>
            <a:ext cx="0" cy="4465296"/>
          </a:xfrm>
          <a:prstGeom prst="line">
            <a:avLst/>
          </a:prstGeom>
          <a:ln w="9525" cmpd="sng">
            <a:solidFill>
              <a:srgbClr val="A5B0BE"/>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7349863" y="2225736"/>
            <a:ext cx="0" cy="4465296"/>
          </a:xfrm>
          <a:prstGeom prst="line">
            <a:avLst/>
          </a:prstGeom>
          <a:ln w="9525" cmpd="sng">
            <a:solidFill>
              <a:srgbClr val="A5B0BE"/>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8146627" y="2225736"/>
            <a:ext cx="0" cy="4465296"/>
          </a:xfrm>
          <a:prstGeom prst="line">
            <a:avLst/>
          </a:prstGeom>
          <a:ln w="9525" cmpd="sng">
            <a:solidFill>
              <a:srgbClr val="A5B0BE"/>
            </a:solidFill>
          </a:ln>
          <a:effectLst/>
        </p:spPr>
        <p:style>
          <a:lnRef idx="2">
            <a:schemeClr val="accent1"/>
          </a:lnRef>
          <a:fillRef idx="0">
            <a:schemeClr val="accent1"/>
          </a:fillRef>
          <a:effectRef idx="1">
            <a:schemeClr val="accent1"/>
          </a:effectRef>
          <a:fontRef idx="minor">
            <a:schemeClr val="tx1"/>
          </a:fontRef>
        </p:style>
      </p:cxnSp>
      <p:sp>
        <p:nvSpPr>
          <p:cNvPr id="110" name="Title 1"/>
          <p:cNvSpPr txBox="1">
            <a:spLocks/>
          </p:cNvSpPr>
          <p:nvPr/>
        </p:nvSpPr>
        <p:spPr>
          <a:xfrm>
            <a:off x="4951532" y="1868197"/>
            <a:ext cx="3991860" cy="4012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400" cap="small" dirty="0" smtClean="0">
                <a:solidFill>
                  <a:srgbClr val="A5B0BE"/>
                </a:solidFill>
                <a:latin typeface="Tahoma"/>
                <a:cs typeface="Tahoma"/>
              </a:rPr>
              <a:t>Possible </a:t>
            </a:r>
            <a:r>
              <a:rPr lang="en-US" sz="1400" cap="small" dirty="0">
                <a:solidFill>
                  <a:srgbClr val="A5B0BE"/>
                </a:solidFill>
                <a:latin typeface="Tahoma"/>
                <a:cs typeface="Tahoma"/>
              </a:rPr>
              <a:t>R</a:t>
            </a:r>
            <a:r>
              <a:rPr lang="en-US" sz="1400" cap="small" dirty="0" smtClean="0">
                <a:solidFill>
                  <a:srgbClr val="A5B0BE"/>
                </a:solidFill>
                <a:latin typeface="Tahoma"/>
                <a:cs typeface="Tahoma"/>
              </a:rPr>
              <a:t>esponse </a:t>
            </a:r>
            <a:r>
              <a:rPr lang="en-US" sz="1400" cap="small" dirty="0">
                <a:solidFill>
                  <a:srgbClr val="A5B0BE"/>
                </a:solidFill>
                <a:latin typeface="Tahoma"/>
                <a:cs typeface="Tahoma"/>
              </a:rPr>
              <a:t>T</a:t>
            </a:r>
            <a:r>
              <a:rPr lang="en-US" sz="1400" cap="small" dirty="0" smtClean="0">
                <a:solidFill>
                  <a:srgbClr val="A5B0BE"/>
                </a:solidFill>
                <a:latin typeface="Tahoma"/>
                <a:cs typeface="Tahoma"/>
              </a:rPr>
              <a:t>ools  </a:t>
            </a:r>
            <a:endParaRPr lang="en-US" sz="1400" cap="small" dirty="0">
              <a:solidFill>
                <a:srgbClr val="A5B0BE"/>
              </a:solidFill>
              <a:latin typeface="Tahoma"/>
              <a:cs typeface="Tahoma"/>
            </a:endParaRPr>
          </a:p>
        </p:txBody>
      </p:sp>
      <p:cxnSp>
        <p:nvCxnSpPr>
          <p:cNvPr id="121" name="Straight Connector 120"/>
          <p:cNvCxnSpPr/>
          <p:nvPr/>
        </p:nvCxnSpPr>
        <p:spPr>
          <a:xfrm>
            <a:off x="235140" y="5797401"/>
            <a:ext cx="8708252" cy="8913"/>
          </a:xfrm>
          <a:prstGeom prst="line">
            <a:avLst/>
          </a:prstGeom>
          <a:ln w="9525" cmpd="sng">
            <a:solidFill>
              <a:srgbClr val="A5B0BE"/>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233024" y="4016376"/>
            <a:ext cx="8710368" cy="0"/>
          </a:xfrm>
          <a:prstGeom prst="line">
            <a:avLst/>
          </a:prstGeom>
          <a:ln w="9525" cmpd="sng">
            <a:solidFill>
              <a:srgbClr val="A5B0BE"/>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a:off x="246329" y="4919069"/>
            <a:ext cx="8697063" cy="0"/>
          </a:xfrm>
          <a:prstGeom prst="line">
            <a:avLst/>
          </a:prstGeom>
          <a:ln w="9525" cmpd="sng">
            <a:solidFill>
              <a:srgbClr val="A5B0BE"/>
            </a:solidFill>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a:off x="233024" y="3119566"/>
            <a:ext cx="8710368" cy="4622"/>
          </a:xfrm>
          <a:prstGeom prst="line">
            <a:avLst/>
          </a:prstGeom>
          <a:ln w="9525" cmpd="sng">
            <a:solidFill>
              <a:srgbClr val="A5B0BE"/>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flipV="1">
            <a:off x="233198" y="2225736"/>
            <a:ext cx="8710194" cy="5763"/>
          </a:xfrm>
          <a:prstGeom prst="line">
            <a:avLst/>
          </a:prstGeom>
          <a:ln w="28575" cmpd="sng">
            <a:solidFill>
              <a:srgbClr val="A5B0BE"/>
            </a:solidFill>
          </a:ln>
          <a:effectLst/>
        </p:spPr>
        <p:style>
          <a:lnRef idx="2">
            <a:schemeClr val="accent1"/>
          </a:lnRef>
          <a:fillRef idx="0">
            <a:schemeClr val="accent1"/>
          </a:fillRef>
          <a:effectRef idx="1">
            <a:schemeClr val="accent1"/>
          </a:effectRef>
          <a:fontRef idx="minor">
            <a:schemeClr val="tx1"/>
          </a:fontRef>
        </p:style>
      </p:cxnSp>
      <p:sp>
        <p:nvSpPr>
          <p:cNvPr id="155" name="TextBox 154"/>
          <p:cNvSpPr txBox="1"/>
          <p:nvPr/>
        </p:nvSpPr>
        <p:spPr>
          <a:xfrm>
            <a:off x="5748205" y="2238399"/>
            <a:ext cx="814371" cy="400110"/>
          </a:xfrm>
          <a:prstGeom prst="rect">
            <a:avLst/>
          </a:prstGeom>
          <a:noFill/>
        </p:spPr>
        <p:txBody>
          <a:bodyPr wrap="none" rtlCol="0">
            <a:spAutoFit/>
          </a:bodyPr>
          <a:lstStyle/>
          <a:p>
            <a:pPr algn="ctr"/>
            <a:r>
              <a:rPr lang="en-US" sz="1000" cap="small" dirty="0">
                <a:solidFill>
                  <a:srgbClr val="344A67"/>
                </a:solidFill>
                <a:latin typeface="Tahoma"/>
                <a:cs typeface="Tahoma"/>
              </a:rPr>
              <a:t>M</a:t>
            </a:r>
            <a:r>
              <a:rPr lang="en-US" sz="1000" cap="small" dirty="0" smtClean="0">
                <a:solidFill>
                  <a:srgbClr val="344A67"/>
                </a:solidFill>
                <a:latin typeface="Tahoma"/>
                <a:cs typeface="Tahoma"/>
              </a:rPr>
              <a:t>echanical</a:t>
            </a:r>
          </a:p>
          <a:p>
            <a:pPr algn="ctr"/>
            <a:r>
              <a:rPr lang="en-US" sz="1000" cap="small" dirty="0">
                <a:solidFill>
                  <a:srgbClr val="344A67"/>
                </a:solidFill>
                <a:latin typeface="Tahoma"/>
                <a:cs typeface="Tahoma"/>
              </a:rPr>
              <a:t>R</a:t>
            </a:r>
            <a:r>
              <a:rPr lang="en-US" sz="1000" cap="small" dirty="0" smtClean="0">
                <a:solidFill>
                  <a:srgbClr val="344A67"/>
                </a:solidFill>
                <a:latin typeface="Tahoma"/>
                <a:cs typeface="Tahoma"/>
              </a:rPr>
              <a:t>ecovery</a:t>
            </a:r>
            <a:endParaRPr lang="en-US" sz="1000" cap="small" dirty="0">
              <a:solidFill>
                <a:srgbClr val="344A67"/>
              </a:solidFill>
              <a:latin typeface="Tahoma"/>
              <a:cs typeface="Tahoma"/>
            </a:endParaRPr>
          </a:p>
        </p:txBody>
      </p:sp>
      <p:sp>
        <p:nvSpPr>
          <p:cNvPr id="160" name="TextBox 159"/>
          <p:cNvSpPr txBox="1"/>
          <p:nvPr/>
        </p:nvSpPr>
        <p:spPr>
          <a:xfrm>
            <a:off x="7420491" y="2207621"/>
            <a:ext cx="659155" cy="400110"/>
          </a:xfrm>
          <a:prstGeom prst="rect">
            <a:avLst/>
          </a:prstGeom>
          <a:noFill/>
        </p:spPr>
        <p:txBody>
          <a:bodyPr wrap="none" rtlCol="0">
            <a:spAutoFit/>
          </a:bodyPr>
          <a:lstStyle/>
          <a:p>
            <a:pPr algn="ctr"/>
            <a:r>
              <a:rPr lang="en-US" sz="1000" cap="small" dirty="0">
                <a:solidFill>
                  <a:srgbClr val="344A67"/>
                </a:solidFill>
                <a:latin typeface="Tahoma"/>
                <a:cs typeface="Tahoma"/>
              </a:rPr>
              <a:t>P</a:t>
            </a:r>
            <a:r>
              <a:rPr lang="en-US" sz="1000" cap="small" dirty="0" smtClean="0">
                <a:solidFill>
                  <a:srgbClr val="344A67"/>
                </a:solidFill>
                <a:latin typeface="Tahoma"/>
                <a:cs typeface="Tahoma"/>
              </a:rPr>
              <a:t>hysical </a:t>
            </a:r>
          </a:p>
          <a:p>
            <a:pPr algn="ctr"/>
            <a:r>
              <a:rPr lang="en-US" sz="1000" cap="small" dirty="0">
                <a:solidFill>
                  <a:srgbClr val="344A67"/>
                </a:solidFill>
                <a:latin typeface="Tahoma"/>
                <a:cs typeface="Tahoma"/>
              </a:rPr>
              <a:t>R</a:t>
            </a:r>
            <a:r>
              <a:rPr lang="en-US" sz="1000" cap="small" dirty="0" smtClean="0">
                <a:solidFill>
                  <a:srgbClr val="344A67"/>
                </a:solidFill>
                <a:latin typeface="Tahoma"/>
                <a:cs typeface="Tahoma"/>
              </a:rPr>
              <a:t>emoval</a:t>
            </a:r>
            <a:endParaRPr lang="en-US" sz="1000" cap="small" dirty="0">
              <a:solidFill>
                <a:srgbClr val="344A67"/>
              </a:solidFill>
              <a:latin typeface="Tahoma"/>
              <a:cs typeface="Tahoma"/>
            </a:endParaRPr>
          </a:p>
        </p:txBody>
      </p:sp>
      <p:sp>
        <p:nvSpPr>
          <p:cNvPr id="164" name="TextBox 163"/>
          <p:cNvSpPr txBox="1"/>
          <p:nvPr/>
        </p:nvSpPr>
        <p:spPr>
          <a:xfrm>
            <a:off x="4925062" y="2238399"/>
            <a:ext cx="851515" cy="246221"/>
          </a:xfrm>
          <a:prstGeom prst="rect">
            <a:avLst/>
          </a:prstGeom>
          <a:noFill/>
        </p:spPr>
        <p:txBody>
          <a:bodyPr wrap="none" rtlCol="0">
            <a:spAutoFit/>
          </a:bodyPr>
          <a:lstStyle/>
          <a:p>
            <a:pPr algn="ctr"/>
            <a:r>
              <a:rPr lang="en-US" sz="1000" cap="small" dirty="0">
                <a:solidFill>
                  <a:srgbClr val="344A67"/>
                </a:solidFill>
                <a:latin typeface="Tahoma"/>
                <a:cs typeface="Tahoma"/>
              </a:rPr>
              <a:t>D</a:t>
            </a:r>
            <a:r>
              <a:rPr lang="en-US" sz="1000" cap="small" dirty="0" smtClean="0">
                <a:solidFill>
                  <a:srgbClr val="344A67"/>
                </a:solidFill>
                <a:latin typeface="Tahoma"/>
                <a:cs typeface="Tahoma"/>
              </a:rPr>
              <a:t>ispersants</a:t>
            </a:r>
            <a:endParaRPr lang="en-US" sz="1000" cap="small" dirty="0">
              <a:solidFill>
                <a:srgbClr val="344A67"/>
              </a:solidFill>
              <a:latin typeface="Tahoma"/>
              <a:cs typeface="Tahoma"/>
            </a:endParaRPr>
          </a:p>
        </p:txBody>
      </p:sp>
      <p:sp>
        <p:nvSpPr>
          <p:cNvPr id="172" name="TextBox 171"/>
          <p:cNvSpPr txBox="1"/>
          <p:nvPr/>
        </p:nvSpPr>
        <p:spPr>
          <a:xfrm>
            <a:off x="6636242" y="2207621"/>
            <a:ext cx="634897" cy="400110"/>
          </a:xfrm>
          <a:prstGeom prst="rect">
            <a:avLst/>
          </a:prstGeom>
          <a:noFill/>
        </p:spPr>
        <p:txBody>
          <a:bodyPr wrap="none" rtlCol="0">
            <a:spAutoFit/>
          </a:bodyPr>
          <a:lstStyle/>
          <a:p>
            <a:pPr algn="ctr"/>
            <a:r>
              <a:rPr lang="en-US" sz="1000" cap="small" dirty="0">
                <a:solidFill>
                  <a:srgbClr val="344A67"/>
                </a:solidFill>
                <a:latin typeface="Tahoma"/>
                <a:cs typeface="Tahoma"/>
              </a:rPr>
              <a:t>I</a:t>
            </a:r>
            <a:r>
              <a:rPr lang="en-US" sz="1000" cap="small" dirty="0" smtClean="0">
                <a:solidFill>
                  <a:srgbClr val="344A67"/>
                </a:solidFill>
                <a:latin typeface="Tahoma"/>
                <a:cs typeface="Tahoma"/>
              </a:rPr>
              <a:t>n-Situ</a:t>
            </a:r>
          </a:p>
          <a:p>
            <a:pPr algn="ctr"/>
            <a:r>
              <a:rPr lang="en-US" sz="1000" cap="small" dirty="0">
                <a:solidFill>
                  <a:srgbClr val="344A67"/>
                </a:solidFill>
                <a:latin typeface="Tahoma"/>
                <a:cs typeface="Tahoma"/>
              </a:rPr>
              <a:t>B</a:t>
            </a:r>
            <a:r>
              <a:rPr lang="en-US" sz="1000" cap="small" dirty="0" smtClean="0">
                <a:solidFill>
                  <a:srgbClr val="344A67"/>
                </a:solidFill>
                <a:latin typeface="Tahoma"/>
                <a:cs typeface="Tahoma"/>
              </a:rPr>
              <a:t>urning</a:t>
            </a:r>
            <a:endParaRPr lang="en-US" sz="1000" cap="small" dirty="0">
              <a:solidFill>
                <a:srgbClr val="344A67"/>
              </a:solidFill>
              <a:latin typeface="Tahoma"/>
              <a:cs typeface="Tahoma"/>
            </a:endParaRPr>
          </a:p>
        </p:txBody>
      </p:sp>
      <p:grpSp>
        <p:nvGrpSpPr>
          <p:cNvPr id="10" name="Group 9"/>
          <p:cNvGrpSpPr/>
          <p:nvPr/>
        </p:nvGrpSpPr>
        <p:grpSpPr>
          <a:xfrm>
            <a:off x="234234" y="2334468"/>
            <a:ext cx="8533231" cy="824730"/>
            <a:chOff x="234234" y="4803472"/>
            <a:chExt cx="8533231" cy="824730"/>
          </a:xfrm>
        </p:grpSpPr>
        <p:pic>
          <p:nvPicPr>
            <p:cNvPr id="145" name="Picture 144"/>
            <p:cNvPicPr>
              <a:picLocks noChangeAspect="1"/>
            </p:cNvPicPr>
            <p:nvPr/>
          </p:nvPicPr>
          <p:blipFill>
            <a:blip r:embed="rId3"/>
            <a:stretch>
              <a:fillRect/>
            </a:stretch>
          </p:blipFill>
          <p:spPr>
            <a:xfrm>
              <a:off x="2230787" y="5122924"/>
              <a:ext cx="2599002" cy="323226"/>
            </a:xfrm>
            <a:prstGeom prst="rect">
              <a:avLst/>
            </a:prstGeom>
          </p:spPr>
        </p:pic>
        <p:sp>
          <p:nvSpPr>
            <p:cNvPr id="146" name="TextBox 145"/>
            <p:cNvSpPr txBox="1"/>
            <p:nvPr/>
          </p:nvSpPr>
          <p:spPr>
            <a:xfrm>
              <a:off x="234234" y="4803472"/>
              <a:ext cx="1494938" cy="461665"/>
            </a:xfrm>
            <a:prstGeom prst="rect">
              <a:avLst/>
            </a:prstGeom>
            <a:noFill/>
          </p:spPr>
          <p:txBody>
            <a:bodyPr wrap="none" rtlCol="0">
              <a:spAutoFit/>
            </a:bodyPr>
            <a:lstStyle/>
            <a:p>
              <a:r>
                <a:rPr lang="en-US" sz="1200" b="1" cap="small" dirty="0">
                  <a:solidFill>
                    <a:srgbClr val="344A67"/>
                  </a:solidFill>
                  <a:latin typeface="Tahoma"/>
                  <a:cs typeface="Tahoma"/>
                </a:rPr>
                <a:t>O</a:t>
              </a:r>
              <a:r>
                <a:rPr lang="en-US" sz="1200" b="1" cap="small" dirty="0" smtClean="0">
                  <a:solidFill>
                    <a:srgbClr val="344A67"/>
                  </a:solidFill>
                  <a:latin typeface="Tahoma"/>
                  <a:cs typeface="Tahoma"/>
                </a:rPr>
                <a:t>ffshore Release</a:t>
              </a:r>
            </a:p>
            <a:p>
              <a:r>
                <a:rPr lang="en-US" sz="1200" cap="small" dirty="0">
                  <a:solidFill>
                    <a:srgbClr val="344A67"/>
                  </a:solidFill>
                  <a:latin typeface="Tahoma"/>
                  <a:cs typeface="Tahoma"/>
                </a:rPr>
                <a:t>t</a:t>
              </a:r>
              <a:r>
                <a:rPr lang="en-US" sz="1200" cap="small" dirty="0" smtClean="0">
                  <a:solidFill>
                    <a:srgbClr val="344A67"/>
                  </a:solidFill>
                  <a:latin typeface="Tahoma"/>
                  <a:cs typeface="Tahoma"/>
                </a:rPr>
                <a:t>anker spill</a:t>
              </a:r>
            </a:p>
          </p:txBody>
        </p:sp>
        <p:pic>
          <p:nvPicPr>
            <p:cNvPr id="153" name="Picture 152" descr="toolboxGraphics _Artboard 5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4791" y="5303198"/>
              <a:ext cx="878928" cy="161770"/>
            </a:xfrm>
            <a:prstGeom prst="rect">
              <a:avLst/>
            </a:prstGeom>
          </p:spPr>
        </p:pic>
        <p:pic>
          <p:nvPicPr>
            <p:cNvPr id="166" name="Picture 165" descr="toolboxGraphics _Artboard 5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1532" y="5007696"/>
              <a:ext cx="798575" cy="577626"/>
            </a:xfrm>
            <a:prstGeom prst="rect">
              <a:avLst/>
            </a:prstGeom>
          </p:spPr>
        </p:pic>
        <p:pic>
          <p:nvPicPr>
            <p:cNvPr id="168" name="Picture 167" descr="toolboxGraphics _Artboard 52 cop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1044" y="5051042"/>
              <a:ext cx="685292" cy="490934"/>
            </a:xfrm>
            <a:prstGeom prst="rect">
              <a:avLst/>
            </a:prstGeom>
          </p:spPr>
        </p:pic>
        <p:pic>
          <p:nvPicPr>
            <p:cNvPr id="173" name="Picture 172" descr="NEBA Overview assets-2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363909" flipH="1">
              <a:off x="8336961" y="4964816"/>
              <a:ext cx="430504" cy="663386"/>
            </a:xfrm>
            <a:prstGeom prst="rect">
              <a:avLst/>
            </a:prstGeom>
          </p:spPr>
        </p:pic>
      </p:grpSp>
      <p:sp>
        <p:nvSpPr>
          <p:cNvPr id="147" name="TextBox 146"/>
          <p:cNvSpPr txBox="1"/>
          <p:nvPr/>
        </p:nvSpPr>
        <p:spPr>
          <a:xfrm>
            <a:off x="238234" y="4021753"/>
            <a:ext cx="2084634" cy="646331"/>
          </a:xfrm>
          <a:prstGeom prst="rect">
            <a:avLst/>
          </a:prstGeom>
          <a:noFill/>
        </p:spPr>
        <p:txBody>
          <a:bodyPr wrap="square" rtlCol="0">
            <a:spAutoFit/>
          </a:bodyPr>
          <a:lstStyle/>
          <a:p>
            <a:r>
              <a:rPr lang="en-US" sz="1200" b="1" cap="small" dirty="0" smtClean="0">
                <a:solidFill>
                  <a:srgbClr val="344A67"/>
                </a:solidFill>
                <a:latin typeface="Tahoma"/>
                <a:cs typeface="Tahoma"/>
              </a:rPr>
              <a:t>Offshore </a:t>
            </a:r>
            <a:r>
              <a:rPr lang="en-US" sz="1200" b="1" cap="small" dirty="0">
                <a:solidFill>
                  <a:srgbClr val="344A67"/>
                </a:solidFill>
                <a:latin typeface="Tahoma"/>
                <a:cs typeface="Tahoma"/>
              </a:rPr>
              <a:t>R</a:t>
            </a:r>
            <a:r>
              <a:rPr lang="en-US" sz="1200" b="1" cap="small" dirty="0" smtClean="0">
                <a:solidFill>
                  <a:srgbClr val="344A67"/>
                </a:solidFill>
                <a:latin typeface="Tahoma"/>
                <a:cs typeface="Tahoma"/>
              </a:rPr>
              <a:t>elease</a:t>
            </a:r>
          </a:p>
          <a:p>
            <a:r>
              <a:rPr lang="en-US" sz="1200" cap="small" dirty="0">
                <a:solidFill>
                  <a:srgbClr val="344A67"/>
                </a:solidFill>
                <a:latin typeface="Tahoma"/>
                <a:cs typeface="Tahoma"/>
              </a:rPr>
              <a:t>s</a:t>
            </a:r>
            <a:r>
              <a:rPr lang="en-US" sz="1200" cap="small" dirty="0" smtClean="0">
                <a:solidFill>
                  <a:srgbClr val="344A67"/>
                </a:solidFill>
                <a:latin typeface="Tahoma"/>
                <a:cs typeface="Tahoma"/>
              </a:rPr>
              <a:t>pill flowing towards populated area</a:t>
            </a:r>
          </a:p>
        </p:txBody>
      </p:sp>
      <p:pic>
        <p:nvPicPr>
          <p:cNvPr id="154" name="Picture 153" descr="toolboxGraphics _Artboard 5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4791" y="4416915"/>
            <a:ext cx="878928" cy="161770"/>
          </a:xfrm>
          <a:prstGeom prst="rect">
            <a:avLst/>
          </a:prstGeom>
        </p:spPr>
      </p:pic>
      <p:pic>
        <p:nvPicPr>
          <p:cNvPr id="165" name="Picture 164" descr="toolboxGraphics _Artboard 5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1532" y="4192429"/>
            <a:ext cx="798575" cy="577626"/>
          </a:xfrm>
          <a:prstGeom prst="rect">
            <a:avLst/>
          </a:prstGeom>
        </p:spPr>
      </p:pic>
      <p:pic>
        <p:nvPicPr>
          <p:cNvPr id="174" name="Picture 173" descr="NEBA Overview assets-2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363909" flipH="1">
            <a:off x="8336961" y="4149549"/>
            <a:ext cx="430504" cy="663386"/>
          </a:xfrm>
          <a:prstGeom prst="rect">
            <a:avLst/>
          </a:prstGeom>
        </p:spPr>
      </p:pic>
      <p:pic>
        <p:nvPicPr>
          <p:cNvPr id="149" name="Picture 148"/>
          <p:cNvPicPr>
            <a:picLocks noChangeAspect="1"/>
          </p:cNvPicPr>
          <p:nvPr/>
        </p:nvPicPr>
        <p:blipFill>
          <a:blip r:embed="rId8"/>
          <a:stretch>
            <a:fillRect/>
          </a:stretch>
        </p:blipFill>
        <p:spPr>
          <a:xfrm>
            <a:off x="2104437" y="5088450"/>
            <a:ext cx="2696163" cy="613859"/>
          </a:xfrm>
          <a:prstGeom prst="rect">
            <a:avLst/>
          </a:prstGeom>
        </p:spPr>
      </p:pic>
      <p:sp>
        <p:nvSpPr>
          <p:cNvPr id="150" name="TextBox 149"/>
          <p:cNvSpPr txBox="1"/>
          <p:nvPr/>
        </p:nvSpPr>
        <p:spPr>
          <a:xfrm>
            <a:off x="232720" y="4923623"/>
            <a:ext cx="1665928" cy="461665"/>
          </a:xfrm>
          <a:prstGeom prst="rect">
            <a:avLst/>
          </a:prstGeom>
          <a:noFill/>
        </p:spPr>
        <p:txBody>
          <a:bodyPr wrap="none" rtlCol="0">
            <a:spAutoFit/>
          </a:bodyPr>
          <a:lstStyle/>
          <a:p>
            <a:r>
              <a:rPr lang="en-US" sz="1200" b="1" cap="small" dirty="0">
                <a:solidFill>
                  <a:srgbClr val="344A67"/>
                </a:solidFill>
                <a:latin typeface="Tahoma"/>
                <a:cs typeface="Tahoma"/>
              </a:rPr>
              <a:t>N</a:t>
            </a:r>
            <a:r>
              <a:rPr lang="en-US" sz="1200" b="1" cap="small" dirty="0" smtClean="0">
                <a:solidFill>
                  <a:srgbClr val="344A67"/>
                </a:solidFill>
                <a:latin typeface="Tahoma"/>
                <a:cs typeface="Tahoma"/>
              </a:rPr>
              <a:t>ear </a:t>
            </a:r>
            <a:r>
              <a:rPr lang="en-US" sz="1200" b="1" cap="small" dirty="0">
                <a:solidFill>
                  <a:srgbClr val="344A67"/>
                </a:solidFill>
                <a:latin typeface="Tahoma"/>
                <a:cs typeface="Tahoma"/>
              </a:rPr>
              <a:t>S</a:t>
            </a:r>
            <a:r>
              <a:rPr lang="en-US" sz="1200" b="1" cap="small" dirty="0" smtClean="0">
                <a:solidFill>
                  <a:srgbClr val="344A67"/>
                </a:solidFill>
                <a:latin typeface="Tahoma"/>
                <a:cs typeface="Tahoma"/>
              </a:rPr>
              <a:t>hore </a:t>
            </a:r>
            <a:r>
              <a:rPr lang="en-US" sz="1200" b="1" cap="small" dirty="0">
                <a:solidFill>
                  <a:srgbClr val="344A67"/>
                </a:solidFill>
                <a:latin typeface="Tahoma"/>
                <a:cs typeface="Tahoma"/>
              </a:rPr>
              <a:t>R</a:t>
            </a:r>
            <a:r>
              <a:rPr lang="en-US" sz="1200" b="1" cap="small" dirty="0" smtClean="0">
                <a:solidFill>
                  <a:srgbClr val="344A67"/>
                </a:solidFill>
                <a:latin typeface="Tahoma"/>
                <a:cs typeface="Tahoma"/>
              </a:rPr>
              <a:t>elease</a:t>
            </a:r>
          </a:p>
          <a:p>
            <a:r>
              <a:rPr lang="en-US" sz="1200" cap="small" dirty="0" smtClean="0">
                <a:solidFill>
                  <a:srgbClr val="344A67"/>
                </a:solidFill>
                <a:latin typeface="Tahoma"/>
                <a:cs typeface="Tahoma"/>
              </a:rPr>
              <a:t>spawning season</a:t>
            </a:r>
            <a:endParaRPr lang="en-US" sz="1100" i="1" cap="small" dirty="0" smtClean="0">
              <a:solidFill>
                <a:srgbClr val="344A67"/>
              </a:solidFill>
              <a:latin typeface="Tahoma"/>
              <a:cs typeface="Tahoma"/>
            </a:endParaRPr>
          </a:p>
        </p:txBody>
      </p:sp>
      <p:pic>
        <p:nvPicPr>
          <p:cNvPr id="156" name="Picture 155" descr="toolboxGraphics _Artboard 5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4791" y="5305429"/>
            <a:ext cx="878928" cy="161770"/>
          </a:xfrm>
          <a:prstGeom prst="rect">
            <a:avLst/>
          </a:prstGeom>
        </p:spPr>
      </p:pic>
      <p:pic>
        <p:nvPicPr>
          <p:cNvPr id="169" name="Picture 168" descr="toolboxGraphics _Artboard 52 cop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1044" y="5112155"/>
            <a:ext cx="685292" cy="490934"/>
          </a:xfrm>
          <a:prstGeom prst="rect">
            <a:avLst/>
          </a:prstGeom>
        </p:spPr>
      </p:pic>
      <p:pic>
        <p:nvPicPr>
          <p:cNvPr id="175" name="Picture 174" descr="NEBA Overview assets-2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363909" flipH="1">
            <a:off x="8336961" y="5025929"/>
            <a:ext cx="430504" cy="663386"/>
          </a:xfrm>
          <a:prstGeom prst="rect">
            <a:avLst/>
          </a:prstGeom>
        </p:spPr>
      </p:pic>
      <p:grpSp>
        <p:nvGrpSpPr>
          <p:cNvPr id="11" name="Group 10"/>
          <p:cNvGrpSpPr/>
          <p:nvPr/>
        </p:nvGrpSpPr>
        <p:grpSpPr>
          <a:xfrm>
            <a:off x="238233" y="3128451"/>
            <a:ext cx="8529232" cy="855364"/>
            <a:chOff x="238233" y="5690973"/>
            <a:chExt cx="8529232" cy="855364"/>
          </a:xfrm>
        </p:grpSpPr>
        <p:sp>
          <p:nvSpPr>
            <p:cNvPr id="151" name="TextBox 150"/>
            <p:cNvSpPr txBox="1"/>
            <p:nvPr/>
          </p:nvSpPr>
          <p:spPr>
            <a:xfrm>
              <a:off x="238233" y="5690973"/>
              <a:ext cx="1494938" cy="461665"/>
            </a:xfrm>
            <a:prstGeom prst="rect">
              <a:avLst/>
            </a:prstGeom>
            <a:noFill/>
          </p:spPr>
          <p:txBody>
            <a:bodyPr wrap="none" rtlCol="0">
              <a:spAutoFit/>
            </a:bodyPr>
            <a:lstStyle/>
            <a:p>
              <a:r>
                <a:rPr lang="en-US" sz="1200" b="1" cap="small" dirty="0" smtClean="0">
                  <a:solidFill>
                    <a:srgbClr val="344A67"/>
                  </a:solidFill>
                  <a:latin typeface="Tahoma"/>
                  <a:cs typeface="Tahoma"/>
                </a:rPr>
                <a:t>Offshore Release</a:t>
              </a:r>
            </a:p>
            <a:p>
              <a:r>
                <a:rPr lang="en-US" sz="1200" cap="small" dirty="0">
                  <a:solidFill>
                    <a:srgbClr val="344A67"/>
                  </a:solidFill>
                  <a:latin typeface="Tahoma"/>
                  <a:cs typeface="Tahoma"/>
                </a:rPr>
                <a:t>s</a:t>
              </a:r>
              <a:r>
                <a:rPr lang="en-US" sz="1200" cap="small" dirty="0" smtClean="0">
                  <a:solidFill>
                    <a:srgbClr val="344A67"/>
                  </a:solidFill>
                  <a:latin typeface="Tahoma"/>
                  <a:cs typeface="Tahoma"/>
                </a:rPr>
                <a:t>ubsea spill</a:t>
              </a:r>
            </a:p>
          </p:txBody>
        </p:sp>
        <p:pic>
          <p:nvPicPr>
            <p:cNvPr id="152" name="Picture 151"/>
            <p:cNvPicPr>
              <a:picLocks noChangeAspect="1"/>
            </p:cNvPicPr>
            <p:nvPr/>
          </p:nvPicPr>
          <p:blipFill rotWithShape="1">
            <a:blip r:embed="rId9"/>
            <a:srcRect l="23347" r="30466"/>
            <a:stretch/>
          </p:blipFill>
          <p:spPr>
            <a:xfrm>
              <a:off x="3097303" y="5742391"/>
              <a:ext cx="848709" cy="803946"/>
            </a:xfrm>
            <a:prstGeom prst="rect">
              <a:avLst/>
            </a:prstGeom>
          </p:spPr>
        </p:pic>
        <p:pic>
          <p:nvPicPr>
            <p:cNvPr id="157" name="Picture 156" descr="toolboxGraphics _Artboard 5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4791" y="6139926"/>
              <a:ext cx="878928" cy="161770"/>
            </a:xfrm>
            <a:prstGeom prst="rect">
              <a:avLst/>
            </a:prstGeom>
          </p:spPr>
        </p:pic>
        <p:pic>
          <p:nvPicPr>
            <p:cNvPr id="167" name="Picture 166" descr="toolboxGraphics _Artboard 5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1532" y="5872788"/>
              <a:ext cx="798575" cy="577626"/>
            </a:xfrm>
            <a:prstGeom prst="rect">
              <a:avLst/>
            </a:prstGeom>
          </p:spPr>
        </p:pic>
        <p:pic>
          <p:nvPicPr>
            <p:cNvPr id="170" name="Picture 169" descr="toolboxGraphics _Artboard 52 cop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1044" y="5916134"/>
              <a:ext cx="685292" cy="490934"/>
            </a:xfrm>
            <a:prstGeom prst="rect">
              <a:avLst/>
            </a:prstGeom>
          </p:spPr>
        </p:pic>
        <p:pic>
          <p:nvPicPr>
            <p:cNvPr id="176" name="Picture 175" descr="NEBA Overview assets-2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363909" flipH="1">
              <a:off x="8336961" y="5829908"/>
              <a:ext cx="430504" cy="663386"/>
            </a:xfrm>
            <a:prstGeom prst="rect">
              <a:avLst/>
            </a:prstGeom>
          </p:spPr>
        </p:pic>
      </p:grpSp>
      <p:grpSp>
        <p:nvGrpSpPr>
          <p:cNvPr id="9" name="Group 8"/>
          <p:cNvGrpSpPr/>
          <p:nvPr/>
        </p:nvGrpSpPr>
        <p:grpSpPr>
          <a:xfrm>
            <a:off x="246329" y="5797401"/>
            <a:ext cx="8521136" cy="908199"/>
            <a:chOff x="246329" y="3900779"/>
            <a:chExt cx="8521136" cy="908199"/>
          </a:xfrm>
        </p:grpSpPr>
        <p:sp>
          <p:nvSpPr>
            <p:cNvPr id="158" name="TextBox 157"/>
            <p:cNvSpPr txBox="1"/>
            <p:nvPr/>
          </p:nvSpPr>
          <p:spPr>
            <a:xfrm>
              <a:off x="246329" y="3900779"/>
              <a:ext cx="2585605" cy="461665"/>
            </a:xfrm>
            <a:prstGeom prst="rect">
              <a:avLst/>
            </a:prstGeom>
            <a:noFill/>
          </p:spPr>
          <p:txBody>
            <a:bodyPr wrap="none" rtlCol="0">
              <a:spAutoFit/>
            </a:bodyPr>
            <a:lstStyle/>
            <a:p>
              <a:r>
                <a:rPr lang="en-US" sz="1200" b="1" cap="small" dirty="0" smtClean="0">
                  <a:solidFill>
                    <a:srgbClr val="344A67"/>
                  </a:solidFill>
                  <a:latin typeface="Tahoma"/>
                  <a:cs typeface="Tahoma"/>
                </a:rPr>
                <a:t>Onshore or Near Shore Release</a:t>
              </a:r>
            </a:p>
            <a:p>
              <a:r>
                <a:rPr lang="en-US" sz="1200" cap="small" dirty="0">
                  <a:solidFill>
                    <a:srgbClr val="344A67"/>
                  </a:solidFill>
                  <a:latin typeface="Tahoma"/>
                  <a:cs typeface="Tahoma"/>
                </a:rPr>
                <a:t>n</a:t>
              </a:r>
              <a:r>
                <a:rPr lang="en-US" sz="1200" cap="small" dirty="0" smtClean="0">
                  <a:solidFill>
                    <a:srgbClr val="344A67"/>
                  </a:solidFill>
                  <a:latin typeface="Tahoma"/>
                  <a:cs typeface="Tahoma"/>
                </a:rPr>
                <a:t>ear marsh or sand </a:t>
              </a:r>
              <a:r>
                <a:rPr lang="en-US" sz="1200" cap="small" dirty="0">
                  <a:solidFill>
                    <a:srgbClr val="344A67"/>
                  </a:solidFill>
                  <a:latin typeface="Tahoma"/>
                  <a:cs typeface="Tahoma"/>
                </a:rPr>
                <a:t>b</a:t>
              </a:r>
              <a:r>
                <a:rPr lang="en-US" sz="1200" cap="small" dirty="0" smtClean="0">
                  <a:solidFill>
                    <a:srgbClr val="344A67"/>
                  </a:solidFill>
                  <a:latin typeface="Tahoma"/>
                  <a:cs typeface="Tahoma"/>
                </a:rPr>
                <a:t>each</a:t>
              </a:r>
            </a:p>
          </p:txBody>
        </p:sp>
        <p:grpSp>
          <p:nvGrpSpPr>
            <p:cNvPr id="159" name="Group 158"/>
            <p:cNvGrpSpPr/>
            <p:nvPr/>
          </p:nvGrpSpPr>
          <p:grpSpPr>
            <a:xfrm>
              <a:off x="7346540" y="4066458"/>
              <a:ext cx="807050" cy="591036"/>
              <a:chOff x="4932394" y="3812065"/>
              <a:chExt cx="807050" cy="591036"/>
            </a:xfrm>
          </p:grpSpPr>
          <p:pic>
            <p:nvPicPr>
              <p:cNvPr id="181" name="Picture 180" descr="toolboxGraphics _Artboard 55 copy.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4737" y="3822601"/>
                <a:ext cx="484707" cy="580500"/>
              </a:xfrm>
              <a:prstGeom prst="rect">
                <a:avLst/>
              </a:prstGeom>
            </p:spPr>
          </p:pic>
          <p:pic>
            <p:nvPicPr>
              <p:cNvPr id="182" name="Picture 181" descr="hoseman_Artboard 72.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32394" y="3812065"/>
                <a:ext cx="500748" cy="467931"/>
              </a:xfrm>
              <a:prstGeom prst="rect">
                <a:avLst/>
              </a:prstGeom>
            </p:spPr>
          </p:pic>
        </p:grpSp>
        <p:pic>
          <p:nvPicPr>
            <p:cNvPr id="161" name="Picture 160" descr="marshbeachscenario-57.png"/>
            <p:cNvPicPr>
              <a:picLocks noChangeAspect="1"/>
            </p:cNvPicPr>
            <p:nvPr/>
          </p:nvPicPr>
          <p:blipFill rotWithShape="1">
            <a:blip r:embed="rId12">
              <a:extLst>
                <a:ext uri="{28A0092B-C50C-407E-A947-70E740481C1C}">
                  <a14:useLocalDpi xmlns:a14="http://schemas.microsoft.com/office/drawing/2010/main" val="0"/>
                </a:ext>
              </a:extLst>
            </a:blip>
            <a:srcRect l="22676"/>
            <a:stretch/>
          </p:blipFill>
          <p:spPr>
            <a:xfrm>
              <a:off x="3816884" y="4088811"/>
              <a:ext cx="1066616" cy="716286"/>
            </a:xfrm>
            <a:prstGeom prst="rect">
              <a:avLst/>
            </a:prstGeom>
          </p:spPr>
        </p:pic>
        <p:pic>
          <p:nvPicPr>
            <p:cNvPr id="162" name="Picture 161" descr="marshbeachscenario-98.png"/>
            <p:cNvPicPr>
              <a:picLocks noChangeAspect="1"/>
            </p:cNvPicPr>
            <p:nvPr/>
          </p:nvPicPr>
          <p:blipFill rotWithShape="1">
            <a:blip r:embed="rId13">
              <a:extLst>
                <a:ext uri="{28A0092B-C50C-407E-A947-70E740481C1C}">
                  <a14:useLocalDpi xmlns:a14="http://schemas.microsoft.com/office/drawing/2010/main" val="0"/>
                </a:ext>
              </a:extLst>
            </a:blip>
            <a:srcRect r="15437"/>
            <a:stretch/>
          </p:blipFill>
          <p:spPr>
            <a:xfrm>
              <a:off x="2128198" y="4001223"/>
              <a:ext cx="1396292" cy="807755"/>
            </a:xfrm>
            <a:prstGeom prst="rect">
              <a:avLst/>
            </a:prstGeom>
          </p:spPr>
        </p:pic>
        <p:cxnSp>
          <p:nvCxnSpPr>
            <p:cNvPr id="163" name="Straight Connector 162"/>
            <p:cNvCxnSpPr/>
            <p:nvPr/>
          </p:nvCxnSpPr>
          <p:spPr>
            <a:xfrm>
              <a:off x="3682182" y="4147573"/>
              <a:ext cx="0" cy="632215"/>
            </a:xfrm>
            <a:prstGeom prst="line">
              <a:avLst/>
            </a:prstGeom>
            <a:ln w="6350" cmpd="sng">
              <a:solidFill>
                <a:srgbClr val="324A6B"/>
              </a:solidFill>
              <a:prstDash val="dash"/>
            </a:ln>
            <a:effectLst/>
          </p:spPr>
          <p:style>
            <a:lnRef idx="2">
              <a:schemeClr val="accent1"/>
            </a:lnRef>
            <a:fillRef idx="0">
              <a:schemeClr val="accent1"/>
            </a:fillRef>
            <a:effectRef idx="1">
              <a:schemeClr val="accent1"/>
            </a:effectRef>
            <a:fontRef idx="minor">
              <a:schemeClr val="tx1"/>
            </a:fontRef>
          </p:style>
        </p:cxnSp>
        <p:pic>
          <p:nvPicPr>
            <p:cNvPr id="171" name="Picture 170" descr="toolboxGraphics _Artboard 52 cop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1044" y="4116509"/>
              <a:ext cx="685292" cy="490934"/>
            </a:xfrm>
            <a:prstGeom prst="rect">
              <a:avLst/>
            </a:prstGeom>
          </p:spPr>
        </p:pic>
        <p:pic>
          <p:nvPicPr>
            <p:cNvPr id="177" name="Picture 176" descr="NEBA Overview assets-2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363909" flipH="1">
              <a:off x="8336961" y="4030283"/>
              <a:ext cx="430504" cy="663386"/>
            </a:xfrm>
            <a:prstGeom prst="rect">
              <a:avLst/>
            </a:prstGeom>
          </p:spPr>
        </p:pic>
      </p:grpSp>
      <p:sp>
        <p:nvSpPr>
          <p:cNvPr id="178" name="TextBox 177"/>
          <p:cNvSpPr txBox="1"/>
          <p:nvPr/>
        </p:nvSpPr>
        <p:spPr>
          <a:xfrm>
            <a:off x="8177752" y="2238399"/>
            <a:ext cx="748923" cy="400110"/>
          </a:xfrm>
          <a:prstGeom prst="rect">
            <a:avLst/>
          </a:prstGeom>
          <a:noFill/>
        </p:spPr>
        <p:txBody>
          <a:bodyPr wrap="none" rtlCol="0">
            <a:spAutoFit/>
          </a:bodyPr>
          <a:lstStyle/>
          <a:p>
            <a:pPr algn="ctr"/>
            <a:r>
              <a:rPr lang="en-US" sz="1000" cap="small" dirty="0">
                <a:solidFill>
                  <a:srgbClr val="344A67"/>
                </a:solidFill>
                <a:latin typeface="Tahoma"/>
                <a:cs typeface="Tahoma"/>
              </a:rPr>
              <a:t>N</a:t>
            </a:r>
            <a:r>
              <a:rPr lang="en-US" sz="1000" cap="small" dirty="0" smtClean="0">
                <a:solidFill>
                  <a:srgbClr val="344A67"/>
                </a:solidFill>
                <a:latin typeface="Tahoma"/>
                <a:cs typeface="Tahoma"/>
              </a:rPr>
              <a:t>atural</a:t>
            </a:r>
          </a:p>
          <a:p>
            <a:pPr algn="ctr"/>
            <a:r>
              <a:rPr lang="en-US" sz="1000" cap="small" dirty="0">
                <a:solidFill>
                  <a:srgbClr val="344A67"/>
                </a:solidFill>
                <a:latin typeface="Tahoma"/>
                <a:cs typeface="Tahoma"/>
              </a:rPr>
              <a:t>P</a:t>
            </a:r>
            <a:r>
              <a:rPr lang="en-US" sz="1000" cap="small" dirty="0" smtClean="0">
                <a:solidFill>
                  <a:srgbClr val="344A67"/>
                </a:solidFill>
                <a:latin typeface="Tahoma"/>
                <a:cs typeface="Tahoma"/>
              </a:rPr>
              <a:t>rocesses</a:t>
            </a:r>
          </a:p>
        </p:txBody>
      </p:sp>
      <p:pic>
        <p:nvPicPr>
          <p:cNvPr id="58" name="Picture 57" descr="toolboxGraphics _Artboard 52 cop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4131" y="4230397"/>
            <a:ext cx="685292" cy="490934"/>
          </a:xfrm>
          <a:prstGeom prst="rect">
            <a:avLst/>
          </a:prstGeom>
        </p:spPr>
      </p:pic>
      <p:pic>
        <p:nvPicPr>
          <p:cNvPr id="2" name="Picture 1" descr="off shore release-65.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04437" y="4079378"/>
            <a:ext cx="2726687" cy="779584"/>
          </a:xfrm>
          <a:prstGeom prst="rect">
            <a:avLst/>
          </a:prstGeom>
        </p:spPr>
      </p:pic>
    </p:spTree>
    <p:extLst>
      <p:ext uri="{BB962C8B-B14F-4D97-AF65-F5344CB8AC3E}">
        <p14:creationId xmlns:p14="http://schemas.microsoft.com/office/powerpoint/2010/main" val="27856745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DA trio_Artboard 121 copy 5.png"/>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 y="178604"/>
            <a:ext cx="9144000" cy="3250396"/>
          </a:xfrm>
          <a:prstGeom prst="rect">
            <a:avLst/>
          </a:prstGeom>
        </p:spPr>
      </p:pic>
      <p:pic>
        <p:nvPicPr>
          <p:cNvPr id="40" name="Picture 39" descr="simplecompass-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637133"/>
            <a:ext cx="1295400" cy="1544467"/>
          </a:xfrm>
          <a:prstGeom prst="rect">
            <a:avLst/>
          </a:prstGeom>
        </p:spPr>
      </p:pic>
      <p:sp>
        <p:nvSpPr>
          <p:cNvPr id="18" name="Title 1"/>
          <p:cNvSpPr txBox="1">
            <a:spLocks/>
          </p:cNvSpPr>
          <p:nvPr/>
        </p:nvSpPr>
        <p:spPr>
          <a:xfrm>
            <a:off x="-16536" y="73152"/>
            <a:ext cx="9160536" cy="4572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200" cap="small" dirty="0" smtClean="0">
                <a:solidFill>
                  <a:srgbClr val="36496A"/>
                </a:solidFill>
                <a:latin typeface="Tahoma"/>
                <a:cs typeface="Tahoma"/>
              </a:rPr>
              <a:t>What Role Does NEBA Play Before a Spill?</a:t>
            </a:r>
          </a:p>
        </p:txBody>
      </p:sp>
      <p:sp>
        <p:nvSpPr>
          <p:cNvPr id="8" name="Title 1"/>
          <p:cNvSpPr txBox="1">
            <a:spLocks/>
          </p:cNvSpPr>
          <p:nvPr/>
        </p:nvSpPr>
        <p:spPr>
          <a:xfrm>
            <a:off x="1521386" y="4183034"/>
            <a:ext cx="2116555" cy="160020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00" cap="small" dirty="0" smtClean="0">
                <a:solidFill>
                  <a:srgbClr val="36496A"/>
                </a:solidFill>
                <a:latin typeface="Tahoma"/>
                <a:cs typeface="Tahoma"/>
              </a:rPr>
              <a:t>Evaluate Data</a:t>
            </a:r>
          </a:p>
        </p:txBody>
      </p:sp>
      <p:sp>
        <p:nvSpPr>
          <p:cNvPr id="12" name="Title 1"/>
          <p:cNvSpPr txBox="1">
            <a:spLocks/>
          </p:cNvSpPr>
          <p:nvPr/>
        </p:nvSpPr>
        <p:spPr>
          <a:xfrm>
            <a:off x="3346238" y="4183034"/>
            <a:ext cx="2116555" cy="160020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00" cap="small" dirty="0" smtClean="0">
                <a:solidFill>
                  <a:srgbClr val="36496A"/>
                </a:solidFill>
                <a:latin typeface="Tahoma"/>
                <a:cs typeface="Tahoma"/>
              </a:rPr>
              <a:t>Predict Outcomes</a:t>
            </a:r>
          </a:p>
        </p:txBody>
      </p:sp>
      <p:sp>
        <p:nvSpPr>
          <p:cNvPr id="14" name="Title 1"/>
          <p:cNvSpPr txBox="1">
            <a:spLocks/>
          </p:cNvSpPr>
          <p:nvPr/>
        </p:nvSpPr>
        <p:spPr>
          <a:xfrm>
            <a:off x="7183093" y="4183034"/>
            <a:ext cx="2116555" cy="160020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00" cap="small" dirty="0" smtClean="0">
                <a:solidFill>
                  <a:srgbClr val="36496A"/>
                </a:solidFill>
                <a:latin typeface="Tahoma"/>
                <a:cs typeface="Tahoma"/>
              </a:rPr>
              <a:t>Select Options</a:t>
            </a:r>
          </a:p>
        </p:txBody>
      </p:sp>
      <p:sp>
        <p:nvSpPr>
          <p:cNvPr id="19" name="Title 1"/>
          <p:cNvSpPr txBox="1">
            <a:spLocks/>
          </p:cNvSpPr>
          <p:nvPr/>
        </p:nvSpPr>
        <p:spPr>
          <a:xfrm>
            <a:off x="1709523" y="5128992"/>
            <a:ext cx="1708214" cy="160020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200" cap="small" dirty="0" smtClean="0">
                <a:solidFill>
                  <a:srgbClr val="36496A"/>
                </a:solidFill>
                <a:latin typeface="Tahoma"/>
                <a:cs typeface="Tahoma"/>
              </a:rPr>
              <a:t>Identify and prioritize environmental and community assets based on environmental sensitivities and social values</a:t>
            </a:r>
          </a:p>
          <a:p>
            <a:endParaRPr lang="en-US" sz="1200" dirty="0" smtClean="0">
              <a:solidFill>
                <a:srgbClr val="36496A"/>
              </a:solidFill>
              <a:latin typeface="Tahoma"/>
              <a:cs typeface="Tahoma"/>
            </a:endParaRPr>
          </a:p>
        </p:txBody>
      </p:sp>
      <p:sp>
        <p:nvSpPr>
          <p:cNvPr id="20" name="Title 1"/>
          <p:cNvSpPr txBox="1">
            <a:spLocks/>
          </p:cNvSpPr>
          <p:nvPr/>
        </p:nvSpPr>
        <p:spPr>
          <a:xfrm>
            <a:off x="3527217" y="5136001"/>
            <a:ext cx="1742299" cy="160020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200" cap="small" dirty="0" smtClean="0">
                <a:solidFill>
                  <a:srgbClr val="36496A"/>
                </a:solidFill>
                <a:latin typeface="Tahoma"/>
                <a:cs typeface="Tahoma"/>
              </a:rPr>
              <a:t>Use planning scenarios to assess potential impacts and response options for specific locations</a:t>
            </a:r>
            <a:endParaRPr lang="en-US" sz="1200" cap="small" dirty="0">
              <a:solidFill>
                <a:srgbClr val="36496A"/>
              </a:solidFill>
              <a:latin typeface="Tahoma"/>
              <a:cs typeface="Tahoma"/>
            </a:endParaRPr>
          </a:p>
        </p:txBody>
      </p:sp>
      <p:sp>
        <p:nvSpPr>
          <p:cNvPr id="21" name="Title 1"/>
          <p:cNvSpPr txBox="1">
            <a:spLocks/>
          </p:cNvSpPr>
          <p:nvPr/>
        </p:nvSpPr>
        <p:spPr>
          <a:xfrm>
            <a:off x="5483356" y="5136001"/>
            <a:ext cx="1750817" cy="160020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200" cap="small" dirty="0" smtClean="0">
                <a:solidFill>
                  <a:srgbClr val="36496A"/>
                </a:solidFill>
                <a:latin typeface="Tahoma"/>
                <a:cs typeface="Tahoma"/>
              </a:rPr>
              <a:t>Weigh environmental and social impacts to determine the most effective oil spill response tools and to balance tradeoffs</a:t>
            </a:r>
          </a:p>
        </p:txBody>
      </p:sp>
      <p:sp>
        <p:nvSpPr>
          <p:cNvPr id="22" name="Title 1"/>
          <p:cNvSpPr txBox="1">
            <a:spLocks/>
          </p:cNvSpPr>
          <p:nvPr/>
        </p:nvSpPr>
        <p:spPr>
          <a:xfrm>
            <a:off x="7391991" y="5128992"/>
            <a:ext cx="1634422" cy="160020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200" cap="small" dirty="0" smtClean="0">
                <a:solidFill>
                  <a:srgbClr val="36496A"/>
                </a:solidFill>
                <a:latin typeface="Tahoma"/>
                <a:cs typeface="Tahoma"/>
              </a:rPr>
              <a:t>Establish response plans and pre-approvals to support environmental and social values</a:t>
            </a:r>
          </a:p>
        </p:txBody>
      </p:sp>
      <p:pic>
        <p:nvPicPr>
          <p:cNvPr id="24" name="Picture 23" descr="gemstones_Artboard 131 copy.png"/>
          <p:cNvPicPr>
            <a:picLocks noChangeAspect="1"/>
          </p:cNvPicPr>
          <p:nvPr/>
        </p:nvPicPr>
        <p:blipFill rotWithShape="1">
          <a:blip r:embed="rId5">
            <a:extLst>
              <a:ext uri="{28A0092B-C50C-407E-A947-70E740481C1C}">
                <a14:useLocalDpi xmlns:a14="http://schemas.microsoft.com/office/drawing/2010/main" val="0"/>
              </a:ext>
            </a:extLst>
          </a:blip>
          <a:srcRect l="568" r="72632" b="51106"/>
          <a:stretch/>
        </p:blipFill>
        <p:spPr>
          <a:xfrm>
            <a:off x="69756" y="5029200"/>
            <a:ext cx="1454243" cy="1395911"/>
          </a:xfrm>
          <a:prstGeom prst="rect">
            <a:avLst/>
          </a:prstGeom>
        </p:spPr>
      </p:pic>
      <p:sp>
        <p:nvSpPr>
          <p:cNvPr id="28" name="Title 1"/>
          <p:cNvSpPr txBox="1">
            <a:spLocks/>
          </p:cNvSpPr>
          <p:nvPr/>
        </p:nvSpPr>
        <p:spPr>
          <a:xfrm>
            <a:off x="5270018" y="4178634"/>
            <a:ext cx="2116555" cy="160020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00" cap="small" dirty="0" smtClean="0">
                <a:solidFill>
                  <a:srgbClr val="36496A"/>
                </a:solidFill>
                <a:latin typeface="Tahoma"/>
                <a:cs typeface="Tahoma"/>
              </a:rPr>
              <a:t>Balance Tradeoffs</a:t>
            </a:r>
          </a:p>
        </p:txBody>
      </p:sp>
      <p:cxnSp>
        <p:nvCxnSpPr>
          <p:cNvPr id="30" name="Straight Connector 29"/>
          <p:cNvCxnSpPr/>
          <p:nvPr/>
        </p:nvCxnSpPr>
        <p:spPr>
          <a:xfrm>
            <a:off x="0" y="3670633"/>
            <a:ext cx="9144000" cy="0"/>
          </a:xfrm>
          <a:prstGeom prst="line">
            <a:avLst/>
          </a:prstGeom>
          <a:ln w="12700" cmpd="sng">
            <a:solidFill>
              <a:srgbClr val="A5B0BE"/>
            </a:solidFill>
          </a:ln>
          <a:effectLst/>
        </p:spPr>
        <p:style>
          <a:lnRef idx="2">
            <a:schemeClr val="accent1"/>
          </a:lnRef>
          <a:fillRef idx="0">
            <a:schemeClr val="accent1"/>
          </a:fillRef>
          <a:effectRef idx="1">
            <a:schemeClr val="accent1"/>
          </a:effectRef>
          <a:fontRef idx="minor">
            <a:schemeClr val="tx1"/>
          </a:fontRef>
        </p:style>
      </p:cxnSp>
      <p:grpSp>
        <p:nvGrpSpPr>
          <p:cNvPr id="17" name="Group 16"/>
          <p:cNvGrpSpPr/>
          <p:nvPr/>
        </p:nvGrpSpPr>
        <p:grpSpPr>
          <a:xfrm>
            <a:off x="1607797" y="3715759"/>
            <a:ext cx="5688943" cy="2777117"/>
            <a:chOff x="1625438" y="3669710"/>
            <a:chExt cx="5688943" cy="5387477"/>
          </a:xfrm>
        </p:grpSpPr>
        <p:cxnSp>
          <p:nvCxnSpPr>
            <p:cNvPr id="23" name="Straight Connector 22"/>
            <p:cNvCxnSpPr/>
            <p:nvPr/>
          </p:nvCxnSpPr>
          <p:spPr>
            <a:xfrm>
              <a:off x="1625438" y="3669710"/>
              <a:ext cx="0" cy="5387477"/>
            </a:xfrm>
            <a:prstGeom prst="line">
              <a:avLst/>
            </a:prstGeom>
            <a:ln w="9525" cmpd="sng">
              <a:solidFill>
                <a:srgbClr val="A5B0BE"/>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350226" y="3669710"/>
              <a:ext cx="0" cy="5387477"/>
            </a:xfrm>
            <a:prstGeom prst="line">
              <a:avLst/>
            </a:prstGeom>
            <a:ln w="9525" cmpd="sng">
              <a:solidFill>
                <a:srgbClr val="A5B0BE"/>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3440144" y="3669710"/>
              <a:ext cx="0" cy="5387477"/>
            </a:xfrm>
            <a:prstGeom prst="line">
              <a:avLst/>
            </a:prstGeom>
            <a:ln w="9525" cmpd="sng">
              <a:solidFill>
                <a:srgbClr val="A5B0BE"/>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314381" y="3669710"/>
              <a:ext cx="0" cy="5387477"/>
            </a:xfrm>
            <a:prstGeom prst="line">
              <a:avLst/>
            </a:prstGeom>
            <a:ln w="9525" cmpd="sng">
              <a:solidFill>
                <a:srgbClr val="A5B0BE"/>
              </a:solidFill>
            </a:ln>
            <a:effectLst/>
          </p:spPr>
          <p:style>
            <a:lnRef idx="2">
              <a:schemeClr val="accent1"/>
            </a:lnRef>
            <a:fillRef idx="0">
              <a:schemeClr val="accent1"/>
            </a:fillRef>
            <a:effectRef idx="1">
              <a:schemeClr val="accent1"/>
            </a:effectRef>
            <a:fontRef idx="minor">
              <a:schemeClr val="tx1"/>
            </a:fontRef>
          </p:style>
        </p:cxnSp>
      </p:grpSp>
      <p:cxnSp>
        <p:nvCxnSpPr>
          <p:cNvPr id="36" name="Straight Connector 35"/>
          <p:cNvCxnSpPr/>
          <p:nvPr/>
        </p:nvCxnSpPr>
        <p:spPr>
          <a:xfrm>
            <a:off x="0" y="5016414"/>
            <a:ext cx="9144000" cy="0"/>
          </a:xfrm>
          <a:prstGeom prst="line">
            <a:avLst/>
          </a:prstGeom>
          <a:ln w="12700" cmpd="sng">
            <a:solidFill>
              <a:srgbClr val="A5B0BE"/>
            </a:solidFill>
          </a:ln>
          <a:effectLst/>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14818" y="1067046"/>
            <a:ext cx="3040039" cy="2320171"/>
          </a:xfrm>
          <a:prstGeom prst="rect">
            <a:avLst/>
          </a:prstGeom>
          <a:solidFill>
            <a:srgbClr val="FFFFFF"/>
          </a:solidFill>
          <a:ln w="28575" cmpd="sng">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sp>
        <p:nvSpPr>
          <p:cNvPr id="13" name="Title 1"/>
          <p:cNvSpPr txBox="1">
            <a:spLocks/>
          </p:cNvSpPr>
          <p:nvPr/>
        </p:nvSpPr>
        <p:spPr>
          <a:xfrm>
            <a:off x="5786006" y="3505200"/>
            <a:ext cx="3357994" cy="351430"/>
          </a:xfrm>
          <a:prstGeom prst="rect">
            <a:avLst/>
          </a:prstGeom>
          <a:solidFill>
            <a:srgbClr val="FFFFFF"/>
          </a:solidFill>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400" i="1" cap="small" dirty="0" smtClean="0">
                <a:solidFill>
                  <a:srgbClr val="36496A"/>
                </a:solidFill>
                <a:latin typeface="Tahoma"/>
                <a:cs typeface="Tahoma"/>
              </a:rPr>
              <a:t>Response Tool Selection Process</a:t>
            </a:r>
          </a:p>
        </p:txBody>
      </p:sp>
      <p:sp>
        <p:nvSpPr>
          <p:cNvPr id="2" name="TextBox 1"/>
          <p:cNvSpPr txBox="1"/>
          <p:nvPr/>
        </p:nvSpPr>
        <p:spPr>
          <a:xfrm>
            <a:off x="873686" y="1067046"/>
            <a:ext cx="1295400" cy="369332"/>
          </a:xfrm>
          <a:prstGeom prst="rect">
            <a:avLst/>
          </a:prstGeom>
          <a:noFill/>
        </p:spPr>
        <p:txBody>
          <a:bodyPr wrap="square" rtlCol="0">
            <a:spAutoFit/>
          </a:bodyPr>
          <a:lstStyle/>
          <a:p>
            <a:pPr algn="ctr"/>
            <a:r>
              <a:rPr lang="en-US" i="1" cap="small" dirty="0" smtClean="0">
                <a:solidFill>
                  <a:srgbClr val="2F4767"/>
                </a:solidFill>
                <a:latin typeface="Tahoma"/>
                <a:cs typeface="Tahoma"/>
              </a:rPr>
              <a:t>Before</a:t>
            </a:r>
            <a:endParaRPr lang="en-US" i="1" cap="small" dirty="0">
              <a:solidFill>
                <a:srgbClr val="2F4767"/>
              </a:solidFill>
              <a:latin typeface="Tahoma"/>
              <a:cs typeface="Tahoma"/>
            </a:endParaRPr>
          </a:p>
        </p:txBody>
      </p:sp>
      <p:pic>
        <p:nvPicPr>
          <p:cNvPr id="4" name="Picture 3" descr="before_Artboard 121 copy 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218696"/>
            <a:ext cx="3074612" cy="2198605"/>
          </a:xfrm>
          <a:prstGeom prst="rect">
            <a:avLst/>
          </a:prstGeom>
        </p:spPr>
      </p:pic>
    </p:spTree>
    <p:extLst>
      <p:ext uri="{BB962C8B-B14F-4D97-AF65-F5344CB8AC3E}">
        <p14:creationId xmlns:p14="http://schemas.microsoft.com/office/powerpoint/2010/main" val="2965391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BDA trio_Artboard 121 copy 5.png"/>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 y="178604"/>
            <a:ext cx="9144000" cy="3250396"/>
          </a:xfrm>
          <a:prstGeom prst="rect">
            <a:avLst/>
          </a:prstGeom>
        </p:spPr>
      </p:pic>
      <p:pic>
        <p:nvPicPr>
          <p:cNvPr id="36" name="Picture 35" descr="simplecompass-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637133"/>
            <a:ext cx="1295400" cy="1544467"/>
          </a:xfrm>
          <a:prstGeom prst="rect">
            <a:avLst/>
          </a:prstGeom>
        </p:spPr>
      </p:pic>
      <p:sp>
        <p:nvSpPr>
          <p:cNvPr id="20" name="Title 1"/>
          <p:cNvSpPr txBox="1">
            <a:spLocks/>
          </p:cNvSpPr>
          <p:nvPr/>
        </p:nvSpPr>
        <p:spPr>
          <a:xfrm>
            <a:off x="1521386" y="4183034"/>
            <a:ext cx="2116555" cy="160020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00" cap="small" dirty="0" smtClean="0">
                <a:solidFill>
                  <a:srgbClr val="36496A"/>
                </a:solidFill>
                <a:latin typeface="Tahoma"/>
                <a:cs typeface="Tahoma"/>
              </a:rPr>
              <a:t>Evaluate Data</a:t>
            </a:r>
          </a:p>
        </p:txBody>
      </p:sp>
      <p:sp>
        <p:nvSpPr>
          <p:cNvPr id="21" name="Title 1"/>
          <p:cNvSpPr txBox="1">
            <a:spLocks/>
          </p:cNvSpPr>
          <p:nvPr/>
        </p:nvSpPr>
        <p:spPr>
          <a:xfrm>
            <a:off x="3346238" y="4183034"/>
            <a:ext cx="2116555" cy="160020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00" cap="small" dirty="0" smtClean="0">
                <a:solidFill>
                  <a:srgbClr val="36496A"/>
                </a:solidFill>
                <a:latin typeface="Tahoma"/>
                <a:cs typeface="Tahoma"/>
              </a:rPr>
              <a:t>Predict Outcomes</a:t>
            </a:r>
          </a:p>
        </p:txBody>
      </p:sp>
      <p:sp>
        <p:nvSpPr>
          <p:cNvPr id="22" name="Title 1"/>
          <p:cNvSpPr txBox="1">
            <a:spLocks/>
          </p:cNvSpPr>
          <p:nvPr/>
        </p:nvSpPr>
        <p:spPr>
          <a:xfrm>
            <a:off x="7183093" y="4183034"/>
            <a:ext cx="2116555" cy="160020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00" cap="small" dirty="0" smtClean="0">
                <a:solidFill>
                  <a:srgbClr val="36496A"/>
                </a:solidFill>
                <a:latin typeface="Tahoma"/>
                <a:cs typeface="Tahoma"/>
              </a:rPr>
              <a:t>Select Options</a:t>
            </a:r>
          </a:p>
        </p:txBody>
      </p:sp>
      <p:sp>
        <p:nvSpPr>
          <p:cNvPr id="24" name="Title 1"/>
          <p:cNvSpPr txBox="1">
            <a:spLocks/>
          </p:cNvSpPr>
          <p:nvPr/>
        </p:nvSpPr>
        <p:spPr>
          <a:xfrm>
            <a:off x="5270018" y="4178634"/>
            <a:ext cx="2116555" cy="160020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00" cap="small" dirty="0" smtClean="0">
                <a:solidFill>
                  <a:srgbClr val="36496A"/>
                </a:solidFill>
                <a:latin typeface="Tahoma"/>
                <a:cs typeface="Tahoma"/>
              </a:rPr>
              <a:t>Balance Tradeoffs</a:t>
            </a:r>
          </a:p>
        </p:txBody>
      </p:sp>
      <p:cxnSp>
        <p:nvCxnSpPr>
          <p:cNvPr id="29" name="Straight Connector 28"/>
          <p:cNvCxnSpPr/>
          <p:nvPr/>
        </p:nvCxnSpPr>
        <p:spPr>
          <a:xfrm>
            <a:off x="0" y="3670633"/>
            <a:ext cx="9144000" cy="0"/>
          </a:xfrm>
          <a:prstGeom prst="line">
            <a:avLst/>
          </a:prstGeom>
          <a:ln w="12700" cmpd="sng">
            <a:solidFill>
              <a:srgbClr val="A5B0BE"/>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607797" y="3715759"/>
            <a:ext cx="0" cy="2777117"/>
          </a:xfrm>
          <a:prstGeom prst="line">
            <a:avLst/>
          </a:prstGeom>
          <a:ln w="9525" cmpd="sng">
            <a:solidFill>
              <a:srgbClr val="A5B0BE"/>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332585" y="3715759"/>
            <a:ext cx="0" cy="2777117"/>
          </a:xfrm>
          <a:prstGeom prst="line">
            <a:avLst/>
          </a:prstGeom>
          <a:ln w="9525" cmpd="sng">
            <a:solidFill>
              <a:srgbClr val="A5B0BE"/>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3422503" y="3715759"/>
            <a:ext cx="0" cy="2777117"/>
          </a:xfrm>
          <a:prstGeom prst="line">
            <a:avLst/>
          </a:prstGeom>
          <a:ln w="9525" cmpd="sng">
            <a:solidFill>
              <a:srgbClr val="A5B0BE"/>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296740" y="3715759"/>
            <a:ext cx="0" cy="2777117"/>
          </a:xfrm>
          <a:prstGeom prst="line">
            <a:avLst/>
          </a:prstGeom>
          <a:ln w="9525" cmpd="sng">
            <a:solidFill>
              <a:srgbClr val="A5B0BE"/>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0" y="5016414"/>
            <a:ext cx="9144000" cy="0"/>
          </a:xfrm>
          <a:prstGeom prst="line">
            <a:avLst/>
          </a:prstGeom>
          <a:ln w="12700" cmpd="sng">
            <a:solidFill>
              <a:srgbClr val="A5B0BE"/>
            </a:solidFill>
          </a:ln>
          <a:effectLst/>
        </p:spPr>
        <p:style>
          <a:lnRef idx="2">
            <a:schemeClr val="accent1"/>
          </a:lnRef>
          <a:fillRef idx="0">
            <a:schemeClr val="accent1"/>
          </a:fillRef>
          <a:effectRef idx="1">
            <a:schemeClr val="accent1"/>
          </a:effectRef>
          <a:fontRef idx="minor">
            <a:schemeClr val="tx1"/>
          </a:fontRef>
        </p:style>
      </p:cxnSp>
      <p:sp>
        <p:nvSpPr>
          <p:cNvPr id="18" name="Title 1"/>
          <p:cNvSpPr txBox="1">
            <a:spLocks/>
          </p:cNvSpPr>
          <p:nvPr/>
        </p:nvSpPr>
        <p:spPr>
          <a:xfrm>
            <a:off x="-16536" y="73152"/>
            <a:ext cx="9160536" cy="4572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200" cap="small" dirty="0" smtClean="0">
                <a:solidFill>
                  <a:srgbClr val="36496A"/>
                </a:solidFill>
                <a:latin typeface="Tahoma"/>
                <a:cs typeface="Tahoma"/>
              </a:rPr>
              <a:t>What Role Does NEBA Play </a:t>
            </a:r>
            <a:r>
              <a:rPr lang="en-US" sz="2200" cap="small" dirty="0">
                <a:solidFill>
                  <a:srgbClr val="36496A"/>
                </a:solidFill>
                <a:latin typeface="Tahoma"/>
                <a:cs typeface="Tahoma"/>
              </a:rPr>
              <a:t>D</a:t>
            </a:r>
            <a:r>
              <a:rPr lang="en-US" sz="2200" cap="small" dirty="0" smtClean="0">
                <a:solidFill>
                  <a:srgbClr val="36496A"/>
                </a:solidFill>
                <a:latin typeface="Tahoma"/>
                <a:cs typeface="Tahoma"/>
              </a:rPr>
              <a:t>uring a Spill?</a:t>
            </a:r>
          </a:p>
        </p:txBody>
      </p:sp>
      <p:sp>
        <p:nvSpPr>
          <p:cNvPr id="25" name="Title 1"/>
          <p:cNvSpPr txBox="1">
            <a:spLocks/>
          </p:cNvSpPr>
          <p:nvPr/>
        </p:nvSpPr>
        <p:spPr>
          <a:xfrm>
            <a:off x="1677672" y="4854395"/>
            <a:ext cx="1663101" cy="160020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1600" dirty="0">
              <a:solidFill>
                <a:srgbClr val="36496A"/>
              </a:solidFill>
              <a:latin typeface="Tahoma"/>
              <a:cs typeface="Tahoma"/>
            </a:endParaRPr>
          </a:p>
          <a:p>
            <a:r>
              <a:rPr lang="en-US" sz="1200" cap="small" dirty="0" smtClean="0">
                <a:solidFill>
                  <a:srgbClr val="36496A"/>
                </a:solidFill>
                <a:latin typeface="Tahoma"/>
                <a:cs typeface="Tahoma"/>
              </a:rPr>
              <a:t>Engage stakeholders to assess spill- and site-specific conditions and anticipated impacts</a:t>
            </a:r>
          </a:p>
        </p:txBody>
      </p:sp>
      <p:sp>
        <p:nvSpPr>
          <p:cNvPr id="26" name="Title 1"/>
          <p:cNvSpPr txBox="1">
            <a:spLocks/>
          </p:cNvSpPr>
          <p:nvPr/>
        </p:nvSpPr>
        <p:spPr>
          <a:xfrm>
            <a:off x="3574937" y="4854395"/>
            <a:ext cx="1663101" cy="160020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1600" cap="small" dirty="0" smtClean="0">
              <a:solidFill>
                <a:srgbClr val="36496A"/>
              </a:solidFill>
              <a:latin typeface="Tahoma"/>
              <a:cs typeface="Tahoma"/>
            </a:endParaRPr>
          </a:p>
          <a:p>
            <a:r>
              <a:rPr lang="en-US" sz="1200" cap="small" dirty="0" smtClean="0">
                <a:solidFill>
                  <a:srgbClr val="36496A"/>
                </a:solidFill>
                <a:latin typeface="Tahoma"/>
                <a:cs typeface="Tahoma"/>
              </a:rPr>
              <a:t>Confirm effectiveness and feasibility of pre-planned response options to achieve optimal results</a:t>
            </a:r>
            <a:endParaRPr lang="en-US" sz="1200" cap="small" dirty="0">
              <a:solidFill>
                <a:srgbClr val="36496A"/>
              </a:solidFill>
              <a:latin typeface="Tahoma"/>
              <a:cs typeface="Tahoma"/>
            </a:endParaRPr>
          </a:p>
        </p:txBody>
      </p:sp>
      <p:sp>
        <p:nvSpPr>
          <p:cNvPr id="27" name="Title 1"/>
          <p:cNvSpPr txBox="1">
            <a:spLocks/>
          </p:cNvSpPr>
          <p:nvPr/>
        </p:nvSpPr>
        <p:spPr>
          <a:xfrm>
            <a:off x="5408702" y="4854395"/>
            <a:ext cx="1824538" cy="160020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1600" cap="small" dirty="0">
              <a:solidFill>
                <a:srgbClr val="36496A"/>
              </a:solidFill>
              <a:latin typeface="Tahoma"/>
              <a:cs typeface="Tahoma"/>
            </a:endParaRPr>
          </a:p>
          <a:p>
            <a:r>
              <a:rPr lang="en-US" sz="1200" cap="small" dirty="0" smtClean="0">
                <a:solidFill>
                  <a:srgbClr val="36496A"/>
                </a:solidFill>
                <a:latin typeface="Tahoma"/>
                <a:cs typeface="Tahoma"/>
              </a:rPr>
              <a:t>Re-evaluate and adapt response to address evolving conditions </a:t>
            </a:r>
          </a:p>
        </p:txBody>
      </p:sp>
      <p:sp>
        <p:nvSpPr>
          <p:cNvPr id="28" name="Title 1"/>
          <p:cNvSpPr txBox="1">
            <a:spLocks/>
          </p:cNvSpPr>
          <p:nvPr/>
        </p:nvSpPr>
        <p:spPr>
          <a:xfrm>
            <a:off x="7369467" y="4854395"/>
            <a:ext cx="1663101" cy="160020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1600" cap="small" dirty="0">
              <a:solidFill>
                <a:srgbClr val="36496A"/>
              </a:solidFill>
              <a:latin typeface="Tahoma"/>
              <a:cs typeface="Tahoma"/>
            </a:endParaRPr>
          </a:p>
          <a:p>
            <a:r>
              <a:rPr lang="en-US" sz="1200" cap="small" dirty="0" smtClean="0">
                <a:solidFill>
                  <a:srgbClr val="36496A"/>
                </a:solidFill>
                <a:latin typeface="Tahoma"/>
                <a:cs typeface="Tahoma"/>
              </a:rPr>
              <a:t>Facilitate rapid decision-making and adaptation of oil spill response based on ongoing evaluations</a:t>
            </a:r>
          </a:p>
        </p:txBody>
      </p:sp>
      <p:sp>
        <p:nvSpPr>
          <p:cNvPr id="3" name="Rectangle 2"/>
          <p:cNvSpPr/>
          <p:nvPr/>
        </p:nvSpPr>
        <p:spPr>
          <a:xfrm>
            <a:off x="2965894" y="1082921"/>
            <a:ext cx="3459573" cy="2320171"/>
          </a:xfrm>
          <a:prstGeom prst="rect">
            <a:avLst/>
          </a:prstGeom>
          <a:solidFill>
            <a:srgbClr val="FFFFFF"/>
          </a:solidFill>
          <a:ln w="28575" cmpd="sng">
            <a:solidFill>
              <a:schemeClr val="bg1"/>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sp>
        <p:nvSpPr>
          <p:cNvPr id="41" name="TextBox 40"/>
          <p:cNvSpPr txBox="1"/>
          <p:nvPr/>
        </p:nvSpPr>
        <p:spPr>
          <a:xfrm>
            <a:off x="4053978" y="1066800"/>
            <a:ext cx="1295400" cy="369332"/>
          </a:xfrm>
          <a:prstGeom prst="rect">
            <a:avLst/>
          </a:prstGeom>
          <a:noFill/>
        </p:spPr>
        <p:txBody>
          <a:bodyPr wrap="square" rtlCol="0">
            <a:spAutoFit/>
          </a:bodyPr>
          <a:lstStyle/>
          <a:p>
            <a:pPr algn="ctr"/>
            <a:r>
              <a:rPr lang="en-US" i="1" cap="small" dirty="0" smtClean="0">
                <a:solidFill>
                  <a:srgbClr val="2F4767"/>
                </a:solidFill>
                <a:latin typeface="Tahoma"/>
                <a:cs typeface="Tahoma"/>
              </a:rPr>
              <a:t>During</a:t>
            </a:r>
            <a:endParaRPr lang="en-US" i="1" cap="small" dirty="0">
              <a:solidFill>
                <a:srgbClr val="2F4767"/>
              </a:solidFill>
              <a:latin typeface="Tahoma"/>
              <a:cs typeface="Tahoma"/>
            </a:endParaRPr>
          </a:p>
        </p:txBody>
      </p:sp>
      <p:pic>
        <p:nvPicPr>
          <p:cNvPr id="42" name="Picture 41" descr="gemstones_Artboard 131 copy.png"/>
          <p:cNvPicPr>
            <a:picLocks noChangeAspect="1"/>
          </p:cNvPicPr>
          <p:nvPr/>
        </p:nvPicPr>
        <p:blipFill rotWithShape="1">
          <a:blip r:embed="rId5">
            <a:extLst>
              <a:ext uri="{28A0092B-C50C-407E-A947-70E740481C1C}">
                <a14:useLocalDpi xmlns:a14="http://schemas.microsoft.com/office/drawing/2010/main" val="0"/>
              </a:ext>
            </a:extLst>
          </a:blip>
          <a:srcRect l="568" r="72632" b="51106"/>
          <a:stretch/>
        </p:blipFill>
        <p:spPr>
          <a:xfrm>
            <a:off x="69756" y="5029200"/>
            <a:ext cx="1454243" cy="1395911"/>
          </a:xfrm>
          <a:prstGeom prst="rect">
            <a:avLst/>
          </a:prstGeom>
        </p:spPr>
      </p:pic>
      <p:sp>
        <p:nvSpPr>
          <p:cNvPr id="35" name="Title 1"/>
          <p:cNvSpPr txBox="1">
            <a:spLocks/>
          </p:cNvSpPr>
          <p:nvPr/>
        </p:nvSpPr>
        <p:spPr>
          <a:xfrm>
            <a:off x="5786006" y="3486787"/>
            <a:ext cx="3357994" cy="351430"/>
          </a:xfrm>
          <a:prstGeom prst="rect">
            <a:avLst/>
          </a:prstGeom>
          <a:solidFill>
            <a:srgbClr val="FFFFFF"/>
          </a:solidFill>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400" i="1" cap="small" dirty="0" smtClean="0">
                <a:solidFill>
                  <a:srgbClr val="36496A"/>
                </a:solidFill>
                <a:latin typeface="Tahoma"/>
                <a:cs typeface="Tahoma"/>
              </a:rPr>
              <a:t>Response Tool Selection Process</a:t>
            </a:r>
          </a:p>
        </p:txBody>
      </p:sp>
      <p:pic>
        <p:nvPicPr>
          <p:cNvPr id="7" name="Picture 6" descr="before_during_after_callouts_Artboard 121 copy 8.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2322" y="930496"/>
            <a:ext cx="3502261" cy="2504417"/>
          </a:xfrm>
          <a:prstGeom prst="rect">
            <a:avLst/>
          </a:prstGeom>
        </p:spPr>
      </p:pic>
    </p:spTree>
    <p:extLst>
      <p:ext uri="{BB962C8B-B14F-4D97-AF65-F5344CB8AC3E}">
        <p14:creationId xmlns:p14="http://schemas.microsoft.com/office/powerpoint/2010/main" val="16276749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BDA trio_Artboard 121 copy 5.png"/>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 y="178604"/>
            <a:ext cx="9144000" cy="3250396"/>
          </a:xfrm>
          <a:prstGeom prst="rect">
            <a:avLst/>
          </a:prstGeom>
        </p:spPr>
      </p:pic>
      <p:sp>
        <p:nvSpPr>
          <p:cNvPr id="28" name="Rectangle 27"/>
          <p:cNvSpPr/>
          <p:nvPr/>
        </p:nvSpPr>
        <p:spPr>
          <a:xfrm>
            <a:off x="6096000" y="1067046"/>
            <a:ext cx="3040039" cy="2320171"/>
          </a:xfrm>
          <a:prstGeom prst="rect">
            <a:avLst/>
          </a:prstGeom>
          <a:solidFill>
            <a:srgbClr val="FFFFFF"/>
          </a:solidFill>
          <a:ln w="28575" cmpd="sng">
            <a:solidFill>
              <a:schemeClr val="bg1"/>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sp>
        <p:nvSpPr>
          <p:cNvPr id="18" name="Title 1"/>
          <p:cNvSpPr txBox="1">
            <a:spLocks/>
          </p:cNvSpPr>
          <p:nvPr/>
        </p:nvSpPr>
        <p:spPr>
          <a:xfrm>
            <a:off x="-16536" y="73152"/>
            <a:ext cx="9160536" cy="4572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200" cap="small" dirty="0" smtClean="0">
                <a:solidFill>
                  <a:srgbClr val="36496A"/>
                </a:solidFill>
                <a:latin typeface="Tahoma"/>
                <a:cs typeface="Tahoma"/>
              </a:rPr>
              <a:t>What Role Does NEBA Play After a Spill?</a:t>
            </a:r>
          </a:p>
        </p:txBody>
      </p:sp>
      <p:sp>
        <p:nvSpPr>
          <p:cNvPr id="45" name="TextBox 44"/>
          <p:cNvSpPr txBox="1"/>
          <p:nvPr/>
        </p:nvSpPr>
        <p:spPr>
          <a:xfrm>
            <a:off x="6968319" y="1066800"/>
            <a:ext cx="1295400" cy="369332"/>
          </a:xfrm>
          <a:prstGeom prst="rect">
            <a:avLst/>
          </a:prstGeom>
          <a:noFill/>
        </p:spPr>
        <p:txBody>
          <a:bodyPr wrap="square" rtlCol="0">
            <a:spAutoFit/>
          </a:bodyPr>
          <a:lstStyle/>
          <a:p>
            <a:pPr algn="ctr"/>
            <a:r>
              <a:rPr lang="en-US" i="1" cap="small" dirty="0" smtClean="0">
                <a:solidFill>
                  <a:srgbClr val="2F4767"/>
                </a:solidFill>
                <a:latin typeface="Tahoma"/>
                <a:cs typeface="Tahoma"/>
              </a:rPr>
              <a:t>After</a:t>
            </a:r>
            <a:endParaRPr lang="en-US" i="1" cap="small" dirty="0">
              <a:solidFill>
                <a:srgbClr val="2F4767"/>
              </a:solidFill>
              <a:latin typeface="Tahoma"/>
              <a:cs typeface="Tahoma"/>
            </a:endParaRPr>
          </a:p>
        </p:txBody>
      </p:sp>
      <p:pic>
        <p:nvPicPr>
          <p:cNvPr id="31" name="Picture 30" descr="simplecompass-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637133"/>
            <a:ext cx="1295400" cy="1544467"/>
          </a:xfrm>
          <a:prstGeom prst="rect">
            <a:avLst/>
          </a:prstGeom>
        </p:spPr>
      </p:pic>
      <p:cxnSp>
        <p:nvCxnSpPr>
          <p:cNvPr id="47" name="Straight Connector 46"/>
          <p:cNvCxnSpPr/>
          <p:nvPr/>
        </p:nvCxnSpPr>
        <p:spPr>
          <a:xfrm>
            <a:off x="0" y="3670633"/>
            <a:ext cx="9144000" cy="0"/>
          </a:xfrm>
          <a:prstGeom prst="line">
            <a:avLst/>
          </a:prstGeom>
          <a:ln w="12700" cmpd="sng">
            <a:solidFill>
              <a:srgbClr val="A5B0BE"/>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1607797" y="3715759"/>
            <a:ext cx="0" cy="2777117"/>
          </a:xfrm>
          <a:prstGeom prst="line">
            <a:avLst/>
          </a:prstGeom>
          <a:ln w="9525" cmpd="sng">
            <a:solidFill>
              <a:srgbClr val="A5B0BE"/>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5332585" y="3715759"/>
            <a:ext cx="0" cy="2777117"/>
          </a:xfrm>
          <a:prstGeom prst="line">
            <a:avLst/>
          </a:prstGeom>
          <a:ln w="9525" cmpd="sng">
            <a:solidFill>
              <a:srgbClr val="A5B0BE"/>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3422503" y="3715759"/>
            <a:ext cx="0" cy="2777117"/>
          </a:xfrm>
          <a:prstGeom prst="line">
            <a:avLst/>
          </a:prstGeom>
          <a:ln w="9525" cmpd="sng">
            <a:solidFill>
              <a:srgbClr val="A5B0BE"/>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7296740" y="3715759"/>
            <a:ext cx="0" cy="2777117"/>
          </a:xfrm>
          <a:prstGeom prst="line">
            <a:avLst/>
          </a:prstGeom>
          <a:ln w="9525" cmpd="sng">
            <a:solidFill>
              <a:srgbClr val="A5B0BE"/>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0" y="5016414"/>
            <a:ext cx="9144000" cy="0"/>
          </a:xfrm>
          <a:prstGeom prst="line">
            <a:avLst/>
          </a:prstGeom>
          <a:ln w="12700" cmpd="sng">
            <a:solidFill>
              <a:srgbClr val="A5B0BE"/>
            </a:solidFill>
          </a:ln>
          <a:effectLst/>
        </p:spPr>
        <p:style>
          <a:lnRef idx="2">
            <a:schemeClr val="accent1"/>
          </a:lnRef>
          <a:fillRef idx="0">
            <a:schemeClr val="accent1"/>
          </a:fillRef>
          <a:effectRef idx="1">
            <a:schemeClr val="accent1"/>
          </a:effectRef>
          <a:fontRef idx="minor">
            <a:schemeClr val="tx1"/>
          </a:fontRef>
        </p:style>
      </p:cxnSp>
      <p:pic>
        <p:nvPicPr>
          <p:cNvPr id="54" name="Picture 53" descr="gemstones_Artboard 131 copy.png"/>
          <p:cNvPicPr>
            <a:picLocks noChangeAspect="1"/>
          </p:cNvPicPr>
          <p:nvPr/>
        </p:nvPicPr>
        <p:blipFill rotWithShape="1">
          <a:blip r:embed="rId5">
            <a:extLst>
              <a:ext uri="{28A0092B-C50C-407E-A947-70E740481C1C}">
                <a14:useLocalDpi xmlns:a14="http://schemas.microsoft.com/office/drawing/2010/main" val="0"/>
              </a:ext>
            </a:extLst>
          </a:blip>
          <a:srcRect l="568" r="72632" b="51106"/>
          <a:stretch/>
        </p:blipFill>
        <p:spPr>
          <a:xfrm>
            <a:off x="69756" y="5029200"/>
            <a:ext cx="1454243" cy="1395911"/>
          </a:xfrm>
          <a:prstGeom prst="rect">
            <a:avLst/>
          </a:prstGeom>
        </p:spPr>
      </p:pic>
      <p:sp>
        <p:nvSpPr>
          <p:cNvPr id="55" name="Title 1"/>
          <p:cNvSpPr txBox="1">
            <a:spLocks/>
          </p:cNvSpPr>
          <p:nvPr/>
        </p:nvSpPr>
        <p:spPr>
          <a:xfrm>
            <a:off x="5786006" y="3486787"/>
            <a:ext cx="3357994" cy="351430"/>
          </a:xfrm>
          <a:prstGeom prst="rect">
            <a:avLst/>
          </a:prstGeom>
          <a:solidFill>
            <a:srgbClr val="FFFFFF"/>
          </a:solidFill>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400" i="1" cap="small" dirty="0" smtClean="0">
                <a:solidFill>
                  <a:srgbClr val="36496A"/>
                </a:solidFill>
                <a:latin typeface="Tahoma"/>
                <a:cs typeface="Tahoma"/>
              </a:rPr>
              <a:t>Response Tool Selection Process</a:t>
            </a:r>
          </a:p>
        </p:txBody>
      </p:sp>
      <p:sp>
        <p:nvSpPr>
          <p:cNvPr id="56" name="Title 1"/>
          <p:cNvSpPr txBox="1">
            <a:spLocks/>
          </p:cNvSpPr>
          <p:nvPr/>
        </p:nvSpPr>
        <p:spPr>
          <a:xfrm>
            <a:off x="1521386" y="4183034"/>
            <a:ext cx="2116555" cy="160020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00" cap="small" dirty="0" smtClean="0">
                <a:solidFill>
                  <a:srgbClr val="36496A"/>
                </a:solidFill>
                <a:latin typeface="Tahoma"/>
                <a:cs typeface="Tahoma"/>
              </a:rPr>
              <a:t>Evaluate Data</a:t>
            </a:r>
          </a:p>
        </p:txBody>
      </p:sp>
      <p:sp>
        <p:nvSpPr>
          <p:cNvPr id="57" name="Title 1"/>
          <p:cNvSpPr txBox="1">
            <a:spLocks/>
          </p:cNvSpPr>
          <p:nvPr/>
        </p:nvSpPr>
        <p:spPr>
          <a:xfrm>
            <a:off x="3346238" y="4183034"/>
            <a:ext cx="2116555" cy="160020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00" cap="small" dirty="0" smtClean="0">
                <a:solidFill>
                  <a:srgbClr val="36496A"/>
                </a:solidFill>
                <a:latin typeface="Tahoma"/>
                <a:cs typeface="Tahoma"/>
              </a:rPr>
              <a:t>Predict Outcomes</a:t>
            </a:r>
          </a:p>
        </p:txBody>
      </p:sp>
      <p:sp>
        <p:nvSpPr>
          <p:cNvPr id="58" name="Title 1"/>
          <p:cNvSpPr txBox="1">
            <a:spLocks/>
          </p:cNvSpPr>
          <p:nvPr/>
        </p:nvSpPr>
        <p:spPr>
          <a:xfrm>
            <a:off x="7183093" y="4183034"/>
            <a:ext cx="2116555" cy="160020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00" cap="small" dirty="0" smtClean="0">
                <a:solidFill>
                  <a:srgbClr val="36496A"/>
                </a:solidFill>
                <a:latin typeface="Tahoma"/>
                <a:cs typeface="Tahoma"/>
              </a:rPr>
              <a:t>Select Options</a:t>
            </a:r>
          </a:p>
        </p:txBody>
      </p:sp>
      <p:sp>
        <p:nvSpPr>
          <p:cNvPr id="59" name="Title 1"/>
          <p:cNvSpPr txBox="1">
            <a:spLocks/>
          </p:cNvSpPr>
          <p:nvPr/>
        </p:nvSpPr>
        <p:spPr>
          <a:xfrm>
            <a:off x="5270018" y="4178634"/>
            <a:ext cx="2116555" cy="160020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00" cap="small" dirty="0" smtClean="0">
                <a:solidFill>
                  <a:srgbClr val="36496A"/>
                </a:solidFill>
                <a:latin typeface="Tahoma"/>
                <a:cs typeface="Tahoma"/>
              </a:rPr>
              <a:t>Balance Tradeoffs</a:t>
            </a:r>
          </a:p>
        </p:txBody>
      </p:sp>
      <p:sp>
        <p:nvSpPr>
          <p:cNvPr id="60" name="Title 1"/>
          <p:cNvSpPr txBox="1">
            <a:spLocks/>
          </p:cNvSpPr>
          <p:nvPr/>
        </p:nvSpPr>
        <p:spPr>
          <a:xfrm>
            <a:off x="1709523" y="5128992"/>
            <a:ext cx="1708214" cy="160020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200" cap="small" dirty="0">
                <a:solidFill>
                  <a:srgbClr val="36496A"/>
                </a:solidFill>
                <a:latin typeface="Tahoma"/>
                <a:cs typeface="Tahoma"/>
              </a:rPr>
              <a:t>Confirm site-specific conditions and impacts after response</a:t>
            </a:r>
          </a:p>
          <a:p>
            <a:endParaRPr lang="en-US" sz="1200" dirty="0" smtClean="0">
              <a:solidFill>
                <a:srgbClr val="36496A"/>
              </a:solidFill>
              <a:latin typeface="Tahoma"/>
              <a:cs typeface="Tahoma"/>
            </a:endParaRPr>
          </a:p>
        </p:txBody>
      </p:sp>
      <p:sp>
        <p:nvSpPr>
          <p:cNvPr id="61" name="Title 1"/>
          <p:cNvSpPr txBox="1">
            <a:spLocks/>
          </p:cNvSpPr>
          <p:nvPr/>
        </p:nvSpPr>
        <p:spPr>
          <a:xfrm>
            <a:off x="3527217" y="5136001"/>
            <a:ext cx="1742299" cy="160020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200" cap="small" dirty="0">
                <a:solidFill>
                  <a:srgbClr val="36496A"/>
                </a:solidFill>
                <a:latin typeface="Tahoma"/>
                <a:cs typeface="Tahoma"/>
              </a:rPr>
              <a:t>Identify restoration options and what they may achieve</a:t>
            </a:r>
          </a:p>
        </p:txBody>
      </p:sp>
      <p:sp>
        <p:nvSpPr>
          <p:cNvPr id="62" name="Title 1"/>
          <p:cNvSpPr txBox="1">
            <a:spLocks/>
          </p:cNvSpPr>
          <p:nvPr/>
        </p:nvSpPr>
        <p:spPr>
          <a:xfrm>
            <a:off x="5483356" y="5136001"/>
            <a:ext cx="1750817" cy="160020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200" cap="small" dirty="0">
                <a:solidFill>
                  <a:srgbClr val="36496A"/>
                </a:solidFill>
                <a:latin typeface="Tahoma"/>
                <a:cs typeface="Tahoma"/>
              </a:rPr>
              <a:t>Engage stakeholders to determine the most effective restoration activities</a:t>
            </a:r>
          </a:p>
        </p:txBody>
      </p:sp>
      <p:sp>
        <p:nvSpPr>
          <p:cNvPr id="63" name="Title 1"/>
          <p:cNvSpPr txBox="1">
            <a:spLocks/>
          </p:cNvSpPr>
          <p:nvPr/>
        </p:nvSpPr>
        <p:spPr>
          <a:xfrm>
            <a:off x="7338948" y="5128992"/>
            <a:ext cx="1754483" cy="160020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200" cap="small" dirty="0">
                <a:solidFill>
                  <a:srgbClr val="36496A"/>
                </a:solidFill>
                <a:latin typeface="Tahoma"/>
                <a:cs typeface="Tahoma"/>
              </a:rPr>
              <a:t>Perform restoration activities until </a:t>
            </a:r>
            <a:r>
              <a:rPr lang="en-US" sz="1200" cap="small" dirty="0" smtClean="0">
                <a:solidFill>
                  <a:srgbClr val="36496A"/>
                </a:solidFill>
                <a:latin typeface="Tahoma"/>
                <a:cs typeface="Tahoma"/>
              </a:rPr>
              <a:t>agreed</a:t>
            </a:r>
            <a:r>
              <a:rPr lang="en-US" sz="1200" cap="small" dirty="0">
                <a:solidFill>
                  <a:srgbClr val="36496A"/>
                </a:solidFill>
                <a:latin typeface="Tahoma"/>
                <a:cs typeface="Tahoma"/>
              </a:rPr>
              <a:t>-upon endpoints are achieved  </a:t>
            </a:r>
          </a:p>
        </p:txBody>
      </p:sp>
      <p:pic>
        <p:nvPicPr>
          <p:cNvPr id="2" name="Picture 1" descr="after_Artboard 121 copy 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0334" y="590616"/>
            <a:ext cx="3071581" cy="2837285"/>
          </a:xfrm>
          <a:prstGeom prst="rect">
            <a:avLst/>
          </a:prstGeom>
        </p:spPr>
      </p:pic>
    </p:spTree>
    <p:extLst>
      <p:ext uri="{BB962C8B-B14F-4D97-AF65-F5344CB8AC3E}">
        <p14:creationId xmlns:p14="http://schemas.microsoft.com/office/powerpoint/2010/main" val="25602491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2700" y="73152"/>
            <a:ext cx="9156700" cy="430887"/>
          </a:xfrm>
          <a:prstGeom prst="rect">
            <a:avLst/>
          </a:prstGeom>
          <a:noFill/>
        </p:spPr>
        <p:txBody>
          <a:bodyPr wrap="square" rtlCol="0">
            <a:spAutoFit/>
          </a:bodyPr>
          <a:lstStyle/>
          <a:p>
            <a:pPr algn="r"/>
            <a:r>
              <a:rPr lang="en-US" sz="2200" cap="small" dirty="0" smtClean="0">
                <a:solidFill>
                  <a:srgbClr val="36496A"/>
                </a:solidFill>
                <a:latin typeface="Tahoma"/>
                <a:cs typeface="Tahoma"/>
              </a:rPr>
              <a:t>Industry, Government, and Community Coordination is Key</a:t>
            </a:r>
          </a:p>
        </p:txBody>
      </p:sp>
      <p:sp>
        <p:nvSpPr>
          <p:cNvPr id="3" name="Text Placeholder 2"/>
          <p:cNvSpPr>
            <a:spLocks noGrp="1"/>
          </p:cNvSpPr>
          <p:nvPr>
            <p:ph type="body" idx="1"/>
          </p:nvPr>
        </p:nvSpPr>
        <p:spPr>
          <a:xfrm>
            <a:off x="2191155" y="1417899"/>
            <a:ext cx="4761691" cy="383272"/>
          </a:xfrm>
        </p:spPr>
        <p:txBody>
          <a:bodyPr>
            <a:noAutofit/>
          </a:bodyPr>
          <a:lstStyle/>
          <a:p>
            <a:pPr algn="ctr"/>
            <a:r>
              <a:rPr lang="en-US" sz="2000" b="0" cap="small" dirty="0" smtClean="0">
                <a:solidFill>
                  <a:srgbClr val="36496A"/>
                </a:solidFill>
                <a:latin typeface="Tahoma"/>
                <a:cs typeface="Tahoma"/>
              </a:rPr>
              <a:t>A well-managed </a:t>
            </a:r>
            <a:r>
              <a:rPr lang="en-US" sz="2000" b="0" cap="small" dirty="0">
                <a:solidFill>
                  <a:srgbClr val="36496A"/>
                </a:solidFill>
                <a:latin typeface="Tahoma"/>
                <a:cs typeface="Tahoma"/>
              </a:rPr>
              <a:t>r</a:t>
            </a:r>
            <a:r>
              <a:rPr lang="en-US" sz="2000" b="0" cap="small" dirty="0" smtClean="0">
                <a:solidFill>
                  <a:srgbClr val="36496A"/>
                </a:solidFill>
                <a:latin typeface="Tahoma"/>
                <a:cs typeface="Tahoma"/>
              </a:rPr>
              <a:t>esponse includes:</a:t>
            </a:r>
            <a:endParaRPr lang="en-US" sz="2000" b="0" dirty="0">
              <a:solidFill>
                <a:srgbClr val="1D3364"/>
              </a:solidFill>
              <a:latin typeface="Tahoma"/>
              <a:cs typeface="Tahoma"/>
            </a:endParaRPr>
          </a:p>
        </p:txBody>
      </p:sp>
      <p:sp>
        <p:nvSpPr>
          <p:cNvPr id="28" name="Rounded Rectangle 27"/>
          <p:cNvSpPr/>
          <p:nvPr/>
        </p:nvSpPr>
        <p:spPr>
          <a:xfrm>
            <a:off x="386948" y="2164943"/>
            <a:ext cx="1197371" cy="1169551"/>
          </a:xfrm>
          <a:prstGeom prst="roundRect">
            <a:avLst/>
          </a:prstGeom>
          <a:solidFill>
            <a:srgbClr val="FFFFFF">
              <a:alpha val="74000"/>
            </a:srgbClr>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1D3364"/>
              </a:solidFill>
              <a:latin typeface="Tahoma"/>
              <a:cs typeface="Tahoma"/>
            </a:endParaRPr>
          </a:p>
        </p:txBody>
      </p:sp>
      <p:sp>
        <p:nvSpPr>
          <p:cNvPr id="22" name="TextBox 21"/>
          <p:cNvSpPr txBox="1"/>
          <p:nvPr/>
        </p:nvSpPr>
        <p:spPr>
          <a:xfrm>
            <a:off x="425200" y="2328474"/>
            <a:ext cx="1142045" cy="735586"/>
          </a:xfrm>
          <a:prstGeom prst="rect">
            <a:avLst/>
          </a:prstGeom>
          <a:noFill/>
        </p:spPr>
        <p:txBody>
          <a:bodyPr wrap="square" rtlCol="0">
            <a:spAutoFit/>
          </a:bodyPr>
          <a:lstStyle/>
          <a:p>
            <a:pPr algn="ctr"/>
            <a:r>
              <a:rPr lang="en-US" sz="1100" b="1" cap="small" dirty="0" smtClean="0">
                <a:solidFill>
                  <a:srgbClr val="1D3364"/>
                </a:solidFill>
                <a:latin typeface="Tahoma"/>
                <a:cs typeface="Tahoma"/>
              </a:rPr>
              <a:t>Safety</a:t>
            </a:r>
            <a:r>
              <a:rPr lang="en-US" sz="1100" cap="small" dirty="0" smtClean="0">
                <a:solidFill>
                  <a:srgbClr val="1D3364"/>
                </a:solidFill>
                <a:latin typeface="Tahoma"/>
                <a:cs typeface="Tahoma"/>
              </a:rPr>
              <a:t> at the forefront of response decisions</a:t>
            </a:r>
            <a:endParaRPr lang="en-US" sz="1100" cap="small" dirty="0">
              <a:solidFill>
                <a:srgbClr val="1D3364"/>
              </a:solidFill>
              <a:latin typeface="Tahoma"/>
              <a:cs typeface="Tahoma"/>
            </a:endParaRPr>
          </a:p>
        </p:txBody>
      </p:sp>
      <p:pic>
        <p:nvPicPr>
          <p:cNvPr id="37" name="Picture 36"/>
          <p:cNvPicPr>
            <a:picLocks noChangeAspect="1"/>
          </p:cNvPicPr>
          <p:nvPr/>
        </p:nvPicPr>
        <p:blipFill>
          <a:blip r:embed="rId3"/>
          <a:stretch>
            <a:fillRect/>
          </a:stretch>
        </p:blipFill>
        <p:spPr>
          <a:xfrm>
            <a:off x="228600" y="1895593"/>
            <a:ext cx="675453" cy="490473"/>
          </a:xfrm>
          <a:prstGeom prst="rect">
            <a:avLst/>
          </a:prstGeom>
        </p:spPr>
      </p:pic>
      <p:sp>
        <p:nvSpPr>
          <p:cNvPr id="31" name="Rounded Rectangle 30"/>
          <p:cNvSpPr/>
          <p:nvPr/>
        </p:nvSpPr>
        <p:spPr>
          <a:xfrm>
            <a:off x="7599363" y="2166811"/>
            <a:ext cx="1197371" cy="1169551"/>
          </a:xfrm>
          <a:prstGeom prst="roundRect">
            <a:avLst/>
          </a:prstGeom>
          <a:solidFill>
            <a:srgbClr val="FFFFFF">
              <a:alpha val="74000"/>
            </a:srgbClr>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1D3364"/>
              </a:solidFill>
              <a:latin typeface="Tahoma"/>
              <a:cs typeface="Tahoma"/>
            </a:endParaRPr>
          </a:p>
        </p:txBody>
      </p:sp>
      <p:sp>
        <p:nvSpPr>
          <p:cNvPr id="25" name="TextBox 24"/>
          <p:cNvSpPr txBox="1"/>
          <p:nvPr/>
        </p:nvSpPr>
        <p:spPr>
          <a:xfrm>
            <a:off x="7513821" y="2328474"/>
            <a:ext cx="1368455" cy="735586"/>
          </a:xfrm>
          <a:prstGeom prst="rect">
            <a:avLst/>
          </a:prstGeom>
          <a:noFill/>
        </p:spPr>
        <p:txBody>
          <a:bodyPr wrap="square" rtlCol="0">
            <a:spAutoFit/>
          </a:bodyPr>
          <a:lstStyle/>
          <a:p>
            <a:pPr algn="ctr"/>
            <a:r>
              <a:rPr lang="en-US" sz="1100" cap="small" dirty="0" smtClean="0">
                <a:solidFill>
                  <a:srgbClr val="1D3364"/>
                </a:solidFill>
                <a:latin typeface="Tahoma"/>
                <a:cs typeface="Tahoma"/>
              </a:rPr>
              <a:t>Effective and timely </a:t>
            </a:r>
            <a:r>
              <a:rPr lang="en-US" sz="1100" b="1" cap="small" dirty="0" smtClean="0">
                <a:solidFill>
                  <a:srgbClr val="1D3364"/>
                </a:solidFill>
                <a:latin typeface="Tahoma"/>
                <a:cs typeface="Tahoma"/>
              </a:rPr>
              <a:t>stakeholder engagement</a:t>
            </a:r>
            <a:endParaRPr lang="en-US" sz="1100" cap="small" dirty="0">
              <a:solidFill>
                <a:srgbClr val="1D3364"/>
              </a:solidFill>
              <a:latin typeface="Tahoma"/>
              <a:cs typeface="Tahoma"/>
            </a:endParaRPr>
          </a:p>
        </p:txBody>
      </p:sp>
      <p:pic>
        <p:nvPicPr>
          <p:cNvPr id="41" name="Picture 40"/>
          <p:cNvPicPr>
            <a:picLocks noChangeAspect="1"/>
          </p:cNvPicPr>
          <p:nvPr/>
        </p:nvPicPr>
        <p:blipFill rotWithShape="1">
          <a:blip r:embed="rId4"/>
          <a:srcRect b="58757"/>
          <a:stretch/>
        </p:blipFill>
        <p:spPr>
          <a:xfrm>
            <a:off x="7403393" y="1876382"/>
            <a:ext cx="597607" cy="418463"/>
          </a:xfrm>
          <a:prstGeom prst="rect">
            <a:avLst/>
          </a:prstGeom>
        </p:spPr>
      </p:pic>
      <p:sp>
        <p:nvSpPr>
          <p:cNvPr id="27" name="Rounded Rectangle 26"/>
          <p:cNvSpPr/>
          <p:nvPr/>
        </p:nvSpPr>
        <p:spPr>
          <a:xfrm>
            <a:off x="3993278" y="2173204"/>
            <a:ext cx="1197371" cy="1169551"/>
          </a:xfrm>
          <a:prstGeom prst="roundRect">
            <a:avLst/>
          </a:prstGeom>
          <a:solidFill>
            <a:srgbClr val="FFFFFF">
              <a:alpha val="74000"/>
            </a:srgbClr>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1D3364"/>
              </a:solidFill>
              <a:latin typeface="Tahoma"/>
              <a:cs typeface="Tahoma"/>
            </a:endParaRPr>
          </a:p>
        </p:txBody>
      </p:sp>
      <p:sp>
        <p:nvSpPr>
          <p:cNvPr id="21" name="TextBox 20"/>
          <p:cNvSpPr txBox="1"/>
          <p:nvPr/>
        </p:nvSpPr>
        <p:spPr>
          <a:xfrm>
            <a:off x="4053559" y="2328474"/>
            <a:ext cx="1076809" cy="938719"/>
          </a:xfrm>
          <a:prstGeom prst="rect">
            <a:avLst/>
          </a:prstGeom>
          <a:noFill/>
        </p:spPr>
        <p:txBody>
          <a:bodyPr wrap="square" rtlCol="0">
            <a:spAutoFit/>
          </a:bodyPr>
          <a:lstStyle/>
          <a:p>
            <a:pPr algn="ctr"/>
            <a:r>
              <a:rPr lang="en-US" sz="1100" cap="small" dirty="0" smtClean="0">
                <a:solidFill>
                  <a:srgbClr val="1D3364"/>
                </a:solidFill>
                <a:latin typeface="Tahoma"/>
                <a:cs typeface="Tahoma"/>
              </a:rPr>
              <a:t>Availability of appropriate </a:t>
            </a:r>
            <a:r>
              <a:rPr lang="en-US" sz="1100" b="1" cap="small" dirty="0" smtClean="0">
                <a:solidFill>
                  <a:srgbClr val="1D3364"/>
                </a:solidFill>
                <a:latin typeface="Tahoma"/>
                <a:cs typeface="Tahoma"/>
              </a:rPr>
              <a:t>response equipment and tools</a:t>
            </a:r>
            <a:endParaRPr lang="en-US" sz="1100" cap="small" dirty="0">
              <a:solidFill>
                <a:srgbClr val="1D3364"/>
              </a:solidFill>
              <a:latin typeface="Tahoma"/>
              <a:cs typeface="Tahoma"/>
            </a:endParaRPr>
          </a:p>
        </p:txBody>
      </p:sp>
      <p:grpSp>
        <p:nvGrpSpPr>
          <p:cNvPr id="9" name="Group 8"/>
          <p:cNvGrpSpPr/>
          <p:nvPr/>
        </p:nvGrpSpPr>
        <p:grpSpPr>
          <a:xfrm flipH="1">
            <a:off x="3794820" y="1959641"/>
            <a:ext cx="1005780" cy="478759"/>
            <a:chOff x="3476901" y="1687953"/>
            <a:chExt cx="1005780" cy="478759"/>
          </a:xfrm>
        </p:grpSpPr>
        <p:pic>
          <p:nvPicPr>
            <p:cNvPr id="39" name="Picture 38"/>
            <p:cNvPicPr>
              <a:picLocks noChangeAspect="1"/>
            </p:cNvPicPr>
            <p:nvPr/>
          </p:nvPicPr>
          <p:blipFill>
            <a:blip r:embed="rId5"/>
            <a:stretch>
              <a:fillRect/>
            </a:stretch>
          </p:blipFill>
          <p:spPr>
            <a:xfrm>
              <a:off x="3476901" y="1866479"/>
              <a:ext cx="1005780" cy="300233"/>
            </a:xfrm>
            <a:prstGeom prst="rect">
              <a:avLst/>
            </a:prstGeom>
          </p:spPr>
        </p:pic>
        <p:grpSp>
          <p:nvGrpSpPr>
            <p:cNvPr id="6" name="Group 5"/>
            <p:cNvGrpSpPr/>
            <p:nvPr/>
          </p:nvGrpSpPr>
          <p:grpSpPr>
            <a:xfrm>
              <a:off x="3979792" y="1687953"/>
              <a:ext cx="377166" cy="377166"/>
              <a:chOff x="-1336391" y="1012133"/>
              <a:chExt cx="914400" cy="914400"/>
            </a:xfrm>
          </p:grpSpPr>
          <p:sp>
            <p:nvSpPr>
              <p:cNvPr id="5" name="Oval 4"/>
              <p:cNvSpPr/>
              <p:nvPr/>
            </p:nvSpPr>
            <p:spPr>
              <a:xfrm>
                <a:off x="-1336391" y="1012133"/>
                <a:ext cx="914400" cy="914400"/>
              </a:xfrm>
              <a:prstGeom prst="ellipse">
                <a:avLst/>
              </a:prstGeom>
              <a:solidFill>
                <a:srgbClr val="FFFFFF"/>
              </a:solidFill>
              <a:ln w="19050" cmpd="sng">
                <a:solidFill>
                  <a:srgbClr val="324A6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pic>
            <p:nvPicPr>
              <p:cNvPr id="40" name="Picture 39"/>
              <p:cNvPicPr>
                <a:picLocks noChangeAspect="1"/>
              </p:cNvPicPr>
              <p:nvPr/>
            </p:nvPicPr>
            <p:blipFill rotWithShape="1">
              <a:blip r:embed="rId6"/>
              <a:srcRect l="12664" r="14960"/>
              <a:stretch/>
            </p:blipFill>
            <p:spPr>
              <a:xfrm>
                <a:off x="-1270000" y="1058431"/>
                <a:ext cx="796324" cy="868102"/>
              </a:xfrm>
              <a:prstGeom prst="rect">
                <a:avLst/>
              </a:prstGeom>
            </p:spPr>
          </p:pic>
        </p:grpSp>
      </p:grpSp>
      <p:sp>
        <p:nvSpPr>
          <p:cNvPr id="29" name="Rounded Rectangle 28"/>
          <p:cNvSpPr/>
          <p:nvPr/>
        </p:nvSpPr>
        <p:spPr>
          <a:xfrm>
            <a:off x="5788366" y="2169859"/>
            <a:ext cx="1197371" cy="1169551"/>
          </a:xfrm>
          <a:prstGeom prst="roundRect">
            <a:avLst/>
          </a:prstGeom>
          <a:solidFill>
            <a:srgbClr val="FFFFFF">
              <a:alpha val="74000"/>
            </a:srgbClr>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1D3364"/>
              </a:solidFill>
              <a:latin typeface="Tahoma"/>
              <a:cs typeface="Tahoma"/>
            </a:endParaRPr>
          </a:p>
        </p:txBody>
      </p:sp>
      <p:sp>
        <p:nvSpPr>
          <p:cNvPr id="23" name="TextBox 22"/>
          <p:cNvSpPr txBox="1"/>
          <p:nvPr/>
        </p:nvSpPr>
        <p:spPr>
          <a:xfrm>
            <a:off x="5724807" y="2328474"/>
            <a:ext cx="1324488" cy="769441"/>
          </a:xfrm>
          <a:prstGeom prst="rect">
            <a:avLst/>
          </a:prstGeom>
          <a:noFill/>
        </p:spPr>
        <p:txBody>
          <a:bodyPr wrap="square" rtlCol="0">
            <a:spAutoFit/>
          </a:bodyPr>
          <a:lstStyle/>
          <a:p>
            <a:pPr algn="ctr"/>
            <a:r>
              <a:rPr lang="en-US" sz="1100" b="1" cap="small" dirty="0" smtClean="0">
                <a:solidFill>
                  <a:srgbClr val="1D3364"/>
                </a:solidFill>
                <a:latin typeface="Tahoma"/>
                <a:cs typeface="Tahoma"/>
              </a:rPr>
              <a:t>Governments and industry </a:t>
            </a:r>
            <a:r>
              <a:rPr lang="en-US" sz="1100" cap="small" dirty="0" smtClean="0">
                <a:solidFill>
                  <a:srgbClr val="1D3364"/>
                </a:solidFill>
                <a:latin typeface="Tahoma"/>
                <a:cs typeface="Tahoma"/>
              </a:rPr>
              <a:t>working together in response</a:t>
            </a:r>
            <a:endParaRPr lang="en-US" sz="1100" cap="small" dirty="0">
              <a:solidFill>
                <a:srgbClr val="1D3364"/>
              </a:solidFill>
              <a:latin typeface="Tahoma"/>
              <a:cs typeface="Tahoma"/>
            </a:endParaRPr>
          </a:p>
        </p:txBody>
      </p:sp>
      <p:grpSp>
        <p:nvGrpSpPr>
          <p:cNvPr id="43" name="Group 42"/>
          <p:cNvGrpSpPr>
            <a:grpSpLocks noChangeAspect="1"/>
          </p:cNvGrpSpPr>
          <p:nvPr/>
        </p:nvGrpSpPr>
        <p:grpSpPr>
          <a:xfrm>
            <a:off x="5843985" y="1857965"/>
            <a:ext cx="330238" cy="489191"/>
            <a:chOff x="6976840" y="1243617"/>
            <a:chExt cx="216215" cy="320287"/>
          </a:xfrm>
        </p:grpSpPr>
        <p:pic>
          <p:nvPicPr>
            <p:cNvPr id="14" name="Picture 13" descr="Whopeople _Artboard 89.png"/>
            <p:cNvPicPr>
              <a:picLocks/>
            </p:cNvPicPr>
            <p:nvPr/>
          </p:nvPicPr>
          <p:blipFill>
            <a:blip r:embed="rId7">
              <a:extLst>
                <a:ext uri="{28A0092B-C50C-407E-A947-70E740481C1C}">
                  <a14:useLocalDpi xmlns:a14="http://schemas.microsoft.com/office/drawing/2010/main" val="0"/>
                </a:ext>
              </a:extLst>
            </a:blip>
            <a:stretch>
              <a:fillRect/>
            </a:stretch>
          </p:blipFill>
          <p:spPr>
            <a:xfrm>
              <a:off x="7079148" y="1249261"/>
              <a:ext cx="113907" cy="314643"/>
            </a:xfrm>
            <a:prstGeom prst="rect">
              <a:avLst/>
            </a:prstGeom>
          </p:spPr>
        </p:pic>
        <p:pic>
          <p:nvPicPr>
            <p:cNvPr id="19" name="Picture 18" descr="Whopeople _Artboard 85 copy.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76840" y="1243617"/>
              <a:ext cx="125431" cy="315751"/>
            </a:xfrm>
            <a:prstGeom prst="rect">
              <a:avLst/>
            </a:prstGeom>
          </p:spPr>
        </p:pic>
      </p:grpSp>
      <p:sp>
        <p:nvSpPr>
          <p:cNvPr id="33" name="Slide Number Placeholder 5"/>
          <p:cNvSpPr>
            <a:spLocks noGrp="1"/>
          </p:cNvSpPr>
          <p:nvPr>
            <p:ph type="sldNum" sz="quarter" idx="4294967295"/>
          </p:nvPr>
        </p:nvSpPr>
        <p:spPr>
          <a:xfrm>
            <a:off x="6553200" y="649287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smtClean="0">
                <a:latin typeface="Tahoma"/>
                <a:cs typeface="Tahoma"/>
              </a:rPr>
              <a:t>18</a:t>
            </a:r>
            <a:endParaRPr lang="en-US" dirty="0">
              <a:latin typeface="Tahoma"/>
              <a:cs typeface="Tahoma"/>
            </a:endParaRPr>
          </a:p>
        </p:txBody>
      </p:sp>
      <p:sp>
        <p:nvSpPr>
          <p:cNvPr id="30" name="Rounded Rectangle 29"/>
          <p:cNvSpPr/>
          <p:nvPr/>
        </p:nvSpPr>
        <p:spPr>
          <a:xfrm>
            <a:off x="2190825" y="2163827"/>
            <a:ext cx="1197371" cy="1169551"/>
          </a:xfrm>
          <a:prstGeom prst="roundRect">
            <a:avLst/>
          </a:prstGeom>
          <a:solidFill>
            <a:srgbClr val="FFFFFF">
              <a:alpha val="74000"/>
            </a:srgbClr>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1D3364"/>
              </a:solidFill>
              <a:latin typeface="Tahoma"/>
              <a:cs typeface="Tahoma"/>
            </a:endParaRPr>
          </a:p>
        </p:txBody>
      </p:sp>
      <p:sp>
        <p:nvSpPr>
          <p:cNvPr id="24" name="TextBox 23"/>
          <p:cNvSpPr txBox="1"/>
          <p:nvPr/>
        </p:nvSpPr>
        <p:spPr>
          <a:xfrm>
            <a:off x="2143007" y="2328474"/>
            <a:ext cx="1293007" cy="938719"/>
          </a:xfrm>
          <a:prstGeom prst="rect">
            <a:avLst/>
          </a:prstGeom>
          <a:noFill/>
        </p:spPr>
        <p:txBody>
          <a:bodyPr wrap="square" rtlCol="0">
            <a:spAutoFit/>
          </a:bodyPr>
          <a:lstStyle/>
          <a:p>
            <a:pPr algn="ctr"/>
            <a:r>
              <a:rPr lang="en-US" sz="1100" b="1" cap="small" dirty="0" smtClean="0">
                <a:solidFill>
                  <a:srgbClr val="1D3364"/>
                </a:solidFill>
                <a:latin typeface="Tahoma"/>
                <a:cs typeface="Tahoma"/>
              </a:rPr>
              <a:t>Use of NEBA</a:t>
            </a:r>
            <a:r>
              <a:rPr lang="en-US" sz="1100" cap="small" dirty="0" smtClean="0">
                <a:solidFill>
                  <a:srgbClr val="1D3364"/>
                </a:solidFill>
                <a:latin typeface="Tahoma"/>
                <a:cs typeface="Tahoma"/>
              </a:rPr>
              <a:t> and consideration of tradeoffs in response decisions</a:t>
            </a:r>
            <a:endParaRPr lang="en-US" sz="1100" cap="small" dirty="0">
              <a:solidFill>
                <a:srgbClr val="1D3364"/>
              </a:solidFill>
              <a:latin typeface="Tahoma"/>
              <a:cs typeface="Tahoma"/>
            </a:endParaRPr>
          </a:p>
        </p:txBody>
      </p:sp>
      <p:pic>
        <p:nvPicPr>
          <p:cNvPr id="4" name="Picture 3"/>
          <p:cNvPicPr>
            <a:picLocks noChangeAspect="1"/>
          </p:cNvPicPr>
          <p:nvPr/>
        </p:nvPicPr>
        <p:blipFill>
          <a:blip r:embed="rId9"/>
          <a:stretch>
            <a:fillRect/>
          </a:stretch>
        </p:blipFill>
        <p:spPr>
          <a:xfrm>
            <a:off x="1934884" y="1897256"/>
            <a:ext cx="514703" cy="514703"/>
          </a:xfrm>
          <a:prstGeom prst="rect">
            <a:avLst/>
          </a:prstGeom>
        </p:spPr>
      </p:pic>
      <p:pic>
        <p:nvPicPr>
          <p:cNvPr id="13" name="Picture 12" descr="well managed2-08.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200" y="3046912"/>
            <a:ext cx="9144000" cy="3830522"/>
          </a:xfrm>
          <a:prstGeom prst="rect">
            <a:avLst/>
          </a:prstGeom>
        </p:spPr>
      </p:pic>
    </p:spTree>
    <p:extLst>
      <p:ext uri="{BB962C8B-B14F-4D97-AF65-F5344CB8AC3E}">
        <p14:creationId xmlns:p14="http://schemas.microsoft.com/office/powerpoint/2010/main" val="37260074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ounded Rectangle 63"/>
          <p:cNvSpPr/>
          <p:nvPr/>
        </p:nvSpPr>
        <p:spPr>
          <a:xfrm>
            <a:off x="508327" y="2073769"/>
            <a:ext cx="8127346" cy="4048521"/>
          </a:xfrm>
          <a:prstGeom prst="roundRect">
            <a:avLst>
              <a:gd name="adj" fmla="val 3745"/>
            </a:avLst>
          </a:prstGeom>
          <a:solidFill>
            <a:schemeClr val="bg1"/>
          </a:solidFill>
          <a:ln w="31750">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sp>
        <p:nvSpPr>
          <p:cNvPr id="7" name="Title 1"/>
          <p:cNvSpPr>
            <a:spLocks noGrp="1"/>
          </p:cNvSpPr>
          <p:nvPr>
            <p:ph type="title"/>
          </p:nvPr>
        </p:nvSpPr>
        <p:spPr>
          <a:xfrm>
            <a:off x="1464914" y="73152"/>
            <a:ext cx="7679086" cy="428550"/>
          </a:xfrm>
        </p:spPr>
        <p:txBody>
          <a:bodyPr>
            <a:normAutofit fontScale="90000"/>
          </a:bodyPr>
          <a:lstStyle/>
          <a:p>
            <a:pPr algn="r"/>
            <a:r>
              <a:rPr lang="en-US" sz="2400" cap="small" dirty="0" smtClean="0">
                <a:solidFill>
                  <a:srgbClr val="36496A"/>
                </a:solidFill>
                <a:latin typeface="Tahoma"/>
                <a:cs typeface="Tahoma"/>
              </a:rPr>
              <a:t>How Can You </a:t>
            </a:r>
            <a:r>
              <a:rPr lang="en-US" sz="2400" cap="small" dirty="0">
                <a:solidFill>
                  <a:srgbClr val="36496A"/>
                </a:solidFill>
                <a:latin typeface="Tahoma"/>
                <a:cs typeface="Tahoma"/>
              </a:rPr>
              <a:t>S</a:t>
            </a:r>
            <a:r>
              <a:rPr lang="en-US" sz="2400" cap="small" dirty="0" smtClean="0">
                <a:solidFill>
                  <a:srgbClr val="36496A"/>
                </a:solidFill>
                <a:latin typeface="Tahoma"/>
                <a:cs typeface="Tahoma"/>
              </a:rPr>
              <a:t>upport </a:t>
            </a:r>
            <a:r>
              <a:rPr lang="en-US" sz="2400" cap="small" dirty="0">
                <a:solidFill>
                  <a:srgbClr val="36496A"/>
                </a:solidFill>
                <a:latin typeface="Tahoma"/>
                <a:cs typeface="Tahoma"/>
              </a:rPr>
              <a:t>O</a:t>
            </a:r>
            <a:r>
              <a:rPr lang="en-US" sz="2400" cap="small" dirty="0" smtClean="0">
                <a:solidFill>
                  <a:srgbClr val="36496A"/>
                </a:solidFill>
                <a:latin typeface="Tahoma"/>
                <a:cs typeface="Tahoma"/>
              </a:rPr>
              <a:t>il Spill </a:t>
            </a:r>
            <a:r>
              <a:rPr lang="en-US" sz="2400" cap="small" dirty="0">
                <a:solidFill>
                  <a:srgbClr val="36496A"/>
                </a:solidFill>
                <a:latin typeface="Tahoma"/>
                <a:cs typeface="Tahoma"/>
              </a:rPr>
              <a:t>P</a:t>
            </a:r>
            <a:r>
              <a:rPr lang="en-US" sz="2400" cap="small" dirty="0" smtClean="0">
                <a:solidFill>
                  <a:srgbClr val="36496A"/>
                </a:solidFill>
                <a:latin typeface="Tahoma"/>
                <a:cs typeface="Tahoma"/>
              </a:rPr>
              <a:t>reparedness and Response?</a:t>
            </a:r>
            <a:endParaRPr lang="en-US" sz="2400" cap="small" dirty="0">
              <a:solidFill>
                <a:srgbClr val="36496A"/>
              </a:solidFill>
              <a:latin typeface="Tahoma"/>
              <a:cs typeface="Tahoma"/>
            </a:endParaRPr>
          </a:p>
        </p:txBody>
      </p:sp>
      <p:sp>
        <p:nvSpPr>
          <p:cNvPr id="3" name="Rectangle 2"/>
          <p:cNvSpPr/>
          <p:nvPr/>
        </p:nvSpPr>
        <p:spPr>
          <a:xfrm>
            <a:off x="76200" y="1134070"/>
            <a:ext cx="8991600" cy="1015663"/>
          </a:xfrm>
          <a:prstGeom prst="rect">
            <a:avLst/>
          </a:prstGeom>
        </p:spPr>
        <p:txBody>
          <a:bodyPr wrap="square">
            <a:spAutoFit/>
          </a:bodyPr>
          <a:lstStyle/>
          <a:p>
            <a:pPr algn="ctr"/>
            <a:r>
              <a:rPr lang="en-US" sz="2000" cap="small" dirty="0">
                <a:solidFill>
                  <a:srgbClr val="36496A"/>
                </a:solidFill>
                <a:latin typeface="Tahoma"/>
                <a:cs typeface="Tahoma"/>
              </a:rPr>
              <a:t>Our </a:t>
            </a:r>
            <a:r>
              <a:rPr lang="en-US" sz="2000" cap="small" dirty="0" smtClean="0">
                <a:solidFill>
                  <a:srgbClr val="36496A"/>
                </a:solidFill>
                <a:latin typeface="Tahoma"/>
                <a:cs typeface="Tahoma"/>
              </a:rPr>
              <a:t>shared </a:t>
            </a:r>
            <a:r>
              <a:rPr lang="en-US" sz="2000" cap="small" dirty="0">
                <a:solidFill>
                  <a:srgbClr val="36496A"/>
                </a:solidFill>
                <a:latin typeface="Tahoma"/>
                <a:cs typeface="Tahoma"/>
              </a:rPr>
              <a:t>g</a:t>
            </a:r>
            <a:r>
              <a:rPr lang="en-US" sz="2000" cap="small" dirty="0" smtClean="0">
                <a:solidFill>
                  <a:srgbClr val="36496A"/>
                </a:solidFill>
                <a:latin typeface="Tahoma"/>
                <a:cs typeface="Tahoma"/>
              </a:rPr>
              <a:t>oal </a:t>
            </a:r>
            <a:r>
              <a:rPr lang="en-US" sz="2000" cap="small" dirty="0">
                <a:solidFill>
                  <a:srgbClr val="36496A"/>
                </a:solidFill>
                <a:latin typeface="Tahoma"/>
                <a:cs typeface="Tahoma"/>
              </a:rPr>
              <a:t>is to </a:t>
            </a:r>
            <a:r>
              <a:rPr lang="en-US" sz="2000" cap="small" dirty="0" smtClean="0">
                <a:solidFill>
                  <a:srgbClr val="36496A"/>
                </a:solidFill>
                <a:latin typeface="Tahoma"/>
                <a:cs typeface="Tahoma"/>
              </a:rPr>
              <a:t>preserve </a:t>
            </a:r>
            <a:r>
              <a:rPr lang="en-US" sz="2000" cap="small" dirty="0">
                <a:solidFill>
                  <a:srgbClr val="36496A"/>
                </a:solidFill>
                <a:latin typeface="Tahoma"/>
                <a:cs typeface="Tahoma"/>
              </a:rPr>
              <a:t>h</a:t>
            </a:r>
            <a:r>
              <a:rPr lang="en-US" sz="2000" cap="small" dirty="0" smtClean="0">
                <a:solidFill>
                  <a:srgbClr val="36496A"/>
                </a:solidFill>
                <a:latin typeface="Tahoma"/>
                <a:cs typeface="Tahoma"/>
              </a:rPr>
              <a:t>uman </a:t>
            </a:r>
            <a:r>
              <a:rPr lang="en-US" sz="2000" cap="small" dirty="0">
                <a:solidFill>
                  <a:srgbClr val="36496A"/>
                </a:solidFill>
                <a:latin typeface="Tahoma"/>
                <a:cs typeface="Tahoma"/>
              </a:rPr>
              <a:t>l</a:t>
            </a:r>
            <a:r>
              <a:rPr lang="en-US" sz="2000" cap="small" dirty="0" smtClean="0">
                <a:solidFill>
                  <a:srgbClr val="36496A"/>
                </a:solidFill>
                <a:latin typeface="Tahoma"/>
                <a:cs typeface="Tahoma"/>
              </a:rPr>
              <a:t>ife</a:t>
            </a:r>
            <a:r>
              <a:rPr lang="en-US" sz="2000" cap="small" dirty="0">
                <a:solidFill>
                  <a:srgbClr val="36496A"/>
                </a:solidFill>
                <a:latin typeface="Tahoma"/>
                <a:cs typeface="Tahoma"/>
              </a:rPr>
              <a:t>, the e</a:t>
            </a:r>
            <a:r>
              <a:rPr lang="en-US" sz="2000" cap="small" dirty="0" smtClean="0">
                <a:solidFill>
                  <a:srgbClr val="36496A"/>
                </a:solidFill>
                <a:latin typeface="Tahoma"/>
                <a:cs typeface="Tahoma"/>
              </a:rPr>
              <a:t>nvironment, </a:t>
            </a:r>
            <a:r>
              <a:rPr lang="en-US" sz="2000" cap="small" dirty="0">
                <a:solidFill>
                  <a:srgbClr val="36496A"/>
                </a:solidFill>
                <a:latin typeface="Tahoma"/>
                <a:cs typeface="Tahoma"/>
              </a:rPr>
              <a:t>and </a:t>
            </a:r>
            <a:r>
              <a:rPr lang="en-US" sz="2000" cap="small" dirty="0" smtClean="0">
                <a:solidFill>
                  <a:srgbClr val="36496A"/>
                </a:solidFill>
                <a:latin typeface="Tahoma"/>
                <a:cs typeface="Tahoma"/>
              </a:rPr>
              <a:t>community </a:t>
            </a:r>
            <a:r>
              <a:rPr lang="en-US" sz="2000" cap="small" dirty="0">
                <a:solidFill>
                  <a:srgbClr val="36496A"/>
                </a:solidFill>
                <a:latin typeface="Tahoma"/>
                <a:cs typeface="Tahoma"/>
              </a:rPr>
              <a:t>w</a:t>
            </a:r>
            <a:r>
              <a:rPr lang="en-US" sz="2000" cap="small" dirty="0" smtClean="0">
                <a:solidFill>
                  <a:srgbClr val="36496A"/>
                </a:solidFill>
                <a:latin typeface="Tahoma"/>
                <a:cs typeface="Tahoma"/>
              </a:rPr>
              <a:t>ell-being </a:t>
            </a:r>
            <a:r>
              <a:rPr lang="en-US" sz="2000" cap="small" dirty="0">
                <a:solidFill>
                  <a:srgbClr val="36496A"/>
                </a:solidFill>
                <a:latin typeface="Tahoma"/>
                <a:cs typeface="Tahoma"/>
              </a:rPr>
              <a:t>d</a:t>
            </a:r>
            <a:r>
              <a:rPr lang="en-US" sz="2000" cap="small" dirty="0" smtClean="0">
                <a:solidFill>
                  <a:srgbClr val="36496A"/>
                </a:solidFill>
                <a:latin typeface="Tahoma"/>
                <a:cs typeface="Tahoma"/>
              </a:rPr>
              <a:t>uring </a:t>
            </a:r>
            <a:r>
              <a:rPr lang="en-US" sz="2000" cap="small" dirty="0">
                <a:solidFill>
                  <a:srgbClr val="36496A"/>
                </a:solidFill>
                <a:latin typeface="Tahoma"/>
                <a:cs typeface="Tahoma"/>
              </a:rPr>
              <a:t>o</a:t>
            </a:r>
            <a:r>
              <a:rPr lang="en-US" sz="2000" cap="small" dirty="0" smtClean="0">
                <a:solidFill>
                  <a:srgbClr val="36496A"/>
                </a:solidFill>
                <a:latin typeface="Tahoma"/>
                <a:cs typeface="Tahoma"/>
              </a:rPr>
              <a:t>il </a:t>
            </a:r>
            <a:r>
              <a:rPr lang="en-US" sz="2000" cap="small" dirty="0">
                <a:solidFill>
                  <a:srgbClr val="36496A"/>
                </a:solidFill>
                <a:latin typeface="Tahoma"/>
                <a:cs typeface="Tahoma"/>
              </a:rPr>
              <a:t>s</a:t>
            </a:r>
            <a:r>
              <a:rPr lang="en-US" sz="2000" cap="small" dirty="0" smtClean="0">
                <a:solidFill>
                  <a:srgbClr val="36496A"/>
                </a:solidFill>
                <a:latin typeface="Tahoma"/>
                <a:cs typeface="Tahoma"/>
              </a:rPr>
              <a:t>pill response.</a:t>
            </a:r>
          </a:p>
          <a:p>
            <a:pPr algn="ctr"/>
            <a:endParaRPr lang="en-US" sz="2000" cap="small" dirty="0">
              <a:solidFill>
                <a:srgbClr val="36496A"/>
              </a:solidFill>
              <a:latin typeface="Tahoma"/>
              <a:cs typeface="Tahoma"/>
            </a:endParaRPr>
          </a:p>
        </p:txBody>
      </p:sp>
      <p:sp>
        <p:nvSpPr>
          <p:cNvPr id="2" name="TextBox 1"/>
          <p:cNvSpPr txBox="1"/>
          <p:nvPr/>
        </p:nvSpPr>
        <p:spPr>
          <a:xfrm>
            <a:off x="2133600" y="2250281"/>
            <a:ext cx="6389771" cy="3693319"/>
          </a:xfrm>
          <a:prstGeom prst="rect">
            <a:avLst/>
          </a:prstGeom>
          <a:noFill/>
        </p:spPr>
        <p:txBody>
          <a:bodyPr wrap="square" rtlCol="0">
            <a:spAutoFit/>
          </a:bodyPr>
          <a:lstStyle/>
          <a:p>
            <a:r>
              <a:rPr lang="en-US" cap="small" dirty="0">
                <a:solidFill>
                  <a:srgbClr val="36496A"/>
                </a:solidFill>
                <a:latin typeface="Tahoma"/>
                <a:cs typeface="Tahoma"/>
              </a:rPr>
              <a:t>Every government and community member can help us in achieving our goal of a rapid and unified </a:t>
            </a:r>
            <a:r>
              <a:rPr lang="en-US" cap="small" dirty="0" smtClean="0">
                <a:solidFill>
                  <a:srgbClr val="36496A"/>
                </a:solidFill>
                <a:latin typeface="Tahoma"/>
                <a:cs typeface="Tahoma"/>
              </a:rPr>
              <a:t>response.</a:t>
            </a:r>
          </a:p>
          <a:p>
            <a:pPr algn="ctr"/>
            <a:endParaRPr lang="en-US" cap="small" dirty="0" smtClean="0">
              <a:solidFill>
                <a:srgbClr val="36496A"/>
              </a:solidFill>
              <a:latin typeface="Tahoma"/>
              <a:cs typeface="Tahoma"/>
            </a:endParaRPr>
          </a:p>
          <a:p>
            <a:pPr marL="285750" indent="-285750">
              <a:buFont typeface="Arial"/>
              <a:buChar char="•"/>
            </a:pPr>
            <a:r>
              <a:rPr lang="en-US" cap="small" dirty="0" smtClean="0">
                <a:solidFill>
                  <a:srgbClr val="36496A"/>
                </a:solidFill>
                <a:latin typeface="Tahoma"/>
                <a:cs typeface="Tahoma"/>
              </a:rPr>
              <a:t>Work with us before a spill, participating in conversations with industry on a regular basis.</a:t>
            </a:r>
          </a:p>
          <a:p>
            <a:endParaRPr lang="en-US" cap="small" dirty="0" smtClean="0">
              <a:solidFill>
                <a:srgbClr val="36496A"/>
              </a:solidFill>
              <a:latin typeface="Tahoma"/>
              <a:cs typeface="Tahoma"/>
            </a:endParaRPr>
          </a:p>
          <a:p>
            <a:pPr marL="285750" indent="-285750">
              <a:buFont typeface="Arial"/>
              <a:buChar char="•"/>
            </a:pPr>
            <a:r>
              <a:rPr lang="en-US" cap="small" dirty="0" smtClean="0">
                <a:solidFill>
                  <a:srgbClr val="36496A"/>
                </a:solidFill>
                <a:latin typeface="Tahoma"/>
                <a:cs typeface="Tahoma"/>
              </a:rPr>
              <a:t>Join us for drills and exercises in your community.</a:t>
            </a:r>
          </a:p>
          <a:p>
            <a:endParaRPr lang="en-US" cap="small" dirty="0" smtClean="0">
              <a:solidFill>
                <a:srgbClr val="36496A"/>
              </a:solidFill>
              <a:latin typeface="Tahoma"/>
              <a:cs typeface="Tahoma"/>
            </a:endParaRPr>
          </a:p>
          <a:p>
            <a:pPr marL="285750" indent="-285750">
              <a:buFont typeface="Arial"/>
              <a:buChar char="•"/>
            </a:pPr>
            <a:r>
              <a:rPr lang="en-US" cap="small" dirty="0" smtClean="0">
                <a:solidFill>
                  <a:srgbClr val="36496A"/>
                </a:solidFill>
                <a:latin typeface="Tahoma"/>
                <a:cs typeface="Tahoma"/>
              </a:rPr>
              <a:t>Support our efforts to put plans and pre-approvals in place before a spill.</a:t>
            </a:r>
            <a:endParaRPr lang="en-US" cap="small" dirty="0">
              <a:solidFill>
                <a:srgbClr val="36496A"/>
              </a:solidFill>
              <a:latin typeface="Tahoma"/>
              <a:cs typeface="Tahoma"/>
            </a:endParaRPr>
          </a:p>
          <a:p>
            <a:pPr marL="285750" indent="-285750">
              <a:buFont typeface="Arial"/>
              <a:buChar char="•"/>
            </a:pPr>
            <a:endParaRPr lang="en-US" cap="small" dirty="0" smtClean="0">
              <a:latin typeface="Tahoma"/>
              <a:cs typeface="Tahoma"/>
            </a:endParaRPr>
          </a:p>
          <a:p>
            <a:r>
              <a:rPr lang="en-US" cap="small" dirty="0" smtClean="0">
                <a:solidFill>
                  <a:srgbClr val="2F4767"/>
                </a:solidFill>
                <a:latin typeface="Tahoma"/>
                <a:cs typeface="Tahoma"/>
              </a:rPr>
              <a:t>Through </a:t>
            </a:r>
            <a:r>
              <a:rPr lang="en-US" cap="small" dirty="0">
                <a:solidFill>
                  <a:srgbClr val="2F4767"/>
                </a:solidFill>
                <a:latin typeface="Tahoma"/>
                <a:cs typeface="Tahoma"/>
              </a:rPr>
              <a:t>effective preparation, we can create a </a:t>
            </a:r>
            <a:r>
              <a:rPr lang="en-US" cap="small" dirty="0" smtClean="0">
                <a:solidFill>
                  <a:srgbClr val="2F4767"/>
                </a:solidFill>
                <a:latin typeface="Tahoma"/>
                <a:cs typeface="Tahoma"/>
              </a:rPr>
              <a:t>more rapid and </a:t>
            </a:r>
            <a:r>
              <a:rPr lang="en-US" cap="small" dirty="0">
                <a:solidFill>
                  <a:srgbClr val="2F4767"/>
                </a:solidFill>
                <a:latin typeface="Tahoma"/>
                <a:cs typeface="Tahoma"/>
              </a:rPr>
              <a:t>efficient </a:t>
            </a:r>
            <a:r>
              <a:rPr lang="en-US" cap="small" dirty="0" smtClean="0">
                <a:solidFill>
                  <a:srgbClr val="2F4767"/>
                </a:solidFill>
                <a:latin typeface="Tahoma"/>
                <a:cs typeface="Tahoma"/>
              </a:rPr>
              <a:t>response </a:t>
            </a:r>
            <a:r>
              <a:rPr lang="en-US" cap="small" dirty="0">
                <a:solidFill>
                  <a:srgbClr val="2F4767"/>
                </a:solidFill>
                <a:latin typeface="Tahoma"/>
                <a:cs typeface="Tahoma"/>
              </a:rPr>
              <a:t>together</a:t>
            </a:r>
            <a:r>
              <a:rPr lang="en-US" cap="small" dirty="0" smtClean="0">
                <a:solidFill>
                  <a:srgbClr val="2F4767"/>
                </a:solidFill>
                <a:latin typeface="Tahoma"/>
                <a:cs typeface="Tahoma"/>
              </a:rPr>
              <a:t>.</a:t>
            </a:r>
            <a:endParaRPr lang="en-US" cap="small" dirty="0">
              <a:solidFill>
                <a:srgbClr val="2F4767"/>
              </a:solidFill>
              <a:latin typeface="Tahoma"/>
              <a:cs typeface="Tahoma"/>
            </a:endParaRPr>
          </a:p>
        </p:txBody>
      </p:sp>
      <p:grpSp>
        <p:nvGrpSpPr>
          <p:cNvPr id="5" name="Group 4"/>
          <p:cNvGrpSpPr/>
          <p:nvPr/>
        </p:nvGrpSpPr>
        <p:grpSpPr>
          <a:xfrm>
            <a:off x="838200" y="2239247"/>
            <a:ext cx="1142447" cy="1142447"/>
            <a:chOff x="1034726" y="2411727"/>
            <a:chExt cx="1142447" cy="1142447"/>
          </a:xfrm>
        </p:grpSpPr>
        <p:sp>
          <p:nvSpPr>
            <p:cNvPr id="14" name="Oval 13"/>
            <p:cNvSpPr/>
            <p:nvPr/>
          </p:nvSpPr>
          <p:spPr>
            <a:xfrm>
              <a:off x="1034726" y="2411727"/>
              <a:ext cx="1142447" cy="1142447"/>
            </a:xfrm>
            <a:prstGeom prst="ellipse">
              <a:avLst/>
            </a:prstGeom>
            <a:solidFill>
              <a:schemeClr val="bg1"/>
            </a:solidFill>
            <a:ln w="76200" cmpd="sng">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pic>
          <p:nvPicPr>
            <p:cNvPr id="15" name="Picture 14"/>
            <p:cNvPicPr>
              <a:picLocks noChangeAspect="1"/>
            </p:cNvPicPr>
            <p:nvPr/>
          </p:nvPicPr>
          <p:blipFill rotWithShape="1">
            <a:blip r:embed="rId3"/>
            <a:srcRect b="58757"/>
            <a:stretch/>
          </p:blipFill>
          <p:spPr>
            <a:xfrm>
              <a:off x="1064209" y="2507474"/>
              <a:ext cx="1083613" cy="758780"/>
            </a:xfrm>
            <a:prstGeom prst="rect">
              <a:avLst/>
            </a:prstGeom>
          </p:spPr>
        </p:pic>
      </p:grpSp>
      <p:sp>
        <p:nvSpPr>
          <p:cNvPr id="19" name="Oval 18"/>
          <p:cNvSpPr/>
          <p:nvPr/>
        </p:nvSpPr>
        <p:spPr>
          <a:xfrm>
            <a:off x="838200" y="3559060"/>
            <a:ext cx="1142447" cy="1142447"/>
          </a:xfrm>
          <a:prstGeom prst="ellipse">
            <a:avLst/>
          </a:prstGeom>
          <a:solidFill>
            <a:schemeClr val="bg1"/>
          </a:solidFill>
          <a:ln w="76200" cmpd="sng">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grpSp>
        <p:nvGrpSpPr>
          <p:cNvPr id="6" name="Group 5"/>
          <p:cNvGrpSpPr/>
          <p:nvPr/>
        </p:nvGrpSpPr>
        <p:grpSpPr>
          <a:xfrm>
            <a:off x="838200" y="4877617"/>
            <a:ext cx="1142447" cy="1142447"/>
            <a:chOff x="-1460147" y="4756224"/>
            <a:chExt cx="1142447" cy="1142447"/>
          </a:xfrm>
        </p:grpSpPr>
        <p:sp>
          <p:nvSpPr>
            <p:cNvPr id="16" name="Oval 15"/>
            <p:cNvSpPr/>
            <p:nvPr/>
          </p:nvSpPr>
          <p:spPr>
            <a:xfrm>
              <a:off x="-1460147" y="4756224"/>
              <a:ext cx="1142447" cy="1142447"/>
            </a:xfrm>
            <a:prstGeom prst="ellipse">
              <a:avLst/>
            </a:prstGeom>
            <a:solidFill>
              <a:schemeClr val="bg1"/>
            </a:solidFill>
            <a:ln w="76200" cmpd="sng">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pic>
          <p:nvPicPr>
            <p:cNvPr id="9" name="Picture 8"/>
            <p:cNvPicPr>
              <a:picLocks noChangeAspect="1"/>
            </p:cNvPicPr>
            <p:nvPr/>
          </p:nvPicPr>
          <p:blipFill>
            <a:blip r:embed="rId4"/>
            <a:stretch>
              <a:fillRect/>
            </a:stretch>
          </p:blipFill>
          <p:spPr>
            <a:xfrm>
              <a:off x="-1303119" y="5031738"/>
              <a:ext cx="862497" cy="626293"/>
            </a:xfrm>
            <a:prstGeom prst="rect">
              <a:avLst/>
            </a:prstGeom>
          </p:spPr>
        </p:pic>
      </p:grpSp>
      <p:pic>
        <p:nvPicPr>
          <p:cNvPr id="10" name="Picture 9"/>
          <p:cNvPicPr>
            <a:picLocks noChangeAspect="1"/>
          </p:cNvPicPr>
          <p:nvPr/>
        </p:nvPicPr>
        <p:blipFill>
          <a:blip r:embed="rId5"/>
          <a:stretch>
            <a:fillRect/>
          </a:stretch>
        </p:blipFill>
        <p:spPr>
          <a:xfrm>
            <a:off x="1131417" y="3711460"/>
            <a:ext cx="657140" cy="860540"/>
          </a:xfrm>
          <a:prstGeom prst="rect">
            <a:avLst/>
          </a:prstGeom>
        </p:spPr>
      </p:pic>
    </p:spTree>
    <p:extLst>
      <p:ext uri="{BB962C8B-B14F-4D97-AF65-F5344CB8AC3E}">
        <p14:creationId xmlns:p14="http://schemas.microsoft.com/office/powerpoint/2010/main" val="6531136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2700" y="76200"/>
            <a:ext cx="9156700" cy="430887"/>
          </a:xfrm>
          <a:prstGeom prst="rect">
            <a:avLst/>
          </a:prstGeom>
          <a:noFill/>
        </p:spPr>
        <p:txBody>
          <a:bodyPr wrap="square" rtlCol="0">
            <a:spAutoFit/>
          </a:bodyPr>
          <a:lstStyle/>
          <a:p>
            <a:pPr algn="r"/>
            <a:r>
              <a:rPr lang="en-US" sz="2200" cap="small" dirty="0" smtClean="0">
                <a:solidFill>
                  <a:srgbClr val="36496A"/>
                </a:solidFill>
                <a:latin typeface="Tahoma"/>
                <a:cs typeface="Tahoma"/>
              </a:rPr>
              <a:t>Our Goal Is to Prevent Spills </a:t>
            </a:r>
            <a:r>
              <a:rPr lang="en-US" sz="2200" cap="small" dirty="0">
                <a:solidFill>
                  <a:srgbClr val="36496A"/>
                </a:solidFill>
                <a:latin typeface="Tahoma"/>
                <a:cs typeface="Tahoma"/>
              </a:rPr>
              <a:t>E</a:t>
            </a:r>
            <a:r>
              <a:rPr lang="en-US" sz="2200" cap="small" dirty="0" smtClean="0">
                <a:solidFill>
                  <a:srgbClr val="36496A"/>
                </a:solidFill>
                <a:latin typeface="Tahoma"/>
                <a:cs typeface="Tahoma"/>
              </a:rPr>
              <a:t>ntirely</a:t>
            </a:r>
          </a:p>
        </p:txBody>
      </p:sp>
      <p:sp>
        <p:nvSpPr>
          <p:cNvPr id="15" name="TextBox 14"/>
          <p:cNvSpPr txBox="1"/>
          <p:nvPr/>
        </p:nvSpPr>
        <p:spPr>
          <a:xfrm>
            <a:off x="332269" y="1730532"/>
            <a:ext cx="8479463" cy="707886"/>
          </a:xfrm>
          <a:prstGeom prst="rect">
            <a:avLst/>
          </a:prstGeom>
          <a:noFill/>
        </p:spPr>
        <p:txBody>
          <a:bodyPr wrap="square" rtlCol="0">
            <a:spAutoFit/>
          </a:bodyPr>
          <a:lstStyle/>
          <a:p>
            <a:pPr algn="ctr"/>
            <a:r>
              <a:rPr lang="en-US" sz="2000" cap="small" dirty="0" smtClean="0">
                <a:solidFill>
                  <a:srgbClr val="36496A"/>
                </a:solidFill>
                <a:latin typeface="Tahoma"/>
                <a:cs typeface="Tahoma"/>
              </a:rPr>
              <a:t>Our goal is to never have an oil spill, and the industry takes extensive precautions to prevent spills from occurring.</a:t>
            </a:r>
            <a:endParaRPr lang="en-US" sz="2000" dirty="0">
              <a:solidFill>
                <a:srgbClr val="36496A"/>
              </a:solidFill>
              <a:latin typeface="Tahoma"/>
              <a:cs typeface="Tahoma"/>
            </a:endParaRPr>
          </a:p>
        </p:txBody>
      </p:sp>
      <p:sp>
        <p:nvSpPr>
          <p:cNvPr id="24" name="Rounded Rectangle 23"/>
          <p:cNvSpPr/>
          <p:nvPr/>
        </p:nvSpPr>
        <p:spPr>
          <a:xfrm>
            <a:off x="332269" y="1417528"/>
            <a:ext cx="8479463" cy="4529059"/>
          </a:xfrm>
          <a:prstGeom prst="roundRect">
            <a:avLst>
              <a:gd name="adj" fmla="val 11339"/>
            </a:avLst>
          </a:prstGeom>
          <a:noFill/>
          <a:ln w="38100" cmpd="sng">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sp>
        <p:nvSpPr>
          <p:cNvPr id="12" name="Rectangle 11"/>
          <p:cNvSpPr/>
          <p:nvPr/>
        </p:nvSpPr>
        <p:spPr>
          <a:xfrm>
            <a:off x="44823" y="37355"/>
            <a:ext cx="576739"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pic>
        <p:nvPicPr>
          <p:cNvPr id="18" name="Picture 17"/>
          <p:cNvPicPr>
            <a:picLocks noChangeAspect="1"/>
          </p:cNvPicPr>
          <p:nvPr/>
        </p:nvPicPr>
        <p:blipFill rotWithShape="1">
          <a:blip r:embed="rId3"/>
          <a:srcRect l="44113" r="38601" b="11659"/>
          <a:stretch/>
        </p:blipFill>
        <p:spPr>
          <a:xfrm>
            <a:off x="1839384" y="1820896"/>
            <a:ext cx="5465233" cy="4732304"/>
          </a:xfrm>
          <a:prstGeom prst="rect">
            <a:avLst/>
          </a:prstGeom>
        </p:spPr>
      </p:pic>
    </p:spTree>
    <p:extLst>
      <p:ext uri="{BB962C8B-B14F-4D97-AF65-F5344CB8AC3E}">
        <p14:creationId xmlns:p14="http://schemas.microsoft.com/office/powerpoint/2010/main" val="15906937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2F4767"/>
                </a:solidFill>
                <a:latin typeface="Tahoma"/>
                <a:cs typeface="Tahoma"/>
              </a:rPr>
              <a:t>APPENDIX</a:t>
            </a:r>
            <a:endParaRPr lang="en-US" dirty="0">
              <a:solidFill>
                <a:srgbClr val="2F4767"/>
              </a:solidFill>
              <a:latin typeface="Tahoma"/>
              <a:cs typeface="Tahoma"/>
            </a:endParaRPr>
          </a:p>
        </p:txBody>
      </p:sp>
    </p:spTree>
    <p:extLst>
      <p:ext uri="{BB962C8B-B14F-4D97-AF65-F5344CB8AC3E}">
        <p14:creationId xmlns:p14="http://schemas.microsoft.com/office/powerpoint/2010/main" val="1590814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3"/>
          <a:srcRect l="23347" r="30466"/>
          <a:stretch/>
        </p:blipFill>
        <p:spPr>
          <a:xfrm>
            <a:off x="980366" y="1219200"/>
            <a:ext cx="2296234" cy="2175125"/>
          </a:xfrm>
          <a:prstGeom prst="rect">
            <a:avLst/>
          </a:prstGeom>
        </p:spPr>
      </p:pic>
      <p:sp>
        <p:nvSpPr>
          <p:cNvPr id="4" name="Title 1"/>
          <p:cNvSpPr txBox="1">
            <a:spLocks/>
          </p:cNvSpPr>
          <p:nvPr/>
        </p:nvSpPr>
        <p:spPr>
          <a:xfrm>
            <a:off x="39592" y="73152"/>
            <a:ext cx="9104408" cy="4350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200" cap="small" dirty="0" smtClean="0">
                <a:solidFill>
                  <a:srgbClr val="36496A"/>
                </a:solidFill>
                <a:latin typeface="Tahoma"/>
                <a:cs typeface="Tahoma"/>
              </a:rPr>
              <a:t>NEBA in Action: Subsea Spill</a:t>
            </a:r>
            <a:endParaRPr lang="en-US" sz="2200" cap="small" dirty="0">
              <a:solidFill>
                <a:srgbClr val="36496A"/>
              </a:solidFill>
              <a:latin typeface="Tahoma"/>
              <a:cs typeface="Tahoma"/>
            </a:endParaRPr>
          </a:p>
        </p:txBody>
      </p:sp>
      <p:grpSp>
        <p:nvGrpSpPr>
          <p:cNvPr id="2" name="Group 1"/>
          <p:cNvGrpSpPr/>
          <p:nvPr/>
        </p:nvGrpSpPr>
        <p:grpSpPr>
          <a:xfrm>
            <a:off x="3200400" y="1981200"/>
            <a:ext cx="1775578" cy="1413125"/>
            <a:chOff x="3735845" y="2896351"/>
            <a:chExt cx="1775578" cy="1413125"/>
          </a:xfrm>
        </p:grpSpPr>
        <p:sp>
          <p:nvSpPr>
            <p:cNvPr id="36" name="TextBox 35"/>
            <p:cNvSpPr txBox="1"/>
            <p:nvPr/>
          </p:nvSpPr>
          <p:spPr>
            <a:xfrm>
              <a:off x="3735845" y="4047866"/>
              <a:ext cx="1775578" cy="261610"/>
            </a:xfrm>
            <a:prstGeom prst="rect">
              <a:avLst/>
            </a:prstGeom>
            <a:noFill/>
          </p:spPr>
          <p:txBody>
            <a:bodyPr wrap="square" rtlCol="0">
              <a:spAutoFit/>
            </a:bodyPr>
            <a:lstStyle/>
            <a:p>
              <a:pPr algn="ctr"/>
              <a:r>
                <a:rPr lang="en-US" sz="1100" cap="small" dirty="0" smtClean="0">
                  <a:solidFill>
                    <a:srgbClr val="36496A"/>
                  </a:solidFill>
                  <a:latin typeface="Tahoma"/>
                  <a:cs typeface="Tahoma"/>
                </a:rPr>
                <a:t>Dispersants</a:t>
              </a:r>
              <a:endParaRPr lang="en-US" sz="1100" cap="small" dirty="0">
                <a:solidFill>
                  <a:srgbClr val="36496A"/>
                </a:solidFill>
                <a:latin typeface="Tahoma"/>
                <a:cs typeface="Tahoma"/>
              </a:endParaRPr>
            </a:p>
          </p:txBody>
        </p:sp>
        <p:grpSp>
          <p:nvGrpSpPr>
            <p:cNvPr id="39" name="Group 38"/>
            <p:cNvGrpSpPr>
              <a:grpSpLocks noChangeAspect="1"/>
            </p:cNvGrpSpPr>
            <p:nvPr/>
          </p:nvGrpSpPr>
          <p:grpSpPr>
            <a:xfrm>
              <a:off x="4061616" y="2896351"/>
              <a:ext cx="1145384" cy="1076556"/>
              <a:chOff x="4155781" y="5252698"/>
              <a:chExt cx="810769" cy="762049"/>
            </a:xfrm>
          </p:grpSpPr>
          <p:sp>
            <p:nvSpPr>
              <p:cNvPr id="40" name="Oval 39"/>
              <p:cNvSpPr/>
              <p:nvPr/>
            </p:nvSpPr>
            <p:spPr>
              <a:xfrm>
                <a:off x="4176101" y="5252698"/>
                <a:ext cx="762049" cy="762049"/>
              </a:xfrm>
              <a:prstGeom prst="ellipse">
                <a:avLst/>
              </a:prstGeom>
              <a:solidFill>
                <a:schemeClr val="bg1"/>
              </a:solidFill>
              <a:ln w="19050" cmpd="sng">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pic>
            <p:nvPicPr>
              <p:cNvPr id="42" name="Picture 41" descr="toolboxGraphics _Artboard 5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5781" y="5405412"/>
                <a:ext cx="810769" cy="586446"/>
              </a:xfrm>
              <a:prstGeom prst="rect">
                <a:avLst/>
              </a:prstGeom>
            </p:spPr>
          </p:pic>
        </p:grpSp>
      </p:grpSp>
      <p:sp>
        <p:nvSpPr>
          <p:cNvPr id="37" name="Rounded Rectangle 36"/>
          <p:cNvSpPr/>
          <p:nvPr/>
        </p:nvSpPr>
        <p:spPr>
          <a:xfrm>
            <a:off x="6172200" y="2328200"/>
            <a:ext cx="2667000" cy="3936076"/>
          </a:xfrm>
          <a:prstGeom prst="roundRect">
            <a:avLst>
              <a:gd name="adj" fmla="val 2844"/>
            </a:avLst>
          </a:prstGeom>
          <a:solidFill>
            <a:srgbClr val="2F4767"/>
          </a:solidFill>
          <a:ln w="317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sp>
        <p:nvSpPr>
          <p:cNvPr id="38" name="Rectangle 37"/>
          <p:cNvSpPr/>
          <p:nvPr/>
        </p:nvSpPr>
        <p:spPr>
          <a:xfrm>
            <a:off x="6334865" y="1676400"/>
            <a:ext cx="2341671" cy="646331"/>
          </a:xfrm>
          <a:prstGeom prst="rect">
            <a:avLst/>
          </a:prstGeom>
          <a:ln>
            <a:noFill/>
          </a:ln>
        </p:spPr>
        <p:txBody>
          <a:bodyPr wrap="square">
            <a:spAutoFit/>
          </a:bodyPr>
          <a:lstStyle/>
          <a:p>
            <a:pPr algn="ctr"/>
            <a:r>
              <a:rPr lang="en-US" b="1" cap="small" dirty="0" smtClean="0">
                <a:solidFill>
                  <a:srgbClr val="36496A"/>
                </a:solidFill>
                <a:latin typeface="Tahoma"/>
                <a:cs typeface="Tahoma"/>
              </a:rPr>
              <a:t>Subsea Dispersant Application:</a:t>
            </a:r>
            <a:endParaRPr lang="en-US" b="1" cap="small" dirty="0">
              <a:solidFill>
                <a:srgbClr val="36496A"/>
              </a:solidFill>
              <a:latin typeface="Tahoma"/>
              <a:cs typeface="Tahoma"/>
            </a:endParaRPr>
          </a:p>
        </p:txBody>
      </p:sp>
      <p:sp>
        <p:nvSpPr>
          <p:cNvPr id="41" name="Rectangle 40"/>
          <p:cNvSpPr/>
          <p:nvPr/>
        </p:nvSpPr>
        <p:spPr>
          <a:xfrm>
            <a:off x="6192796" y="2588078"/>
            <a:ext cx="2625808" cy="3139321"/>
          </a:xfrm>
          <a:prstGeom prst="rect">
            <a:avLst/>
          </a:prstGeom>
          <a:ln>
            <a:noFill/>
          </a:ln>
        </p:spPr>
        <p:txBody>
          <a:bodyPr wrap="square">
            <a:spAutoFit/>
          </a:bodyPr>
          <a:lstStyle/>
          <a:p>
            <a:pPr algn="ctr"/>
            <a:r>
              <a:rPr lang="en-US" cap="small" dirty="0">
                <a:solidFill>
                  <a:srgbClr val="FFFFFF"/>
                </a:solidFill>
                <a:latin typeface="Tahoma"/>
                <a:cs typeface="Tahoma"/>
              </a:rPr>
              <a:t>In this scenario, </a:t>
            </a:r>
            <a:r>
              <a:rPr lang="en-US" b="1" cap="small" dirty="0">
                <a:solidFill>
                  <a:srgbClr val="FFFFFF"/>
                </a:solidFill>
                <a:latin typeface="Tahoma"/>
                <a:cs typeface="Tahoma"/>
              </a:rPr>
              <a:t>subsea dispersant application is probably the most effective selection</a:t>
            </a:r>
            <a:r>
              <a:rPr lang="en-US" cap="small" dirty="0">
                <a:solidFill>
                  <a:srgbClr val="FFFFFF"/>
                </a:solidFill>
                <a:latin typeface="Tahoma"/>
                <a:cs typeface="Tahoma"/>
              </a:rPr>
              <a:t>. Dispersants break </a:t>
            </a:r>
            <a:r>
              <a:rPr lang="en-US" cap="small" dirty="0" smtClean="0">
                <a:solidFill>
                  <a:srgbClr val="FFFFFF"/>
                </a:solidFill>
                <a:latin typeface="Tahoma"/>
                <a:cs typeface="Tahoma"/>
              </a:rPr>
              <a:t>down oil </a:t>
            </a:r>
            <a:r>
              <a:rPr lang="en-US" cap="small" dirty="0">
                <a:solidFill>
                  <a:srgbClr val="FFFFFF"/>
                </a:solidFill>
                <a:latin typeface="Tahoma"/>
                <a:cs typeface="Tahoma"/>
              </a:rPr>
              <a:t>slicks </a:t>
            </a:r>
            <a:r>
              <a:rPr lang="en-US" cap="small" dirty="0" smtClean="0">
                <a:solidFill>
                  <a:srgbClr val="FFFFFF"/>
                </a:solidFill>
                <a:latin typeface="Tahoma"/>
                <a:cs typeface="Tahoma"/>
              </a:rPr>
              <a:t>at </a:t>
            </a:r>
            <a:r>
              <a:rPr lang="en-US" cap="small" dirty="0">
                <a:solidFill>
                  <a:srgbClr val="FFFFFF"/>
                </a:solidFill>
                <a:latin typeface="Tahoma"/>
                <a:cs typeface="Tahoma"/>
              </a:rPr>
              <a:t>the source of the </a:t>
            </a:r>
            <a:r>
              <a:rPr lang="en-US" cap="small" dirty="0" smtClean="0">
                <a:solidFill>
                  <a:srgbClr val="FFFFFF"/>
                </a:solidFill>
                <a:latin typeface="Tahoma"/>
                <a:cs typeface="Tahoma"/>
              </a:rPr>
              <a:t>leak, promoting rapid biodegradation and minimizing oil reaching the surface.</a:t>
            </a:r>
            <a:endParaRPr lang="en-US" cap="small" dirty="0" smtClean="0">
              <a:solidFill>
                <a:srgbClr val="36496A"/>
              </a:solidFill>
              <a:latin typeface="Tahoma"/>
              <a:cs typeface="Tahoma"/>
            </a:endParaRPr>
          </a:p>
        </p:txBody>
      </p:sp>
      <p:grpSp>
        <p:nvGrpSpPr>
          <p:cNvPr id="43" name="Group 42"/>
          <p:cNvGrpSpPr/>
          <p:nvPr/>
        </p:nvGrpSpPr>
        <p:grpSpPr>
          <a:xfrm>
            <a:off x="-381000" y="4114801"/>
            <a:ext cx="6019801" cy="1323201"/>
            <a:chOff x="702845" y="4681360"/>
            <a:chExt cx="4272346" cy="1490841"/>
          </a:xfrm>
        </p:grpSpPr>
        <p:cxnSp>
          <p:nvCxnSpPr>
            <p:cNvPr id="44" name="Straight Arrow Connector 43"/>
            <p:cNvCxnSpPr/>
            <p:nvPr/>
          </p:nvCxnSpPr>
          <p:spPr>
            <a:xfrm>
              <a:off x="1447800" y="5426779"/>
              <a:ext cx="3527391" cy="0"/>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Title 1"/>
            <p:cNvSpPr txBox="1">
              <a:spLocks/>
            </p:cNvSpPr>
            <p:nvPr/>
          </p:nvSpPr>
          <p:spPr>
            <a:xfrm>
              <a:off x="702845" y="5062359"/>
              <a:ext cx="2116555" cy="46956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00" cap="small" dirty="0" smtClean="0">
                  <a:solidFill>
                    <a:srgbClr val="36496A"/>
                  </a:solidFill>
                  <a:latin typeface="Tahoma"/>
                  <a:cs typeface="Tahoma"/>
                </a:rPr>
                <a:t>Time</a:t>
              </a:r>
            </a:p>
          </p:txBody>
        </p:sp>
        <p:sp>
          <p:nvSpPr>
            <p:cNvPr id="46" name="Trapezoid 45"/>
            <p:cNvSpPr/>
            <p:nvPr/>
          </p:nvSpPr>
          <p:spPr>
            <a:xfrm rot="5400000">
              <a:off x="2474400" y="4212475"/>
              <a:ext cx="1490841" cy="2428612"/>
            </a:xfrm>
            <a:prstGeom prst="trapezoid">
              <a:avLst>
                <a:gd name="adj" fmla="val 41059"/>
              </a:avLst>
            </a:prstGeom>
            <a:gradFill flip="none" rotWithShape="1">
              <a:gsLst>
                <a:gs pos="24000">
                  <a:srgbClr val="2F4767"/>
                </a:gs>
                <a:gs pos="100000">
                  <a:srgbClr val="FFFFFF"/>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grpSp>
      <p:cxnSp>
        <p:nvCxnSpPr>
          <p:cNvPr id="72" name="Straight Connector 71"/>
          <p:cNvCxnSpPr/>
          <p:nvPr/>
        </p:nvCxnSpPr>
        <p:spPr>
          <a:xfrm>
            <a:off x="2286000" y="4175760"/>
            <a:ext cx="0" cy="1186041"/>
          </a:xfrm>
          <a:prstGeom prst="line">
            <a:avLst/>
          </a:prstGeom>
          <a:ln>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75" name="Oval 74"/>
          <p:cNvSpPr/>
          <p:nvPr/>
        </p:nvSpPr>
        <p:spPr>
          <a:xfrm>
            <a:off x="1524000" y="5480684"/>
            <a:ext cx="679117" cy="679117"/>
          </a:xfrm>
          <a:prstGeom prst="ellipse">
            <a:avLst/>
          </a:prstGeom>
          <a:solidFill>
            <a:schemeClr val="bg1"/>
          </a:solidFill>
          <a:ln w="19050" cmpd="sng">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pic>
        <p:nvPicPr>
          <p:cNvPr id="76" name="Picture 75" descr="toolboxGraphics _Artboard 5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7265" y="5616778"/>
            <a:ext cx="722535" cy="522624"/>
          </a:xfrm>
          <a:prstGeom prst="rect">
            <a:avLst/>
          </a:prstGeom>
        </p:spPr>
      </p:pic>
      <p:sp>
        <p:nvSpPr>
          <p:cNvPr id="79" name="Oval 78"/>
          <p:cNvSpPr>
            <a:spLocks noChangeAspect="1"/>
          </p:cNvSpPr>
          <p:nvPr/>
        </p:nvSpPr>
        <p:spPr>
          <a:xfrm>
            <a:off x="2400391" y="5480684"/>
            <a:ext cx="679118" cy="679117"/>
          </a:xfrm>
          <a:prstGeom prst="ellipse">
            <a:avLst/>
          </a:prstGeom>
          <a:solidFill>
            <a:schemeClr val="bg1"/>
          </a:solidFill>
          <a:ln w="19050" cmpd="sng">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pic>
        <p:nvPicPr>
          <p:cNvPr id="80" name="Picture 79" descr="toolboxGraphics _Artboard 52.png"/>
          <p:cNvPicPr>
            <a:picLocks noChangeAspect="1"/>
          </p:cNvPicPr>
          <p:nvPr/>
        </p:nvPicPr>
        <p:blipFill rotWithShape="1">
          <a:blip r:embed="rId5">
            <a:extLst>
              <a:ext uri="{28A0092B-C50C-407E-A947-70E740481C1C}">
                <a14:useLocalDpi xmlns:a14="http://schemas.microsoft.com/office/drawing/2010/main" val="0"/>
              </a:ext>
            </a:extLst>
          </a:blip>
          <a:srcRect l="24250" b="11619"/>
          <a:stretch/>
        </p:blipFill>
        <p:spPr>
          <a:xfrm>
            <a:off x="2422940" y="5702602"/>
            <a:ext cx="777460" cy="166956"/>
          </a:xfrm>
          <a:prstGeom prst="rect">
            <a:avLst/>
          </a:prstGeom>
        </p:spPr>
      </p:pic>
      <p:sp>
        <p:nvSpPr>
          <p:cNvPr id="82" name="Oval 81"/>
          <p:cNvSpPr/>
          <p:nvPr/>
        </p:nvSpPr>
        <p:spPr>
          <a:xfrm>
            <a:off x="3276600" y="5479116"/>
            <a:ext cx="679117" cy="679117"/>
          </a:xfrm>
          <a:prstGeom prst="ellipse">
            <a:avLst/>
          </a:prstGeom>
          <a:solidFill>
            <a:schemeClr val="bg1"/>
          </a:solidFill>
          <a:ln w="19050" cmpd="sng">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pic>
        <p:nvPicPr>
          <p:cNvPr id="84" name="Picture 83" descr="toolboxGraphics _Artboard 55 cop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9391" y="5716803"/>
            <a:ext cx="352686" cy="422388"/>
          </a:xfrm>
          <a:prstGeom prst="rect">
            <a:avLst/>
          </a:prstGeom>
        </p:spPr>
      </p:pic>
      <p:pic>
        <p:nvPicPr>
          <p:cNvPr id="85" name="Picture 84" descr="hoseman_Artboard 7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23641" y="5562600"/>
            <a:ext cx="298209" cy="318534"/>
          </a:xfrm>
          <a:prstGeom prst="rect">
            <a:avLst/>
          </a:prstGeom>
        </p:spPr>
      </p:pic>
      <p:cxnSp>
        <p:nvCxnSpPr>
          <p:cNvPr id="87" name="Straight Connector 86"/>
          <p:cNvCxnSpPr/>
          <p:nvPr/>
        </p:nvCxnSpPr>
        <p:spPr>
          <a:xfrm>
            <a:off x="3200400" y="4175760"/>
            <a:ext cx="0" cy="1186041"/>
          </a:xfrm>
          <a:prstGeom prst="line">
            <a:avLst/>
          </a:prstGeom>
          <a:ln>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4038600" y="4175760"/>
            <a:ext cx="0" cy="1186041"/>
          </a:xfrm>
          <a:prstGeom prst="line">
            <a:avLst/>
          </a:prstGeom>
          <a:ln>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47" name="Rounded Rectangle 46"/>
          <p:cNvSpPr/>
          <p:nvPr/>
        </p:nvSpPr>
        <p:spPr>
          <a:xfrm rot="16200000">
            <a:off x="1759313" y="2308589"/>
            <a:ext cx="2729774" cy="5181600"/>
          </a:xfrm>
          <a:prstGeom prst="roundRect">
            <a:avLst>
              <a:gd name="adj" fmla="val 5463"/>
            </a:avLst>
          </a:prstGeom>
          <a:noFill/>
          <a:ln w="31750">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F497D"/>
              </a:solidFill>
              <a:latin typeface="Tahoma"/>
              <a:cs typeface="Tahoma"/>
            </a:endParaRPr>
          </a:p>
        </p:txBody>
      </p:sp>
      <p:sp>
        <p:nvSpPr>
          <p:cNvPr id="48" name="Title 1"/>
          <p:cNvSpPr txBox="1">
            <a:spLocks/>
          </p:cNvSpPr>
          <p:nvPr/>
        </p:nvSpPr>
        <p:spPr>
          <a:xfrm>
            <a:off x="1574776" y="3505200"/>
            <a:ext cx="3098849" cy="46956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00" b="1" cap="small" dirty="0" smtClean="0">
                <a:solidFill>
                  <a:srgbClr val="36496A"/>
                </a:solidFill>
                <a:latin typeface="Tahoma"/>
                <a:cs typeface="Tahoma"/>
              </a:rPr>
              <a:t>Oil Removal Over Time</a:t>
            </a:r>
          </a:p>
        </p:txBody>
      </p:sp>
      <p:sp>
        <p:nvSpPr>
          <p:cNvPr id="53" name="Oval 52"/>
          <p:cNvSpPr/>
          <p:nvPr/>
        </p:nvSpPr>
        <p:spPr>
          <a:xfrm>
            <a:off x="4141990" y="5483151"/>
            <a:ext cx="679118" cy="679118"/>
          </a:xfrm>
          <a:prstGeom prst="ellipse">
            <a:avLst/>
          </a:prstGeom>
          <a:solidFill>
            <a:schemeClr val="bg1"/>
          </a:solidFill>
          <a:ln w="19050" cmpd="sng">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pic>
        <p:nvPicPr>
          <p:cNvPr id="51" name="Picture 50" descr="NEBA Overview assets-2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363909" flipH="1">
            <a:off x="4163407" y="5373272"/>
            <a:ext cx="551516" cy="849857"/>
          </a:xfrm>
          <a:prstGeom prst="rect">
            <a:avLst/>
          </a:prstGeom>
        </p:spPr>
      </p:pic>
    </p:spTree>
    <p:extLst>
      <p:ext uri="{BB962C8B-B14F-4D97-AF65-F5344CB8AC3E}">
        <p14:creationId xmlns:p14="http://schemas.microsoft.com/office/powerpoint/2010/main" val="30694186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rot="16200000">
            <a:off x="1759313" y="2304258"/>
            <a:ext cx="2729774" cy="5181600"/>
          </a:xfrm>
          <a:prstGeom prst="roundRect">
            <a:avLst>
              <a:gd name="adj" fmla="val 5463"/>
            </a:avLst>
          </a:prstGeom>
          <a:noFill/>
          <a:ln w="31750">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F497D"/>
              </a:solidFill>
              <a:latin typeface="Tahoma"/>
              <a:cs typeface="Tahoma"/>
            </a:endParaRPr>
          </a:p>
        </p:txBody>
      </p:sp>
      <p:sp>
        <p:nvSpPr>
          <p:cNvPr id="4" name="Title 1"/>
          <p:cNvSpPr txBox="1">
            <a:spLocks/>
          </p:cNvSpPr>
          <p:nvPr/>
        </p:nvSpPr>
        <p:spPr>
          <a:xfrm>
            <a:off x="39592" y="73152"/>
            <a:ext cx="9104408" cy="4350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200" cap="small" dirty="0" smtClean="0">
                <a:solidFill>
                  <a:srgbClr val="36496A"/>
                </a:solidFill>
                <a:latin typeface="Tahoma"/>
                <a:cs typeface="Tahoma"/>
              </a:rPr>
              <a:t>NEBA in Action: Oil </a:t>
            </a:r>
            <a:r>
              <a:rPr lang="en-US" sz="2200" cap="small" dirty="0">
                <a:solidFill>
                  <a:srgbClr val="36496A"/>
                </a:solidFill>
                <a:latin typeface="Tahoma"/>
                <a:cs typeface="Tahoma"/>
              </a:rPr>
              <a:t>R</a:t>
            </a:r>
            <a:r>
              <a:rPr lang="en-US" sz="2200" cap="small" dirty="0" smtClean="0">
                <a:solidFill>
                  <a:srgbClr val="36496A"/>
                </a:solidFill>
                <a:latin typeface="Tahoma"/>
                <a:cs typeface="Tahoma"/>
              </a:rPr>
              <a:t>elease in Wetland Area</a:t>
            </a:r>
            <a:endParaRPr lang="en-US" sz="2200" cap="small" dirty="0">
              <a:solidFill>
                <a:srgbClr val="36496A"/>
              </a:solidFill>
              <a:latin typeface="Tahoma"/>
              <a:cs typeface="Tahoma"/>
            </a:endParaRPr>
          </a:p>
        </p:txBody>
      </p:sp>
      <p:pic>
        <p:nvPicPr>
          <p:cNvPr id="2" name="Picture 1" descr="marshscenario-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981199"/>
            <a:ext cx="3550920" cy="1321793"/>
          </a:xfrm>
          <a:prstGeom prst="rect">
            <a:avLst/>
          </a:prstGeom>
        </p:spPr>
      </p:pic>
      <p:sp>
        <p:nvSpPr>
          <p:cNvPr id="16" name="Rounded Rectangle 15"/>
          <p:cNvSpPr/>
          <p:nvPr/>
        </p:nvSpPr>
        <p:spPr>
          <a:xfrm>
            <a:off x="6172200" y="2323212"/>
            <a:ext cx="2667000" cy="3941064"/>
          </a:xfrm>
          <a:prstGeom prst="roundRect">
            <a:avLst>
              <a:gd name="adj" fmla="val 2844"/>
            </a:avLst>
          </a:prstGeom>
          <a:solidFill>
            <a:srgbClr val="2F4767"/>
          </a:solidFill>
          <a:ln w="317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sp>
        <p:nvSpPr>
          <p:cNvPr id="22" name="Rectangle 21"/>
          <p:cNvSpPr/>
          <p:nvPr/>
        </p:nvSpPr>
        <p:spPr>
          <a:xfrm>
            <a:off x="6334865" y="1949180"/>
            <a:ext cx="2341671" cy="369332"/>
          </a:xfrm>
          <a:prstGeom prst="rect">
            <a:avLst/>
          </a:prstGeom>
          <a:ln>
            <a:noFill/>
          </a:ln>
        </p:spPr>
        <p:txBody>
          <a:bodyPr wrap="square">
            <a:spAutoFit/>
          </a:bodyPr>
          <a:lstStyle/>
          <a:p>
            <a:pPr algn="ctr"/>
            <a:r>
              <a:rPr lang="en-US" b="1" cap="small" dirty="0" smtClean="0">
                <a:solidFill>
                  <a:srgbClr val="36496A"/>
                </a:solidFill>
                <a:latin typeface="Tahoma"/>
                <a:cs typeface="Tahoma"/>
              </a:rPr>
              <a:t>In-Situ Burning:</a:t>
            </a:r>
            <a:endParaRPr lang="en-US" b="1" cap="small" dirty="0">
              <a:solidFill>
                <a:srgbClr val="36496A"/>
              </a:solidFill>
              <a:latin typeface="Tahoma"/>
              <a:cs typeface="Tahoma"/>
            </a:endParaRPr>
          </a:p>
        </p:txBody>
      </p:sp>
      <p:sp>
        <p:nvSpPr>
          <p:cNvPr id="23" name="Rectangle 22"/>
          <p:cNvSpPr/>
          <p:nvPr/>
        </p:nvSpPr>
        <p:spPr>
          <a:xfrm>
            <a:off x="6192796" y="3001083"/>
            <a:ext cx="2625808" cy="2585323"/>
          </a:xfrm>
          <a:prstGeom prst="rect">
            <a:avLst/>
          </a:prstGeom>
          <a:ln>
            <a:noFill/>
          </a:ln>
        </p:spPr>
        <p:txBody>
          <a:bodyPr wrap="square">
            <a:spAutoFit/>
          </a:bodyPr>
          <a:lstStyle/>
          <a:p>
            <a:pPr algn="ctr"/>
            <a:r>
              <a:rPr lang="en-US" cap="small" dirty="0" smtClean="0">
                <a:solidFill>
                  <a:srgbClr val="FFFFFF"/>
                </a:solidFill>
                <a:latin typeface="Tahoma"/>
                <a:cs typeface="Tahoma"/>
              </a:rPr>
              <a:t>In this scenario,  </a:t>
            </a:r>
          </a:p>
          <a:p>
            <a:pPr algn="ctr"/>
            <a:r>
              <a:rPr lang="en-US" cap="small" dirty="0" smtClean="0">
                <a:solidFill>
                  <a:srgbClr val="FFFFFF"/>
                </a:solidFill>
                <a:latin typeface="Tahoma"/>
                <a:cs typeface="Tahoma"/>
              </a:rPr>
              <a:t> </a:t>
            </a:r>
            <a:r>
              <a:rPr lang="en-US" b="1" cap="small" dirty="0" smtClean="0">
                <a:solidFill>
                  <a:srgbClr val="FFFFFF"/>
                </a:solidFill>
                <a:latin typeface="Tahoma"/>
                <a:cs typeface="Tahoma"/>
              </a:rPr>
              <a:t>in-situ burning may be the most effective option </a:t>
            </a:r>
            <a:r>
              <a:rPr lang="en-US" cap="small" dirty="0" smtClean="0">
                <a:solidFill>
                  <a:srgbClr val="FFFFFF"/>
                </a:solidFill>
                <a:latin typeface="Tahoma"/>
                <a:cs typeface="Tahoma"/>
              </a:rPr>
              <a:t>because it will remove the oil from the surface without harming the root system of the wetland vegetation.</a:t>
            </a:r>
            <a:endParaRPr lang="en-US" cap="small" dirty="0">
              <a:solidFill>
                <a:srgbClr val="36496A"/>
              </a:solidFill>
              <a:latin typeface="Tahoma"/>
              <a:cs typeface="Tahoma"/>
            </a:endParaRPr>
          </a:p>
        </p:txBody>
      </p:sp>
      <p:grpSp>
        <p:nvGrpSpPr>
          <p:cNvPr id="46" name="Group 45"/>
          <p:cNvGrpSpPr/>
          <p:nvPr/>
        </p:nvGrpSpPr>
        <p:grpSpPr>
          <a:xfrm>
            <a:off x="2883722" y="1371600"/>
            <a:ext cx="2948118" cy="1872690"/>
            <a:chOff x="4162757" y="1663851"/>
            <a:chExt cx="3366221" cy="2138275"/>
          </a:xfrm>
        </p:grpSpPr>
        <p:sp>
          <p:nvSpPr>
            <p:cNvPr id="32" name="Rounded Rectangle 31"/>
            <p:cNvSpPr/>
            <p:nvPr/>
          </p:nvSpPr>
          <p:spPr>
            <a:xfrm>
              <a:off x="4172917" y="2844036"/>
              <a:ext cx="2070612" cy="605979"/>
            </a:xfrm>
            <a:prstGeom prst="roundRect">
              <a:avLst/>
            </a:prstGeom>
            <a:solidFill>
              <a:srgbClr val="FFFFFF"/>
            </a:solidFill>
            <a:ln w="31750">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pic>
          <p:nvPicPr>
            <p:cNvPr id="43" name="Picture 42"/>
            <p:cNvPicPr>
              <a:picLocks noChangeAspect="1"/>
            </p:cNvPicPr>
            <p:nvPr/>
          </p:nvPicPr>
          <p:blipFill>
            <a:blip r:embed="rId4"/>
            <a:stretch>
              <a:fillRect/>
            </a:stretch>
          </p:blipFill>
          <p:spPr>
            <a:xfrm>
              <a:off x="4188159" y="2945184"/>
              <a:ext cx="2003601" cy="443883"/>
            </a:xfrm>
            <a:prstGeom prst="rect">
              <a:avLst/>
            </a:prstGeom>
          </p:spPr>
        </p:pic>
        <p:sp>
          <p:nvSpPr>
            <p:cNvPr id="37" name="Circular Arrow 36"/>
            <p:cNvSpPr/>
            <p:nvPr/>
          </p:nvSpPr>
          <p:spPr>
            <a:xfrm rot="10180542">
              <a:off x="5565850" y="2634683"/>
              <a:ext cx="1226821" cy="1167443"/>
            </a:xfrm>
            <a:prstGeom prst="circularArrow">
              <a:avLst>
                <a:gd name="adj1" fmla="val 5613"/>
                <a:gd name="adj2" fmla="val 1101318"/>
                <a:gd name="adj3" fmla="val 20329620"/>
                <a:gd name="adj4" fmla="val 10800000"/>
                <a:gd name="adj5" fmla="val 12500"/>
              </a:avLst>
            </a:prstGeom>
            <a:solidFill>
              <a:srgbClr val="324A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Tahoma"/>
                <a:cs typeface="Tahoma"/>
              </a:endParaRPr>
            </a:p>
          </p:txBody>
        </p:sp>
        <p:grpSp>
          <p:nvGrpSpPr>
            <p:cNvPr id="18" name="Group 17"/>
            <p:cNvGrpSpPr/>
            <p:nvPr/>
          </p:nvGrpSpPr>
          <p:grpSpPr>
            <a:xfrm>
              <a:off x="6367529" y="2146119"/>
              <a:ext cx="1161449" cy="1161449"/>
              <a:chOff x="4279900" y="1611124"/>
              <a:chExt cx="1676400" cy="1676400"/>
            </a:xfrm>
          </p:grpSpPr>
          <p:sp>
            <p:nvSpPr>
              <p:cNvPr id="17" name="Oval 16"/>
              <p:cNvSpPr/>
              <p:nvPr/>
            </p:nvSpPr>
            <p:spPr>
              <a:xfrm>
                <a:off x="4279900" y="1611124"/>
                <a:ext cx="1676400" cy="1676400"/>
              </a:xfrm>
              <a:prstGeom prst="ellipse">
                <a:avLst/>
              </a:prstGeom>
              <a:solidFill>
                <a:schemeClr val="bg1"/>
              </a:solidFill>
              <a:ln w="38100" cmpd="sng">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pic>
            <p:nvPicPr>
              <p:cNvPr id="8" name="Picture 7" descr="toolboxGraphics _Artboard 52 cop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3172" y="1887165"/>
                <a:ext cx="1446552" cy="1036296"/>
              </a:xfrm>
              <a:prstGeom prst="rect">
                <a:avLst/>
              </a:prstGeom>
            </p:spPr>
          </p:pic>
        </p:grpSp>
        <p:sp>
          <p:nvSpPr>
            <p:cNvPr id="38" name="Circular Arrow 37"/>
            <p:cNvSpPr/>
            <p:nvPr/>
          </p:nvSpPr>
          <p:spPr>
            <a:xfrm rot="12038979" flipH="1" flipV="1">
              <a:off x="5952411" y="1663851"/>
              <a:ext cx="1242007" cy="1188987"/>
            </a:xfrm>
            <a:prstGeom prst="circularArrow">
              <a:avLst>
                <a:gd name="adj1" fmla="val 5613"/>
                <a:gd name="adj2" fmla="val 1101318"/>
                <a:gd name="adj3" fmla="val 20329620"/>
                <a:gd name="adj4" fmla="val 10800000"/>
                <a:gd name="adj5" fmla="val 12500"/>
              </a:avLst>
            </a:prstGeom>
            <a:solidFill>
              <a:srgbClr val="324A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Tahoma"/>
                <a:cs typeface="Tahoma"/>
              </a:endParaRPr>
            </a:p>
          </p:txBody>
        </p:sp>
        <p:grpSp>
          <p:nvGrpSpPr>
            <p:cNvPr id="44" name="Group 43"/>
            <p:cNvGrpSpPr/>
            <p:nvPr/>
          </p:nvGrpSpPr>
          <p:grpSpPr>
            <a:xfrm>
              <a:off x="4162757" y="1982992"/>
              <a:ext cx="2070612" cy="740035"/>
              <a:chOff x="4162757" y="1982992"/>
              <a:chExt cx="2070612" cy="740035"/>
            </a:xfrm>
          </p:grpSpPr>
          <p:sp>
            <p:nvSpPr>
              <p:cNvPr id="28" name="Rounded Rectangle 27"/>
              <p:cNvSpPr/>
              <p:nvPr/>
            </p:nvSpPr>
            <p:spPr>
              <a:xfrm>
                <a:off x="4162757" y="1982992"/>
                <a:ext cx="2070612" cy="740035"/>
              </a:xfrm>
              <a:prstGeom prst="roundRect">
                <a:avLst/>
              </a:prstGeom>
              <a:solidFill>
                <a:srgbClr val="FFFFFF"/>
              </a:solidFill>
              <a:ln w="31750">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pic>
            <p:nvPicPr>
              <p:cNvPr id="41" name="Picture 40"/>
              <p:cNvPicPr>
                <a:picLocks noChangeAspect="1"/>
              </p:cNvPicPr>
              <p:nvPr/>
            </p:nvPicPr>
            <p:blipFill>
              <a:blip r:embed="rId6"/>
              <a:stretch>
                <a:fillRect/>
              </a:stretch>
            </p:blipFill>
            <p:spPr>
              <a:xfrm>
                <a:off x="4233879" y="1987717"/>
                <a:ext cx="1928111" cy="693342"/>
              </a:xfrm>
              <a:prstGeom prst="rect">
                <a:avLst/>
              </a:prstGeom>
            </p:spPr>
          </p:pic>
        </p:grpSp>
      </p:grpSp>
      <p:grpSp>
        <p:nvGrpSpPr>
          <p:cNvPr id="12" name="Group 11"/>
          <p:cNvGrpSpPr/>
          <p:nvPr/>
        </p:nvGrpSpPr>
        <p:grpSpPr>
          <a:xfrm>
            <a:off x="-381000" y="4110469"/>
            <a:ext cx="6019801" cy="1323201"/>
            <a:chOff x="702845" y="4681359"/>
            <a:chExt cx="4272346" cy="1490841"/>
          </a:xfrm>
        </p:grpSpPr>
        <p:cxnSp>
          <p:nvCxnSpPr>
            <p:cNvPr id="10" name="Straight Arrow Connector 9"/>
            <p:cNvCxnSpPr/>
            <p:nvPr/>
          </p:nvCxnSpPr>
          <p:spPr>
            <a:xfrm>
              <a:off x="1447800" y="5426779"/>
              <a:ext cx="3527391" cy="0"/>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48" name="Title 1"/>
            <p:cNvSpPr txBox="1">
              <a:spLocks/>
            </p:cNvSpPr>
            <p:nvPr/>
          </p:nvSpPr>
          <p:spPr>
            <a:xfrm>
              <a:off x="702845" y="5062359"/>
              <a:ext cx="2116555" cy="46956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00" cap="small" dirty="0" smtClean="0">
                  <a:solidFill>
                    <a:srgbClr val="36496A"/>
                  </a:solidFill>
                  <a:latin typeface="Tahoma"/>
                  <a:cs typeface="Tahoma"/>
                </a:rPr>
                <a:t>Time</a:t>
              </a:r>
            </a:p>
          </p:txBody>
        </p:sp>
        <p:sp>
          <p:nvSpPr>
            <p:cNvPr id="34" name="Trapezoid 33"/>
            <p:cNvSpPr/>
            <p:nvPr/>
          </p:nvSpPr>
          <p:spPr>
            <a:xfrm rot="5400000">
              <a:off x="2456542" y="4308032"/>
              <a:ext cx="1490841" cy="2237495"/>
            </a:xfrm>
            <a:prstGeom prst="trapezoid">
              <a:avLst>
                <a:gd name="adj" fmla="val 41059"/>
              </a:avLst>
            </a:prstGeom>
            <a:gradFill flip="none" rotWithShape="1">
              <a:gsLst>
                <a:gs pos="24000">
                  <a:srgbClr val="2F4767"/>
                </a:gs>
                <a:gs pos="100000">
                  <a:srgbClr val="FFFFFF"/>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grpSp>
      <p:sp>
        <p:nvSpPr>
          <p:cNvPr id="35" name="Title 1"/>
          <p:cNvSpPr txBox="1">
            <a:spLocks/>
          </p:cNvSpPr>
          <p:nvPr/>
        </p:nvSpPr>
        <p:spPr>
          <a:xfrm>
            <a:off x="1574776" y="3500869"/>
            <a:ext cx="3098849" cy="46956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00" b="1" cap="small" dirty="0" smtClean="0">
                <a:solidFill>
                  <a:srgbClr val="36496A"/>
                </a:solidFill>
                <a:latin typeface="Tahoma"/>
                <a:cs typeface="Tahoma"/>
              </a:rPr>
              <a:t>Oil Removal Over Time</a:t>
            </a:r>
          </a:p>
        </p:txBody>
      </p:sp>
      <p:grpSp>
        <p:nvGrpSpPr>
          <p:cNvPr id="15" name="Group 14"/>
          <p:cNvGrpSpPr/>
          <p:nvPr/>
        </p:nvGrpSpPr>
        <p:grpSpPr>
          <a:xfrm>
            <a:off x="1829168" y="5482253"/>
            <a:ext cx="685432" cy="685432"/>
            <a:chOff x="-602830" y="1170723"/>
            <a:chExt cx="679117" cy="679117"/>
          </a:xfrm>
        </p:grpSpPr>
        <p:sp>
          <p:nvSpPr>
            <p:cNvPr id="49" name="Oval 48"/>
            <p:cNvSpPr/>
            <p:nvPr/>
          </p:nvSpPr>
          <p:spPr>
            <a:xfrm>
              <a:off x="-602830" y="1170723"/>
              <a:ext cx="679117" cy="679117"/>
            </a:xfrm>
            <a:prstGeom prst="ellipse">
              <a:avLst/>
            </a:prstGeom>
            <a:solidFill>
              <a:schemeClr val="bg1"/>
            </a:solidFill>
            <a:ln w="19050" cmpd="sng">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pic>
          <p:nvPicPr>
            <p:cNvPr id="52" name="Picture 51" descr="toolboxGraphics _Artboard 52 cop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787" y="1321217"/>
              <a:ext cx="560540" cy="401566"/>
            </a:xfrm>
            <a:prstGeom prst="rect">
              <a:avLst/>
            </a:prstGeom>
          </p:spPr>
        </p:pic>
      </p:grpSp>
      <p:sp>
        <p:nvSpPr>
          <p:cNvPr id="57" name="Oval 56"/>
          <p:cNvSpPr/>
          <p:nvPr/>
        </p:nvSpPr>
        <p:spPr>
          <a:xfrm>
            <a:off x="3259704" y="5482252"/>
            <a:ext cx="685434" cy="685434"/>
          </a:xfrm>
          <a:prstGeom prst="ellipse">
            <a:avLst/>
          </a:prstGeom>
          <a:solidFill>
            <a:schemeClr val="bg1"/>
          </a:solidFill>
          <a:ln w="19050" cmpd="sng">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cxnSp>
        <p:nvCxnSpPr>
          <p:cNvPr id="14" name="Straight Connector 13"/>
          <p:cNvCxnSpPr/>
          <p:nvPr/>
        </p:nvCxnSpPr>
        <p:spPr>
          <a:xfrm>
            <a:off x="2667000" y="4171429"/>
            <a:ext cx="0" cy="1186041"/>
          </a:xfrm>
          <a:prstGeom prst="line">
            <a:avLst/>
          </a:prstGeom>
          <a:ln>
            <a:solidFill>
              <a:schemeClr val="bg1"/>
            </a:solidFill>
            <a:prstDash val="dash"/>
          </a:ln>
        </p:spPr>
        <p:style>
          <a:lnRef idx="2">
            <a:schemeClr val="accent1"/>
          </a:lnRef>
          <a:fillRef idx="0">
            <a:schemeClr val="accent1"/>
          </a:fillRef>
          <a:effectRef idx="1">
            <a:schemeClr val="accent1"/>
          </a:effectRef>
          <a:fontRef idx="minor">
            <a:schemeClr val="tx1"/>
          </a:fontRef>
        </p:style>
      </p:cxnSp>
      <p:pic>
        <p:nvPicPr>
          <p:cNvPr id="36" name="Picture 35" descr="NEBA Overview assets-2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363909" flipH="1">
            <a:off x="3325207" y="5384817"/>
            <a:ext cx="551516" cy="849857"/>
          </a:xfrm>
          <a:prstGeom prst="rect">
            <a:avLst/>
          </a:prstGeom>
        </p:spPr>
      </p:pic>
    </p:spTree>
    <p:extLst>
      <p:ext uri="{BB962C8B-B14F-4D97-AF65-F5344CB8AC3E}">
        <p14:creationId xmlns:p14="http://schemas.microsoft.com/office/powerpoint/2010/main" val="18086572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113" y="-268472"/>
            <a:ext cx="8376888" cy="1143000"/>
          </a:xfrm>
        </p:spPr>
        <p:txBody>
          <a:bodyPr>
            <a:normAutofit/>
          </a:bodyPr>
          <a:lstStyle/>
          <a:p>
            <a:pPr algn="r"/>
            <a:r>
              <a:rPr lang="en-US" sz="2200" cap="small" dirty="0" smtClean="0">
                <a:solidFill>
                  <a:srgbClr val="36496A"/>
                </a:solidFill>
                <a:latin typeface="Tahoma"/>
                <a:cs typeface="Tahoma"/>
              </a:rPr>
              <a:t>Understanding Oil Spill Response</a:t>
            </a:r>
            <a:endParaRPr lang="en-US" sz="2200" cap="small" dirty="0">
              <a:solidFill>
                <a:srgbClr val="36496A"/>
              </a:solidFill>
              <a:latin typeface="Tahoma"/>
              <a:cs typeface="Tahoma"/>
            </a:endParaRPr>
          </a:p>
        </p:txBody>
      </p:sp>
      <p:sp>
        <p:nvSpPr>
          <p:cNvPr id="3" name="TextBox 2"/>
          <p:cNvSpPr txBox="1"/>
          <p:nvPr/>
        </p:nvSpPr>
        <p:spPr>
          <a:xfrm>
            <a:off x="767112" y="1351777"/>
            <a:ext cx="7614888" cy="5201423"/>
          </a:xfrm>
          <a:prstGeom prst="rect">
            <a:avLst/>
          </a:prstGeom>
          <a:noFill/>
        </p:spPr>
        <p:txBody>
          <a:bodyPr wrap="square" rtlCol="0">
            <a:spAutoFit/>
          </a:bodyPr>
          <a:lstStyle/>
          <a:p>
            <a:endParaRPr lang="en-US" sz="2400" b="1" cap="small" dirty="0" smtClean="0">
              <a:solidFill>
                <a:srgbClr val="2F4767"/>
              </a:solidFill>
              <a:latin typeface="Tahoma"/>
              <a:cs typeface="Tahoma"/>
            </a:endParaRPr>
          </a:p>
          <a:p>
            <a:pPr marL="285750" indent="-285750">
              <a:lnSpc>
                <a:spcPct val="120000"/>
              </a:lnSpc>
              <a:spcAft>
                <a:spcPts val="1200"/>
              </a:spcAft>
              <a:buFont typeface="Arial"/>
              <a:buChar char="•"/>
            </a:pPr>
            <a:r>
              <a:rPr lang="en-US" sz="2000" cap="small" dirty="0" smtClean="0">
                <a:solidFill>
                  <a:srgbClr val="2F4767"/>
                </a:solidFill>
                <a:latin typeface="Tahoma"/>
                <a:cs typeface="Tahoma"/>
              </a:rPr>
              <a:t>Responders carefully apply decision frameworks, considering the significant tradeoffs involved in response.</a:t>
            </a:r>
          </a:p>
          <a:p>
            <a:pPr marL="285750" indent="-285750">
              <a:lnSpc>
                <a:spcPct val="120000"/>
              </a:lnSpc>
              <a:spcAft>
                <a:spcPts val="1200"/>
              </a:spcAft>
              <a:buFont typeface="Arial"/>
              <a:buChar char="•"/>
            </a:pPr>
            <a:r>
              <a:rPr lang="en-US" sz="2000" cap="small" dirty="0">
                <a:solidFill>
                  <a:srgbClr val="2F4767"/>
                </a:solidFill>
                <a:latin typeface="Tahoma"/>
                <a:cs typeface="Tahoma"/>
              </a:rPr>
              <a:t>Inherent limitations exist </a:t>
            </a:r>
            <a:r>
              <a:rPr lang="en-US" sz="2000" cap="small" dirty="0" smtClean="0">
                <a:solidFill>
                  <a:srgbClr val="2F4767"/>
                </a:solidFill>
                <a:latin typeface="Tahoma"/>
                <a:cs typeface="Tahoma"/>
              </a:rPr>
              <a:t>in </a:t>
            </a:r>
            <a:r>
              <a:rPr lang="en-US" sz="2000" cap="small" dirty="0">
                <a:solidFill>
                  <a:srgbClr val="2F4767"/>
                </a:solidFill>
                <a:latin typeface="Tahoma"/>
                <a:cs typeface="Tahoma"/>
              </a:rPr>
              <a:t>the amount of oil that can be recovered during any given response effort.</a:t>
            </a:r>
          </a:p>
          <a:p>
            <a:pPr marL="285750" indent="-285750">
              <a:lnSpc>
                <a:spcPct val="120000"/>
              </a:lnSpc>
              <a:spcAft>
                <a:spcPts val="1200"/>
              </a:spcAft>
              <a:buFont typeface="Arial"/>
              <a:buChar char="•"/>
            </a:pPr>
            <a:r>
              <a:rPr lang="en-US" sz="2000" cap="small" dirty="0" smtClean="0">
                <a:solidFill>
                  <a:srgbClr val="2F4767"/>
                </a:solidFill>
                <a:latin typeface="Tahoma"/>
                <a:cs typeface="Tahoma"/>
              </a:rPr>
              <a:t>There </a:t>
            </a:r>
            <a:r>
              <a:rPr lang="en-US" sz="2000" cap="small" dirty="0">
                <a:solidFill>
                  <a:srgbClr val="2F4767"/>
                </a:solidFill>
                <a:latin typeface="Tahoma"/>
                <a:cs typeface="Tahoma"/>
              </a:rPr>
              <a:t>will </a:t>
            </a:r>
            <a:r>
              <a:rPr lang="en-US" sz="2000" cap="small" dirty="0" smtClean="0">
                <a:solidFill>
                  <a:srgbClr val="2F4767"/>
                </a:solidFill>
                <a:latin typeface="Tahoma"/>
                <a:cs typeface="Tahoma"/>
              </a:rPr>
              <a:t>be </a:t>
            </a:r>
            <a:r>
              <a:rPr lang="en-US" sz="2000" cap="small" dirty="0">
                <a:solidFill>
                  <a:srgbClr val="2F4767"/>
                </a:solidFill>
                <a:latin typeface="Tahoma"/>
                <a:cs typeface="Tahoma"/>
              </a:rPr>
              <a:t>negative side </a:t>
            </a:r>
            <a:r>
              <a:rPr lang="en-US" sz="2000" cap="small" dirty="0" smtClean="0">
                <a:solidFill>
                  <a:srgbClr val="2F4767"/>
                </a:solidFill>
                <a:latin typeface="Tahoma"/>
                <a:cs typeface="Tahoma"/>
              </a:rPr>
              <a:t>effects of spills, even when </a:t>
            </a:r>
            <a:r>
              <a:rPr lang="en-US" sz="2000" cap="small" dirty="0">
                <a:solidFill>
                  <a:srgbClr val="2F4767"/>
                </a:solidFill>
                <a:latin typeface="Tahoma"/>
                <a:cs typeface="Tahoma"/>
              </a:rPr>
              <a:t>the </a:t>
            </a:r>
            <a:r>
              <a:rPr lang="en-US" sz="2000" cap="small" dirty="0" smtClean="0">
                <a:solidFill>
                  <a:srgbClr val="2F4767"/>
                </a:solidFill>
                <a:latin typeface="Tahoma"/>
                <a:cs typeface="Tahoma"/>
              </a:rPr>
              <a:t>most effective </a:t>
            </a:r>
            <a:r>
              <a:rPr lang="en-US" sz="2000" cap="small" dirty="0">
                <a:solidFill>
                  <a:srgbClr val="2F4767"/>
                </a:solidFill>
                <a:latin typeface="Tahoma"/>
                <a:cs typeface="Tahoma"/>
              </a:rPr>
              <a:t>tool is </a:t>
            </a:r>
            <a:r>
              <a:rPr lang="en-US" sz="2000" cap="small" dirty="0" smtClean="0">
                <a:solidFill>
                  <a:srgbClr val="2F4767"/>
                </a:solidFill>
                <a:latin typeface="Tahoma"/>
                <a:cs typeface="Tahoma"/>
              </a:rPr>
              <a:t>chosen.</a:t>
            </a:r>
            <a:endParaRPr lang="en-US" sz="2000" cap="small" dirty="0">
              <a:solidFill>
                <a:srgbClr val="2F4767"/>
              </a:solidFill>
              <a:latin typeface="Tahoma"/>
              <a:cs typeface="Tahoma"/>
            </a:endParaRPr>
          </a:p>
          <a:p>
            <a:pPr marL="285750" indent="-285750">
              <a:lnSpc>
                <a:spcPct val="120000"/>
              </a:lnSpc>
              <a:spcAft>
                <a:spcPts val="1200"/>
              </a:spcAft>
              <a:buFont typeface="Arial"/>
              <a:buChar char="•"/>
            </a:pPr>
            <a:r>
              <a:rPr lang="en-US" sz="2000" cap="small" dirty="0" smtClean="0">
                <a:solidFill>
                  <a:srgbClr val="2F4767"/>
                </a:solidFill>
                <a:latin typeface="Tahoma"/>
                <a:cs typeface="Tahoma"/>
              </a:rPr>
              <a:t>Government, communities, and industry must assess potential spill impacts and make decisions together</a:t>
            </a:r>
            <a:r>
              <a:rPr lang="en-US" sz="2000" cap="small" dirty="0">
                <a:solidFill>
                  <a:srgbClr val="2F4767"/>
                </a:solidFill>
                <a:latin typeface="Tahoma"/>
                <a:cs typeface="Tahoma"/>
              </a:rPr>
              <a:t>. </a:t>
            </a:r>
            <a:endParaRPr lang="en-US" sz="2000" cap="small" dirty="0" smtClean="0">
              <a:solidFill>
                <a:srgbClr val="2F4767"/>
              </a:solidFill>
              <a:latin typeface="Tahoma"/>
              <a:cs typeface="Tahoma"/>
            </a:endParaRPr>
          </a:p>
          <a:p>
            <a:pPr marL="285750" indent="-285750">
              <a:lnSpc>
                <a:spcPct val="120000"/>
              </a:lnSpc>
              <a:spcAft>
                <a:spcPts val="1200"/>
              </a:spcAft>
              <a:buFont typeface="Arial"/>
              <a:buChar char="•"/>
            </a:pPr>
            <a:r>
              <a:rPr lang="en-US" sz="2000" cap="small" dirty="0">
                <a:solidFill>
                  <a:srgbClr val="2F4767"/>
                </a:solidFill>
                <a:latin typeface="Tahoma"/>
                <a:cs typeface="Tahoma"/>
              </a:rPr>
              <a:t>A</a:t>
            </a:r>
            <a:r>
              <a:rPr lang="en-US" sz="2000" cap="small" dirty="0" smtClean="0">
                <a:solidFill>
                  <a:srgbClr val="2F4767"/>
                </a:solidFill>
                <a:latin typeface="Tahoma"/>
                <a:cs typeface="Tahoma"/>
              </a:rPr>
              <a:t>ccess to appropriate </a:t>
            </a:r>
            <a:r>
              <a:rPr lang="en-US" sz="2000" cap="small" dirty="0">
                <a:solidFill>
                  <a:srgbClr val="2F4767"/>
                </a:solidFill>
                <a:latin typeface="Tahoma"/>
                <a:cs typeface="Tahoma"/>
              </a:rPr>
              <a:t>response </a:t>
            </a:r>
            <a:r>
              <a:rPr lang="en-US" sz="2000" cap="small" dirty="0" smtClean="0">
                <a:solidFill>
                  <a:srgbClr val="2F4767"/>
                </a:solidFill>
                <a:latin typeface="Tahoma"/>
                <a:cs typeface="Tahoma"/>
              </a:rPr>
              <a:t>tools is critical for successful response.</a:t>
            </a:r>
            <a:endParaRPr lang="en-US" sz="2400" cap="small" dirty="0" smtClean="0">
              <a:solidFill>
                <a:srgbClr val="2F4767"/>
              </a:solidFill>
              <a:latin typeface="Tahoma"/>
              <a:cs typeface="Tahoma"/>
            </a:endParaRPr>
          </a:p>
          <a:p>
            <a:endParaRPr lang="en-US" cap="small" dirty="0">
              <a:latin typeface="Tahoma"/>
              <a:cs typeface="Tahoma"/>
            </a:endParaRPr>
          </a:p>
        </p:txBody>
      </p:sp>
      <p:sp>
        <p:nvSpPr>
          <p:cNvPr id="8" name="Rounded Rectangle 7"/>
          <p:cNvSpPr/>
          <p:nvPr/>
        </p:nvSpPr>
        <p:spPr>
          <a:xfrm>
            <a:off x="397705" y="1475184"/>
            <a:ext cx="8371979" cy="4937129"/>
          </a:xfrm>
          <a:prstGeom prst="roundRect">
            <a:avLst>
              <a:gd name="adj" fmla="val 10508"/>
            </a:avLst>
          </a:prstGeom>
          <a:noFill/>
          <a:ln w="31750">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spTree>
    <p:extLst>
      <p:ext uri="{BB962C8B-B14F-4D97-AF65-F5344CB8AC3E}">
        <p14:creationId xmlns:p14="http://schemas.microsoft.com/office/powerpoint/2010/main" val="33717192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866" y="1066800"/>
            <a:ext cx="9162585" cy="707886"/>
          </a:xfrm>
          <a:prstGeom prst="rect">
            <a:avLst/>
          </a:prstGeom>
          <a:noFill/>
        </p:spPr>
        <p:txBody>
          <a:bodyPr wrap="square" rtlCol="0">
            <a:spAutoFit/>
          </a:bodyPr>
          <a:lstStyle/>
          <a:p>
            <a:pPr algn="ctr"/>
            <a:r>
              <a:rPr lang="en-US" sz="2000" cap="small" dirty="0" smtClean="0">
                <a:solidFill>
                  <a:srgbClr val="2F4767"/>
                </a:solidFill>
                <a:latin typeface="Tahoma"/>
                <a:cs typeface="Tahoma"/>
              </a:rPr>
              <a:t>When a spill occurs, source control is immediately applied – after which, response tools are implemented.</a:t>
            </a:r>
            <a:endParaRPr lang="en-US" sz="2000" cap="small" dirty="0">
              <a:solidFill>
                <a:srgbClr val="2F4767"/>
              </a:solidFill>
              <a:latin typeface="Tahoma"/>
              <a:cs typeface="Tahoma"/>
            </a:endParaRPr>
          </a:p>
        </p:txBody>
      </p:sp>
      <p:sp>
        <p:nvSpPr>
          <p:cNvPr id="5" name="Title 1"/>
          <p:cNvSpPr txBox="1">
            <a:spLocks/>
          </p:cNvSpPr>
          <p:nvPr/>
        </p:nvSpPr>
        <p:spPr>
          <a:xfrm>
            <a:off x="39592" y="73152"/>
            <a:ext cx="9104408" cy="4350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200" cap="small" dirty="0">
                <a:solidFill>
                  <a:srgbClr val="36496A"/>
                </a:solidFill>
                <a:latin typeface="Tahoma"/>
                <a:cs typeface="Tahoma"/>
              </a:rPr>
              <a:t>Our Response Toolbox</a:t>
            </a:r>
          </a:p>
        </p:txBody>
      </p:sp>
      <p:sp>
        <p:nvSpPr>
          <p:cNvPr id="6" name="TextBox 5"/>
          <p:cNvSpPr txBox="1"/>
          <p:nvPr/>
        </p:nvSpPr>
        <p:spPr>
          <a:xfrm>
            <a:off x="4469593" y="6666343"/>
            <a:ext cx="4648200" cy="215444"/>
          </a:xfrm>
          <a:prstGeom prst="rect">
            <a:avLst/>
          </a:prstGeom>
          <a:noFill/>
        </p:spPr>
        <p:txBody>
          <a:bodyPr wrap="square" rtlCol="0">
            <a:spAutoFit/>
          </a:bodyPr>
          <a:lstStyle/>
          <a:p>
            <a:pPr algn="r"/>
            <a:r>
              <a:rPr lang="en-US" sz="800" cap="small" dirty="0">
                <a:solidFill>
                  <a:srgbClr val="36496A"/>
                </a:solidFill>
                <a:latin typeface="Tahoma"/>
                <a:cs typeface="Tahoma"/>
              </a:rPr>
              <a:t>source: </a:t>
            </a:r>
            <a:r>
              <a:rPr lang="en-US" sz="800" cap="small" dirty="0" err="1">
                <a:solidFill>
                  <a:srgbClr val="36496A"/>
                </a:solidFill>
                <a:latin typeface="Tahoma"/>
                <a:cs typeface="Tahoma"/>
              </a:rPr>
              <a:t>exxonmobil</a:t>
            </a:r>
            <a:r>
              <a:rPr lang="en-US" sz="800" cap="small" dirty="0">
                <a:solidFill>
                  <a:srgbClr val="36496A"/>
                </a:solidFill>
                <a:latin typeface="Tahoma"/>
                <a:cs typeface="Tahoma"/>
              </a:rPr>
              <a:t> oil spill response guidelines</a:t>
            </a:r>
          </a:p>
        </p:txBody>
      </p:sp>
      <p:graphicFrame>
        <p:nvGraphicFramePr>
          <p:cNvPr id="31" name="Table 30"/>
          <p:cNvGraphicFramePr>
            <a:graphicFrameLocks noGrp="1"/>
          </p:cNvGraphicFramePr>
          <p:nvPr>
            <p:extLst>
              <p:ext uri="{D42A27DB-BD31-4B8C-83A1-F6EECF244321}">
                <p14:modId xmlns:p14="http://schemas.microsoft.com/office/powerpoint/2010/main" val="928284452"/>
              </p:ext>
            </p:extLst>
          </p:nvPr>
        </p:nvGraphicFramePr>
        <p:xfrm>
          <a:off x="97454" y="1794165"/>
          <a:ext cx="8955834" cy="4916423"/>
        </p:xfrm>
        <a:graphic>
          <a:graphicData uri="http://schemas.openxmlformats.org/drawingml/2006/table">
            <a:tbl>
              <a:tblPr firstRow="1" bandRow="1">
                <a:tableStyleId>{2D5ABB26-0587-4C30-8999-92F81FD0307C}</a:tableStyleId>
              </a:tblPr>
              <a:tblGrid>
                <a:gridCol w="3389436"/>
                <a:gridCol w="2783199"/>
                <a:gridCol w="2783199"/>
              </a:tblGrid>
              <a:tr h="278378">
                <a:tc>
                  <a:txBody>
                    <a:bodyPr/>
                    <a:lstStyle/>
                    <a:p>
                      <a:pPr algn="ctr"/>
                      <a:r>
                        <a:rPr lang="en-US" sz="1400" b="0" i="0" cap="small" dirty="0" smtClean="0">
                          <a:solidFill>
                            <a:srgbClr val="36496A"/>
                          </a:solidFill>
                          <a:latin typeface="Tahoma"/>
                          <a:cs typeface="Tahoma"/>
                        </a:rPr>
                        <a:t>Response</a:t>
                      </a:r>
                      <a:r>
                        <a:rPr lang="en-US" sz="1400" b="0" i="0" cap="small" baseline="0" dirty="0" smtClean="0">
                          <a:solidFill>
                            <a:srgbClr val="36496A"/>
                          </a:solidFill>
                          <a:latin typeface="Tahoma"/>
                          <a:cs typeface="Tahoma"/>
                        </a:rPr>
                        <a:t> </a:t>
                      </a:r>
                      <a:r>
                        <a:rPr lang="en-US" sz="1400" b="0" i="0" cap="small" dirty="0" smtClean="0">
                          <a:solidFill>
                            <a:srgbClr val="36496A"/>
                          </a:solidFill>
                          <a:latin typeface="Tahoma"/>
                          <a:cs typeface="Tahoma"/>
                        </a:rPr>
                        <a:t>Toolbox</a:t>
                      </a:r>
                      <a:endParaRPr lang="en-US" sz="1400" b="0" i="0" cap="small" dirty="0">
                        <a:solidFill>
                          <a:srgbClr val="36496A"/>
                        </a:solidFill>
                        <a:latin typeface="Tahoma"/>
                        <a:cs typeface="Tahoma"/>
                      </a:endParaRPr>
                    </a:p>
                  </a:txBody>
                  <a:tcPr>
                    <a:lnR w="12700" cap="flat" cmpd="sng" algn="ctr">
                      <a:solidFill>
                        <a:srgbClr val="A5B0BE"/>
                      </a:solidFill>
                      <a:prstDash val="solid"/>
                      <a:round/>
                      <a:headEnd type="none" w="med" len="med"/>
                      <a:tailEnd type="none" w="med" len="med"/>
                    </a:lnR>
                    <a:lnB w="12700" cap="flat" cmpd="sng" algn="ctr">
                      <a:solidFill>
                        <a:srgbClr val="A5B0BE"/>
                      </a:solidFill>
                      <a:prstDash val="solid"/>
                      <a:round/>
                      <a:headEnd type="none" w="med" len="med"/>
                      <a:tailEnd type="none" w="med" len="med"/>
                    </a:lnB>
                    <a:solidFill>
                      <a:schemeClr val="bg1"/>
                    </a:solidFill>
                  </a:tcPr>
                </a:tc>
                <a:tc>
                  <a:txBody>
                    <a:bodyPr/>
                    <a:lstStyle/>
                    <a:p>
                      <a:pPr algn="ctr"/>
                      <a:r>
                        <a:rPr lang="en-US" sz="1400" cap="small" dirty="0" smtClean="0">
                          <a:solidFill>
                            <a:srgbClr val="1D3364"/>
                          </a:solidFill>
                          <a:latin typeface="Tahoma"/>
                          <a:cs typeface="Tahoma"/>
                        </a:rPr>
                        <a:t>Benefits</a:t>
                      </a:r>
                      <a:endParaRPr lang="en-US" sz="1400" b="0" i="0" cap="small" dirty="0">
                        <a:solidFill>
                          <a:srgbClr val="1D3364"/>
                        </a:solidFill>
                        <a:latin typeface="Tahoma"/>
                        <a:cs typeface="Tahoma"/>
                      </a:endParaRPr>
                    </a:p>
                  </a:txBody>
                  <a:tcPr>
                    <a:lnL w="12700" cap="flat" cmpd="sng" algn="ctr">
                      <a:solidFill>
                        <a:srgbClr val="A5B0BE"/>
                      </a:solidFill>
                      <a:prstDash val="solid"/>
                      <a:round/>
                      <a:headEnd type="none" w="med" len="med"/>
                      <a:tailEnd type="none" w="med" len="med"/>
                    </a:lnL>
                    <a:lnR w="12700" cap="flat" cmpd="sng" algn="ctr">
                      <a:solidFill>
                        <a:srgbClr val="A5B0BE"/>
                      </a:solidFill>
                      <a:prstDash val="solid"/>
                      <a:round/>
                      <a:headEnd type="none" w="med" len="med"/>
                      <a:tailEnd type="none" w="med" len="med"/>
                    </a:lnR>
                    <a:lnB w="12700" cap="flat" cmpd="sng" algn="ctr">
                      <a:solidFill>
                        <a:srgbClr val="A5B0BE"/>
                      </a:solidFill>
                      <a:prstDash val="solid"/>
                      <a:round/>
                      <a:headEnd type="none" w="med" len="med"/>
                      <a:tailEnd type="none" w="med" len="med"/>
                    </a:lnB>
                    <a:solidFill>
                      <a:schemeClr val="bg1"/>
                    </a:solidFill>
                  </a:tcPr>
                </a:tc>
                <a:tc>
                  <a:txBody>
                    <a:bodyPr/>
                    <a:lstStyle/>
                    <a:p>
                      <a:pPr algn="ctr"/>
                      <a:r>
                        <a:rPr lang="en-US" sz="1400" b="0" i="0" cap="small" dirty="0" smtClean="0">
                          <a:solidFill>
                            <a:srgbClr val="1D3364"/>
                          </a:solidFill>
                          <a:latin typeface="Tahoma"/>
                          <a:cs typeface="Tahoma"/>
                        </a:rPr>
                        <a:t>Drawbacks</a:t>
                      </a:r>
                      <a:endParaRPr lang="en-US" sz="1400" b="0" i="0" cap="small" dirty="0">
                        <a:solidFill>
                          <a:srgbClr val="1D3364"/>
                        </a:solidFill>
                        <a:latin typeface="Tahoma"/>
                        <a:cs typeface="Tahoma"/>
                      </a:endParaRPr>
                    </a:p>
                  </a:txBody>
                  <a:tcPr>
                    <a:lnL w="12700" cap="flat" cmpd="sng" algn="ctr">
                      <a:solidFill>
                        <a:srgbClr val="A5B0BE"/>
                      </a:solidFill>
                      <a:prstDash val="solid"/>
                      <a:round/>
                      <a:headEnd type="none" w="med" len="med"/>
                      <a:tailEnd type="none" w="med" len="med"/>
                    </a:lnL>
                    <a:lnB w="12700" cap="flat" cmpd="sng" algn="ctr">
                      <a:solidFill>
                        <a:srgbClr val="A5B0BE"/>
                      </a:solidFill>
                      <a:prstDash val="solid"/>
                      <a:round/>
                      <a:headEnd type="none" w="med" len="med"/>
                      <a:tailEnd type="none" w="med" len="med"/>
                    </a:lnB>
                    <a:solidFill>
                      <a:schemeClr val="bg1"/>
                    </a:solidFill>
                  </a:tcPr>
                </a:tc>
              </a:tr>
              <a:tr h="862971">
                <a:tc>
                  <a:txBody>
                    <a:bodyPr/>
                    <a:lstStyle/>
                    <a:p>
                      <a:pPr marL="0" indent="0">
                        <a:spcBef>
                          <a:spcPts val="0"/>
                        </a:spcBef>
                        <a:buClr>
                          <a:srgbClr val="AE0821"/>
                        </a:buClr>
                        <a:buFont typeface="Arial"/>
                        <a:buNone/>
                      </a:pPr>
                      <a:endParaRPr lang="en-US" sz="900" b="0" i="0" dirty="0">
                        <a:solidFill>
                          <a:srgbClr val="36496A"/>
                        </a:solidFill>
                        <a:latin typeface="Tahoma"/>
                        <a:cs typeface="Tahoma"/>
                      </a:endParaRPr>
                    </a:p>
                  </a:txBody>
                  <a:tcPr>
                    <a:lnR w="12700" cap="flat" cmpd="sng" algn="ctr">
                      <a:solidFill>
                        <a:srgbClr val="A5B0BE"/>
                      </a:solidFill>
                      <a:prstDash val="solid"/>
                      <a:round/>
                      <a:headEnd type="none" w="med" len="med"/>
                      <a:tailEnd type="none" w="med" len="med"/>
                    </a:lnR>
                    <a:lnT w="12700" cap="flat" cmpd="sng" algn="ctr">
                      <a:solidFill>
                        <a:srgbClr val="A5B0BE"/>
                      </a:solidFill>
                      <a:prstDash val="solid"/>
                      <a:round/>
                      <a:headEnd type="none" w="med" len="med"/>
                      <a:tailEnd type="none" w="med" len="med"/>
                    </a:lnT>
                    <a:lnB w="12700" cap="flat" cmpd="sng" algn="ctr">
                      <a:solidFill>
                        <a:srgbClr val="A5B0BE"/>
                      </a:solidFill>
                      <a:prstDash val="solid"/>
                      <a:round/>
                      <a:headEnd type="none" w="med" len="med"/>
                      <a:tailEnd type="none" w="med" len="med"/>
                    </a:lnB>
                    <a:solidFill>
                      <a:schemeClr val="bg1"/>
                    </a:solidFill>
                  </a:tcPr>
                </a:tc>
                <a:tc>
                  <a:txBody>
                    <a:bodyPr/>
                    <a:lstStyle/>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cap="small" baseline="0" dirty="0" smtClean="0">
                          <a:solidFill>
                            <a:srgbClr val="1D3364"/>
                          </a:solidFill>
                          <a:latin typeface="Tahoma"/>
                          <a:cs typeface="Tahoma"/>
                        </a:rPr>
                        <a:t>High aerial coverage rate possible at the water surface</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cap="small" baseline="0" dirty="0" smtClean="0">
                          <a:solidFill>
                            <a:srgbClr val="1D3364"/>
                          </a:solidFill>
                          <a:latin typeface="Tahoma"/>
                          <a:cs typeface="Tahoma"/>
                        </a:rPr>
                        <a:t>High treatment efficiency possible subsea</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cap="small" baseline="0" dirty="0" smtClean="0">
                          <a:solidFill>
                            <a:srgbClr val="1D3364"/>
                          </a:solidFill>
                          <a:latin typeface="Tahoma"/>
                          <a:cs typeface="Tahoma"/>
                        </a:rPr>
                        <a:t>Large volumes of oil can be treated</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cap="small" baseline="0" dirty="0" smtClean="0">
                          <a:solidFill>
                            <a:srgbClr val="1D3364"/>
                          </a:solidFill>
                          <a:latin typeface="Tahoma"/>
                          <a:cs typeface="Tahoma"/>
                        </a:rPr>
                        <a:t>Potentially high oil elimination rate</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cap="small" baseline="0" dirty="0" smtClean="0">
                          <a:solidFill>
                            <a:srgbClr val="1D3364"/>
                          </a:solidFill>
                          <a:latin typeface="Tahoma"/>
                          <a:cs typeface="Tahoma"/>
                        </a:rPr>
                        <a:t>Reduced vapors at the water surface; improves safety</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cap="small" baseline="0" dirty="0" smtClean="0">
                          <a:solidFill>
                            <a:srgbClr val="1D3364"/>
                          </a:solidFill>
                          <a:latin typeface="Tahoma"/>
                          <a:cs typeface="Tahoma"/>
                        </a:rPr>
                        <a:t>No recovered oil storage requirements</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cap="small" baseline="0" dirty="0" smtClean="0">
                          <a:solidFill>
                            <a:srgbClr val="1D3364"/>
                          </a:solidFill>
                          <a:latin typeface="Tahoma"/>
                          <a:cs typeface="Tahoma"/>
                        </a:rPr>
                        <a:t>Lower manpower requirements</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cap="small" baseline="0" dirty="0" smtClean="0">
                          <a:solidFill>
                            <a:srgbClr val="1D3364"/>
                          </a:solidFill>
                          <a:latin typeface="Tahoma"/>
                          <a:cs typeface="Tahoma"/>
                        </a:rPr>
                        <a:t>Potentially the quickest response option</a:t>
                      </a:r>
                    </a:p>
                    <a:p>
                      <a:pPr marL="155448" marR="0" lvl="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800" cap="small" dirty="0" smtClean="0">
                          <a:solidFill>
                            <a:srgbClr val="1D3364"/>
                          </a:solidFill>
                          <a:latin typeface="+mn-lt"/>
                          <a:cs typeface="Calibri"/>
                        </a:rPr>
                        <a:t>Prevents oil from spreading to shoreline</a:t>
                      </a:r>
                    </a:p>
                    <a:p>
                      <a:pPr marL="155448" marR="0" lvl="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cap="small" baseline="0" dirty="0" smtClean="0">
                          <a:solidFill>
                            <a:srgbClr val="1D3364"/>
                          </a:solidFill>
                          <a:latin typeface="Tahoma"/>
                          <a:cs typeface="Tahoma"/>
                        </a:rPr>
                        <a:t>Useful in higher wind and sea conditions</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cap="small" baseline="0" dirty="0" smtClean="0">
                          <a:solidFill>
                            <a:srgbClr val="1D3364"/>
                          </a:solidFill>
                          <a:latin typeface="Tahoma"/>
                          <a:cs typeface="Tahoma"/>
                        </a:rPr>
                        <a:t>Effective over wide range of oil types and conditions</a:t>
                      </a:r>
                    </a:p>
                  </a:txBody>
                  <a:tcPr>
                    <a:lnL w="12700" cap="flat" cmpd="sng" algn="ctr">
                      <a:solidFill>
                        <a:srgbClr val="A5B0BE"/>
                      </a:solidFill>
                      <a:prstDash val="solid"/>
                      <a:round/>
                      <a:headEnd type="none" w="med" len="med"/>
                      <a:tailEnd type="none" w="med" len="med"/>
                    </a:lnL>
                    <a:lnR w="12700" cap="flat" cmpd="sng" algn="ctr">
                      <a:solidFill>
                        <a:srgbClr val="A5B0BE"/>
                      </a:solidFill>
                      <a:prstDash val="solid"/>
                      <a:round/>
                      <a:headEnd type="none" w="med" len="med"/>
                      <a:tailEnd type="none" w="med" len="med"/>
                    </a:lnR>
                    <a:lnT w="12700" cap="flat" cmpd="sng" algn="ctr">
                      <a:solidFill>
                        <a:srgbClr val="A5B0BE"/>
                      </a:solidFill>
                      <a:prstDash val="solid"/>
                      <a:round/>
                      <a:headEnd type="none" w="med" len="med"/>
                      <a:tailEnd type="none" w="med" len="med"/>
                    </a:lnT>
                    <a:lnB w="12700" cap="flat" cmpd="sng" algn="ctr">
                      <a:solidFill>
                        <a:srgbClr val="A5B0BE"/>
                      </a:solidFill>
                      <a:prstDash val="solid"/>
                      <a:round/>
                      <a:headEnd type="none" w="med" len="med"/>
                      <a:tailEnd type="none" w="med" len="med"/>
                    </a:lnB>
                    <a:solidFill>
                      <a:schemeClr val="bg1"/>
                    </a:solidFill>
                  </a:tcPr>
                </a:tc>
                <a:tc>
                  <a:txBody>
                    <a:bodyPr/>
                    <a:lstStyle/>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kern="1200" cap="small" baseline="0" dirty="0" smtClean="0">
                          <a:solidFill>
                            <a:srgbClr val="1D3364"/>
                          </a:solidFill>
                          <a:latin typeface="Tahoma"/>
                          <a:ea typeface="+mn-ea"/>
                          <a:cs typeface="Tahoma"/>
                        </a:rPr>
                        <a:t>Special approvals required</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kern="1200" cap="small" baseline="0" dirty="0" smtClean="0">
                          <a:solidFill>
                            <a:srgbClr val="1D3364"/>
                          </a:solidFill>
                          <a:latin typeface="Tahoma"/>
                          <a:ea typeface="+mn-ea"/>
                          <a:cs typeface="Tahoma"/>
                        </a:rPr>
                        <a:t>Less known about long term effects of subsea use </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kern="1200" cap="small" baseline="0" dirty="0" smtClean="0">
                          <a:solidFill>
                            <a:srgbClr val="1D3364"/>
                          </a:solidFill>
                          <a:latin typeface="Tahoma"/>
                          <a:ea typeface="+mn-ea"/>
                          <a:cs typeface="Tahoma"/>
                        </a:rPr>
                        <a:t>Perceived to be unsuitable for calm seas</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kern="1200" cap="small" baseline="0" dirty="0" smtClean="0">
                          <a:solidFill>
                            <a:srgbClr val="1D3364"/>
                          </a:solidFill>
                          <a:latin typeface="Tahoma"/>
                          <a:ea typeface="+mn-ea"/>
                          <a:cs typeface="Tahoma"/>
                        </a:rPr>
                        <a:t>Short-term, localized reduction in water quality</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kern="1200" cap="small" baseline="0" dirty="0" smtClean="0">
                          <a:solidFill>
                            <a:srgbClr val="1D3364"/>
                          </a:solidFill>
                          <a:latin typeface="Tahoma"/>
                          <a:ea typeface="+mn-ea"/>
                          <a:cs typeface="Tahoma"/>
                        </a:rPr>
                        <a:t>Potential impact on water column ecology</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kern="1200" cap="small" baseline="0" dirty="0" smtClean="0">
                          <a:solidFill>
                            <a:srgbClr val="1D3364"/>
                          </a:solidFill>
                          <a:latin typeface="Tahoma"/>
                          <a:ea typeface="+mn-ea"/>
                          <a:cs typeface="Tahoma"/>
                        </a:rPr>
                        <a:t>Specialized equipment and expertise required</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kern="1200" cap="small" baseline="0" dirty="0" smtClean="0">
                          <a:solidFill>
                            <a:srgbClr val="1D3364"/>
                          </a:solidFill>
                          <a:latin typeface="Tahoma"/>
                          <a:ea typeface="+mn-ea"/>
                          <a:cs typeface="Tahoma"/>
                        </a:rPr>
                        <a:t>Usage near shore in shallow water could result in greater water column impacts</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kern="1200" cap="small" baseline="0" dirty="0" smtClean="0">
                          <a:solidFill>
                            <a:srgbClr val="1D3364"/>
                          </a:solidFill>
                          <a:latin typeface="Tahoma"/>
                          <a:ea typeface="+mn-ea"/>
                          <a:cs typeface="Tahoma"/>
                        </a:rPr>
                        <a:t>Will not work on high viscosity fuel oils in calm, cold seas</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kern="1200" cap="small" baseline="0" dirty="0" smtClean="0">
                          <a:solidFill>
                            <a:srgbClr val="1D3364"/>
                          </a:solidFill>
                          <a:latin typeface="Tahoma"/>
                          <a:ea typeface="+mn-ea"/>
                          <a:cs typeface="Tahoma"/>
                        </a:rPr>
                        <a:t>Has a limited “window of opportunity” for use</a:t>
                      </a:r>
                    </a:p>
                  </a:txBody>
                  <a:tcPr>
                    <a:lnL w="12700" cap="flat" cmpd="sng" algn="ctr">
                      <a:solidFill>
                        <a:srgbClr val="A5B0BE"/>
                      </a:solidFill>
                      <a:prstDash val="solid"/>
                      <a:round/>
                      <a:headEnd type="none" w="med" len="med"/>
                      <a:tailEnd type="none" w="med" len="med"/>
                    </a:lnL>
                    <a:lnT w="12700" cap="flat" cmpd="sng" algn="ctr">
                      <a:solidFill>
                        <a:srgbClr val="A5B0BE"/>
                      </a:solidFill>
                      <a:prstDash val="solid"/>
                      <a:round/>
                      <a:headEnd type="none" w="med" len="med"/>
                      <a:tailEnd type="none" w="med" len="med"/>
                    </a:lnT>
                    <a:lnB w="12700" cap="flat" cmpd="sng" algn="ctr">
                      <a:solidFill>
                        <a:srgbClr val="A5B0BE"/>
                      </a:solidFill>
                      <a:prstDash val="solid"/>
                      <a:round/>
                      <a:headEnd type="none" w="med" len="med"/>
                      <a:tailEnd type="none" w="med" len="med"/>
                    </a:lnB>
                    <a:solidFill>
                      <a:schemeClr val="bg1"/>
                    </a:solidFill>
                  </a:tcPr>
                </a:tc>
              </a:tr>
              <a:tr h="640953">
                <a:tc>
                  <a:txBody>
                    <a:bodyPr/>
                    <a:lstStyle/>
                    <a:p>
                      <a:pPr marL="0" indent="0">
                        <a:spcBef>
                          <a:spcPts val="0"/>
                        </a:spcBef>
                        <a:buClr>
                          <a:srgbClr val="AE0821"/>
                        </a:buClr>
                        <a:buFont typeface="Arial"/>
                        <a:buNone/>
                      </a:pPr>
                      <a:endParaRPr lang="en-US" sz="900" b="0" i="0" baseline="0" dirty="0" smtClean="0">
                        <a:solidFill>
                          <a:srgbClr val="36496A"/>
                        </a:solidFill>
                        <a:latin typeface="Tahoma"/>
                        <a:cs typeface="Tahoma"/>
                      </a:endParaRPr>
                    </a:p>
                  </a:txBody>
                  <a:tcPr>
                    <a:lnR w="12700" cap="flat" cmpd="sng" algn="ctr">
                      <a:solidFill>
                        <a:srgbClr val="A5B0BE"/>
                      </a:solidFill>
                      <a:prstDash val="solid"/>
                      <a:round/>
                      <a:headEnd type="none" w="med" len="med"/>
                      <a:tailEnd type="none" w="med" len="med"/>
                    </a:lnR>
                    <a:lnT w="12700" cap="flat" cmpd="sng" algn="ctr">
                      <a:solidFill>
                        <a:srgbClr val="A5B0BE"/>
                      </a:solidFill>
                      <a:prstDash val="solid"/>
                      <a:round/>
                      <a:headEnd type="none" w="med" len="med"/>
                      <a:tailEnd type="none" w="med" len="med"/>
                    </a:lnT>
                    <a:lnB w="12700" cap="flat" cmpd="sng" algn="ctr">
                      <a:solidFill>
                        <a:srgbClr val="A5B0BE"/>
                      </a:solidFill>
                      <a:prstDash val="solid"/>
                      <a:round/>
                      <a:headEnd type="none" w="med" len="med"/>
                      <a:tailEnd type="none" w="med" len="med"/>
                    </a:lnB>
                    <a:solidFill>
                      <a:schemeClr val="bg1"/>
                    </a:solidFill>
                  </a:tcPr>
                </a:tc>
                <a:tc>
                  <a:txBody>
                    <a:bodyPr/>
                    <a:lstStyle/>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kern="1200" cap="small" dirty="0" smtClean="0">
                          <a:solidFill>
                            <a:srgbClr val="1D3364"/>
                          </a:solidFill>
                          <a:latin typeface="Tahoma"/>
                          <a:ea typeface="+mn-ea"/>
                          <a:cs typeface="Tahoma"/>
                        </a:rPr>
                        <a:t>Well-accepted, no special approvals needed</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kern="1200" cap="small" dirty="0" smtClean="0">
                          <a:solidFill>
                            <a:srgbClr val="1D3364"/>
                          </a:solidFill>
                          <a:latin typeface="Tahoma"/>
                          <a:ea typeface="+mn-ea"/>
                          <a:cs typeface="Tahoma"/>
                        </a:rPr>
                        <a:t>Effective for recovery over wide range of spilled products</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kern="1200" cap="small" dirty="0" smtClean="0">
                          <a:solidFill>
                            <a:srgbClr val="1D3364"/>
                          </a:solidFill>
                          <a:latin typeface="Tahoma"/>
                          <a:ea typeface="+mn-ea"/>
                          <a:cs typeface="Tahoma"/>
                        </a:rPr>
                        <a:t>Large “window of opportunity”</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kern="1200" cap="small" dirty="0" smtClean="0">
                          <a:solidFill>
                            <a:srgbClr val="1D3364"/>
                          </a:solidFill>
                          <a:latin typeface="Tahoma"/>
                          <a:ea typeface="+mn-ea"/>
                          <a:cs typeface="Tahoma"/>
                        </a:rPr>
                        <a:t>Minimal side effects</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kern="1200" cap="small" dirty="0" smtClean="0">
                          <a:solidFill>
                            <a:srgbClr val="1D3364"/>
                          </a:solidFill>
                          <a:latin typeface="Tahoma"/>
                          <a:ea typeface="+mn-ea"/>
                          <a:cs typeface="Tahoma"/>
                        </a:rPr>
                        <a:t>Greatest availability of equipment and expertise</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kern="1200" cap="small" dirty="0" smtClean="0">
                          <a:solidFill>
                            <a:srgbClr val="1D3364"/>
                          </a:solidFill>
                          <a:latin typeface="Tahoma"/>
                          <a:ea typeface="+mn-ea"/>
                          <a:cs typeface="Tahoma"/>
                        </a:rPr>
                        <a:t>Recovered product may be reprocessed</a:t>
                      </a:r>
                    </a:p>
                  </a:txBody>
                  <a:tcPr>
                    <a:lnL w="12700" cap="flat" cmpd="sng" algn="ctr">
                      <a:solidFill>
                        <a:srgbClr val="A5B0BE"/>
                      </a:solidFill>
                      <a:prstDash val="solid"/>
                      <a:round/>
                      <a:headEnd type="none" w="med" len="med"/>
                      <a:tailEnd type="none" w="med" len="med"/>
                    </a:lnL>
                    <a:lnR w="12700" cap="flat" cmpd="sng" algn="ctr">
                      <a:solidFill>
                        <a:srgbClr val="A5B0BE"/>
                      </a:solidFill>
                      <a:prstDash val="solid"/>
                      <a:round/>
                      <a:headEnd type="none" w="med" len="med"/>
                      <a:tailEnd type="none" w="med" len="med"/>
                    </a:lnR>
                    <a:lnT w="12700" cap="flat" cmpd="sng" algn="ctr">
                      <a:solidFill>
                        <a:srgbClr val="A5B0BE"/>
                      </a:solidFill>
                      <a:prstDash val="solid"/>
                      <a:round/>
                      <a:headEnd type="none" w="med" len="med"/>
                      <a:tailEnd type="none" w="med" len="med"/>
                    </a:lnT>
                    <a:lnB w="12700" cap="flat" cmpd="sng" algn="ctr">
                      <a:solidFill>
                        <a:srgbClr val="A5B0BE"/>
                      </a:solidFill>
                      <a:prstDash val="solid"/>
                      <a:round/>
                      <a:headEnd type="none" w="med" len="med"/>
                      <a:tailEnd type="none" w="med" len="med"/>
                    </a:lnB>
                    <a:solidFill>
                      <a:schemeClr val="bg1"/>
                    </a:solidFill>
                  </a:tcPr>
                </a:tc>
                <a:tc>
                  <a:txBody>
                    <a:bodyPr/>
                    <a:lstStyle/>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cap="small" dirty="0" smtClean="0">
                          <a:solidFill>
                            <a:srgbClr val="1D3364"/>
                          </a:solidFill>
                          <a:latin typeface="Tahoma"/>
                          <a:cs typeface="Tahoma"/>
                        </a:rPr>
                        <a:t>Inefficient and impractical on thin slicks</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cap="small" dirty="0" smtClean="0">
                          <a:solidFill>
                            <a:srgbClr val="1D3364"/>
                          </a:solidFill>
                          <a:latin typeface="Tahoma"/>
                          <a:cs typeface="Tahoma"/>
                        </a:rPr>
                        <a:t>Ineffective in inclement weather or high seas</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cap="small" dirty="0" smtClean="0">
                          <a:solidFill>
                            <a:srgbClr val="1D3364"/>
                          </a:solidFill>
                          <a:latin typeface="Tahoma"/>
                          <a:cs typeface="Tahoma"/>
                        </a:rPr>
                        <a:t>Requires storage capability</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cap="small" dirty="0" smtClean="0">
                          <a:solidFill>
                            <a:srgbClr val="1D3364"/>
                          </a:solidFill>
                          <a:latin typeface="Tahoma"/>
                          <a:cs typeface="Tahoma"/>
                        </a:rPr>
                        <a:t>Typically recovers no more than 10-20 percent of the oil spilled</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cap="small" dirty="0" smtClean="0">
                          <a:solidFill>
                            <a:srgbClr val="1D3364"/>
                          </a:solidFill>
                          <a:latin typeface="Tahoma"/>
                          <a:cs typeface="Tahoma"/>
                        </a:rPr>
                        <a:t>Labor- and equipment-intensive</a:t>
                      </a:r>
                    </a:p>
                  </a:txBody>
                  <a:tcPr>
                    <a:lnL w="12700" cap="flat" cmpd="sng" algn="ctr">
                      <a:solidFill>
                        <a:srgbClr val="A5B0BE"/>
                      </a:solidFill>
                      <a:prstDash val="solid"/>
                      <a:round/>
                      <a:headEnd type="none" w="med" len="med"/>
                      <a:tailEnd type="none" w="med" len="med"/>
                    </a:lnL>
                    <a:lnT w="12700" cap="flat" cmpd="sng" algn="ctr">
                      <a:solidFill>
                        <a:srgbClr val="A5B0BE"/>
                      </a:solidFill>
                      <a:prstDash val="solid"/>
                      <a:round/>
                      <a:headEnd type="none" w="med" len="med"/>
                      <a:tailEnd type="none" w="med" len="med"/>
                    </a:lnT>
                    <a:lnB w="12700" cap="flat" cmpd="sng" algn="ctr">
                      <a:solidFill>
                        <a:srgbClr val="A5B0BE"/>
                      </a:solidFill>
                      <a:prstDash val="solid"/>
                      <a:round/>
                      <a:headEnd type="none" w="med" len="med"/>
                      <a:tailEnd type="none" w="med" len="med"/>
                    </a:lnB>
                    <a:solidFill>
                      <a:schemeClr val="bg1"/>
                    </a:solidFill>
                  </a:tcPr>
                </a:tc>
              </a:tr>
              <a:tr h="862971">
                <a:tc>
                  <a:txBody>
                    <a:bodyPr/>
                    <a:lstStyle/>
                    <a:p>
                      <a:pPr marL="0" marR="0" indent="0" algn="l" defTabSz="457200" rtl="0" eaLnBrk="1" fontAlgn="auto" latinLnBrk="0" hangingPunct="1">
                        <a:lnSpc>
                          <a:spcPct val="100000"/>
                        </a:lnSpc>
                        <a:spcBef>
                          <a:spcPts val="0"/>
                        </a:spcBef>
                        <a:spcAft>
                          <a:spcPts val="0"/>
                        </a:spcAft>
                        <a:buClr>
                          <a:srgbClr val="AE0821"/>
                        </a:buClr>
                        <a:buSzTx/>
                        <a:buFont typeface="Arial"/>
                        <a:buNone/>
                        <a:tabLst/>
                        <a:defRPr/>
                      </a:pPr>
                      <a:endParaRPr lang="en-US" sz="900" b="0" i="0" dirty="0" smtClean="0">
                        <a:solidFill>
                          <a:srgbClr val="36496A"/>
                        </a:solidFill>
                        <a:latin typeface="Tahoma"/>
                        <a:cs typeface="Tahoma"/>
                      </a:endParaRPr>
                    </a:p>
                  </a:txBody>
                  <a:tcPr>
                    <a:lnR w="12700" cap="flat" cmpd="sng" algn="ctr">
                      <a:solidFill>
                        <a:srgbClr val="A5B0BE"/>
                      </a:solidFill>
                      <a:prstDash val="solid"/>
                      <a:round/>
                      <a:headEnd type="none" w="med" len="med"/>
                      <a:tailEnd type="none" w="med" len="med"/>
                    </a:lnR>
                    <a:lnT w="12700" cap="flat" cmpd="sng" algn="ctr">
                      <a:solidFill>
                        <a:srgbClr val="A5B0BE"/>
                      </a:solidFill>
                      <a:prstDash val="solid"/>
                      <a:round/>
                      <a:headEnd type="none" w="med" len="med"/>
                      <a:tailEnd type="none" w="med" len="med"/>
                    </a:lnT>
                    <a:lnB w="12700" cap="flat" cmpd="sng" algn="ctr">
                      <a:solidFill>
                        <a:srgbClr val="A5B0BE"/>
                      </a:solidFill>
                      <a:prstDash val="solid"/>
                      <a:round/>
                      <a:headEnd type="none" w="med" len="med"/>
                      <a:tailEnd type="none" w="med" len="med"/>
                    </a:lnB>
                    <a:solidFill>
                      <a:schemeClr val="bg1"/>
                    </a:solidFill>
                  </a:tcPr>
                </a:tc>
                <a:tc>
                  <a:txBody>
                    <a:bodyPr/>
                    <a:lstStyle/>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kern="1200" cap="small" dirty="0" smtClean="0">
                          <a:solidFill>
                            <a:srgbClr val="1D3364"/>
                          </a:solidFill>
                          <a:latin typeface="Tahoma"/>
                          <a:ea typeface="+mn-ea"/>
                          <a:cs typeface="Tahoma"/>
                        </a:rPr>
                        <a:t>High oil elimination rate possible</a:t>
                      </a:r>
                    </a:p>
                    <a:p>
                      <a:pPr marL="171450" marR="0" indent="-171450"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kern="1200" cap="small" dirty="0" smtClean="0">
                          <a:solidFill>
                            <a:srgbClr val="1D3364"/>
                          </a:solidFill>
                          <a:latin typeface="Tahoma"/>
                          <a:ea typeface="+mn-ea"/>
                          <a:cs typeface="Tahoma"/>
                        </a:rPr>
                        <a:t>No recovered oil storage requirements</a:t>
                      </a:r>
                      <a:r>
                        <a:rPr lang="en-US" sz="700" kern="1200" cap="small" baseline="0" dirty="0" smtClean="0">
                          <a:solidFill>
                            <a:srgbClr val="1D3364"/>
                          </a:solidFill>
                          <a:latin typeface="Tahoma"/>
                          <a:ea typeface="+mn-ea"/>
                          <a:cs typeface="Tahoma"/>
                        </a:rPr>
                        <a:t> </a:t>
                      </a:r>
                      <a:r>
                        <a:rPr lang="en-US" sz="700" kern="1200" cap="small" dirty="0" smtClean="0">
                          <a:solidFill>
                            <a:srgbClr val="1D3364"/>
                          </a:solidFill>
                          <a:latin typeface="Tahoma"/>
                          <a:ea typeface="+mn-ea"/>
                          <a:cs typeface="Tahoma"/>
                        </a:rPr>
                        <a:t>(except possibly for burn residue)</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kern="1200" cap="small" dirty="0" smtClean="0">
                          <a:solidFill>
                            <a:srgbClr val="1D3364"/>
                          </a:solidFill>
                          <a:latin typeface="Tahoma"/>
                          <a:ea typeface="+mn-ea"/>
                          <a:cs typeface="Tahoma"/>
                        </a:rPr>
                        <a:t>Effective over wide range of oil types and conditions</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kern="1200" cap="small" dirty="0" smtClean="0">
                          <a:solidFill>
                            <a:srgbClr val="1D3364"/>
                          </a:solidFill>
                          <a:latin typeface="Tahoma"/>
                          <a:ea typeface="+mn-ea"/>
                          <a:cs typeface="Tahoma"/>
                        </a:rPr>
                        <a:t>Specialized equipment (boom) is air transportable</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kern="1200" cap="small" dirty="0" smtClean="0">
                          <a:solidFill>
                            <a:srgbClr val="1D3364"/>
                          </a:solidFill>
                          <a:latin typeface="Tahoma"/>
                          <a:ea typeface="+mn-ea"/>
                          <a:cs typeface="Tahoma"/>
                        </a:rPr>
                        <a:t>Minimal environmental impact</a:t>
                      </a:r>
                    </a:p>
                  </a:txBody>
                  <a:tcPr>
                    <a:lnL w="12700" cap="flat" cmpd="sng" algn="ctr">
                      <a:solidFill>
                        <a:srgbClr val="A5B0BE"/>
                      </a:solidFill>
                      <a:prstDash val="solid"/>
                      <a:round/>
                      <a:headEnd type="none" w="med" len="med"/>
                      <a:tailEnd type="none" w="med" len="med"/>
                    </a:lnL>
                    <a:lnR w="12700" cap="flat" cmpd="sng" algn="ctr">
                      <a:solidFill>
                        <a:srgbClr val="A5B0BE"/>
                      </a:solidFill>
                      <a:prstDash val="solid"/>
                      <a:round/>
                      <a:headEnd type="none" w="med" len="med"/>
                      <a:tailEnd type="none" w="med" len="med"/>
                    </a:lnR>
                    <a:lnT w="12700" cap="flat" cmpd="sng" algn="ctr">
                      <a:solidFill>
                        <a:srgbClr val="A5B0BE"/>
                      </a:solidFill>
                      <a:prstDash val="solid"/>
                      <a:round/>
                      <a:headEnd type="none" w="med" len="med"/>
                      <a:tailEnd type="none" w="med" len="med"/>
                    </a:lnT>
                    <a:lnB w="12700" cap="flat" cmpd="sng" algn="ctr">
                      <a:solidFill>
                        <a:srgbClr val="A5B0BE"/>
                      </a:solidFill>
                      <a:prstDash val="solid"/>
                      <a:round/>
                      <a:headEnd type="none" w="med" len="med"/>
                      <a:tailEnd type="none" w="med" len="med"/>
                    </a:lnB>
                    <a:solidFill>
                      <a:schemeClr val="bg1"/>
                    </a:solidFill>
                  </a:tcPr>
                </a:tc>
                <a:tc>
                  <a:txBody>
                    <a:bodyPr/>
                    <a:lstStyle/>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kern="1200" cap="small" dirty="0" smtClean="0">
                          <a:solidFill>
                            <a:srgbClr val="1D3364"/>
                          </a:solidFill>
                          <a:latin typeface="Tahoma"/>
                          <a:ea typeface="+mn-ea"/>
                          <a:cs typeface="Tahoma"/>
                        </a:rPr>
                        <a:t>Special approvals required</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kern="1200" cap="small" dirty="0" smtClean="0">
                          <a:solidFill>
                            <a:srgbClr val="1D3364"/>
                          </a:solidFill>
                          <a:latin typeface="Tahoma"/>
                          <a:ea typeface="+mn-ea"/>
                          <a:cs typeface="Tahoma"/>
                        </a:rPr>
                        <a:t>Ineffective in inclement weather or high seas</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kern="1200" cap="small" dirty="0" smtClean="0">
                          <a:solidFill>
                            <a:srgbClr val="1D3364"/>
                          </a:solidFill>
                          <a:latin typeface="Tahoma"/>
                          <a:ea typeface="+mn-ea"/>
                          <a:cs typeface="Tahoma"/>
                        </a:rPr>
                        <a:t>Black smoke perceived as significant impact on people and</a:t>
                      </a:r>
                      <a:r>
                        <a:rPr lang="en-US" sz="700" kern="1200" cap="small" baseline="0" dirty="0" smtClean="0">
                          <a:solidFill>
                            <a:srgbClr val="1D3364"/>
                          </a:solidFill>
                          <a:latin typeface="Tahoma"/>
                          <a:ea typeface="+mn-ea"/>
                          <a:cs typeface="Tahoma"/>
                        </a:rPr>
                        <a:t> </a:t>
                      </a:r>
                      <a:r>
                        <a:rPr lang="en-US" sz="700" kern="1200" cap="small" dirty="0" smtClean="0">
                          <a:solidFill>
                            <a:srgbClr val="1D3364"/>
                          </a:solidFill>
                          <a:latin typeface="Tahoma"/>
                          <a:ea typeface="+mn-ea"/>
                          <a:cs typeface="Tahoma"/>
                        </a:rPr>
                        <a:t>the atmosphere</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kern="1200" cap="small" dirty="0" smtClean="0">
                          <a:solidFill>
                            <a:srgbClr val="1D3364"/>
                          </a:solidFill>
                          <a:latin typeface="Tahoma"/>
                          <a:ea typeface="+mn-ea"/>
                          <a:cs typeface="Tahoma"/>
                        </a:rPr>
                        <a:t>Localized reduction of air quality</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kern="1200" cap="small" dirty="0" smtClean="0">
                          <a:solidFill>
                            <a:srgbClr val="1D3364"/>
                          </a:solidFill>
                          <a:latin typeface="Tahoma"/>
                          <a:ea typeface="+mn-ea"/>
                          <a:cs typeface="Tahoma"/>
                        </a:rPr>
                        <a:t>Specialized equipment and expertise required</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kern="1200" cap="small" dirty="0" smtClean="0">
                          <a:solidFill>
                            <a:srgbClr val="1D3364"/>
                          </a:solidFill>
                          <a:latin typeface="Tahoma"/>
                          <a:ea typeface="+mn-ea"/>
                          <a:cs typeface="Tahoma"/>
                        </a:rPr>
                        <a:t>Potential for secondary fires during inland use</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kern="1200" cap="small" dirty="0" smtClean="0">
                          <a:solidFill>
                            <a:srgbClr val="1D3364"/>
                          </a:solidFill>
                          <a:latin typeface="Tahoma"/>
                          <a:ea typeface="+mn-ea"/>
                          <a:cs typeface="Tahoma"/>
                        </a:rPr>
                        <a:t>Burn residue can be difficult to recover</a:t>
                      </a:r>
                    </a:p>
                  </a:txBody>
                  <a:tcPr>
                    <a:lnL w="12700" cap="flat" cmpd="sng" algn="ctr">
                      <a:solidFill>
                        <a:srgbClr val="A5B0BE"/>
                      </a:solidFill>
                      <a:prstDash val="solid"/>
                      <a:round/>
                      <a:headEnd type="none" w="med" len="med"/>
                      <a:tailEnd type="none" w="med" len="med"/>
                    </a:lnL>
                    <a:lnT w="12700" cap="flat" cmpd="sng" algn="ctr">
                      <a:solidFill>
                        <a:srgbClr val="A5B0BE"/>
                      </a:solidFill>
                      <a:prstDash val="solid"/>
                      <a:round/>
                      <a:headEnd type="none" w="med" len="med"/>
                      <a:tailEnd type="none" w="med" len="med"/>
                    </a:lnT>
                    <a:lnB w="12700" cap="flat" cmpd="sng" algn="ctr">
                      <a:solidFill>
                        <a:srgbClr val="A5B0BE"/>
                      </a:solidFill>
                      <a:prstDash val="solid"/>
                      <a:round/>
                      <a:headEnd type="none" w="med" len="med"/>
                      <a:tailEnd type="none" w="med" len="med"/>
                    </a:lnB>
                    <a:solidFill>
                      <a:schemeClr val="bg1"/>
                    </a:solidFill>
                  </a:tcPr>
                </a:tc>
              </a:tr>
              <a:tr h="668106">
                <a:tc>
                  <a:txBody>
                    <a:bodyPr/>
                    <a:lstStyle/>
                    <a:p>
                      <a:pPr marL="0" marR="0" indent="0" algn="l" defTabSz="457200" rtl="0" eaLnBrk="1" fontAlgn="auto" latinLnBrk="0" hangingPunct="1">
                        <a:lnSpc>
                          <a:spcPct val="100000"/>
                        </a:lnSpc>
                        <a:spcBef>
                          <a:spcPts val="0"/>
                        </a:spcBef>
                        <a:spcAft>
                          <a:spcPts val="0"/>
                        </a:spcAft>
                        <a:buClr>
                          <a:srgbClr val="AE0821"/>
                        </a:buClr>
                        <a:buSzTx/>
                        <a:buFont typeface="Arial"/>
                        <a:buNone/>
                        <a:tabLst/>
                        <a:defRPr/>
                      </a:pPr>
                      <a:endParaRPr lang="en-US" sz="900" b="0" i="0" dirty="0" smtClean="0">
                        <a:solidFill>
                          <a:srgbClr val="36496A"/>
                        </a:solidFill>
                        <a:latin typeface="Tahoma"/>
                        <a:cs typeface="Tahoma"/>
                      </a:endParaRPr>
                    </a:p>
                  </a:txBody>
                  <a:tcPr>
                    <a:lnR w="12700" cap="flat" cmpd="sng" algn="ctr">
                      <a:solidFill>
                        <a:srgbClr val="A5B0BE"/>
                      </a:solidFill>
                      <a:prstDash val="solid"/>
                      <a:round/>
                      <a:headEnd type="none" w="med" len="med"/>
                      <a:tailEnd type="none" w="med" len="med"/>
                    </a:lnR>
                    <a:lnT w="12700" cap="flat" cmpd="sng" algn="ctr">
                      <a:solidFill>
                        <a:srgbClr val="A5B0BE"/>
                      </a:solidFill>
                      <a:prstDash val="solid"/>
                      <a:round/>
                      <a:headEnd type="none" w="med" len="med"/>
                      <a:tailEnd type="none" w="med" len="med"/>
                    </a:lnT>
                    <a:lnB w="12700" cap="flat" cmpd="sng" algn="ctr">
                      <a:solidFill>
                        <a:srgbClr val="A5B0BE"/>
                      </a:solidFill>
                      <a:prstDash val="solid"/>
                      <a:round/>
                      <a:headEnd type="none" w="med" len="med"/>
                      <a:tailEnd type="none" w="med" len="med"/>
                    </a:lnB>
                    <a:solidFill>
                      <a:schemeClr val="bg1"/>
                    </a:solidFill>
                  </a:tcPr>
                </a:tc>
                <a:tc>
                  <a:txBody>
                    <a:bodyPr/>
                    <a:lstStyle/>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b="0" i="0" cap="small" dirty="0" smtClean="0">
                          <a:solidFill>
                            <a:srgbClr val="1D3364"/>
                          </a:solidFill>
                          <a:latin typeface="Tahoma"/>
                          <a:cs typeface="Tahoma"/>
                        </a:rPr>
                        <a:t>Non-aggressive methods can have minimal impact on shore structure and shore organisms</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b="0" i="0" cap="small" dirty="0" smtClean="0">
                          <a:solidFill>
                            <a:srgbClr val="1D3364"/>
                          </a:solidFill>
                          <a:latin typeface="Tahoma"/>
                          <a:cs typeface="Tahoma"/>
                        </a:rPr>
                        <a:t>Useful for detailed cleaning of near</a:t>
                      </a:r>
                      <a:r>
                        <a:rPr lang="en-US" sz="700" b="0" i="0" cap="small" baseline="0" dirty="0" smtClean="0">
                          <a:solidFill>
                            <a:srgbClr val="1D3364"/>
                          </a:solidFill>
                          <a:latin typeface="Tahoma"/>
                          <a:cs typeface="Tahoma"/>
                        </a:rPr>
                        <a:t> </a:t>
                      </a:r>
                      <a:r>
                        <a:rPr lang="en-US" sz="700" b="0" i="0" cap="small" dirty="0" smtClean="0">
                          <a:solidFill>
                            <a:srgbClr val="1D3364"/>
                          </a:solidFill>
                          <a:latin typeface="Tahoma"/>
                          <a:cs typeface="Tahoma"/>
                        </a:rPr>
                        <a:t>shore environment in specific or sensitive areas</a:t>
                      </a:r>
                    </a:p>
                  </a:txBody>
                  <a:tcPr>
                    <a:lnL w="12700" cap="flat" cmpd="sng" algn="ctr">
                      <a:solidFill>
                        <a:srgbClr val="A5B0BE"/>
                      </a:solidFill>
                      <a:prstDash val="solid"/>
                      <a:round/>
                      <a:headEnd type="none" w="med" len="med"/>
                      <a:tailEnd type="none" w="med" len="med"/>
                    </a:lnL>
                    <a:lnR w="12700" cap="flat" cmpd="sng" algn="ctr">
                      <a:solidFill>
                        <a:srgbClr val="A5B0BE"/>
                      </a:solidFill>
                      <a:prstDash val="solid"/>
                      <a:round/>
                      <a:headEnd type="none" w="med" len="med"/>
                      <a:tailEnd type="none" w="med" len="med"/>
                    </a:lnR>
                    <a:lnT w="12700" cap="flat" cmpd="sng" algn="ctr">
                      <a:solidFill>
                        <a:srgbClr val="A5B0BE"/>
                      </a:solidFill>
                      <a:prstDash val="solid"/>
                      <a:round/>
                      <a:headEnd type="none" w="med" len="med"/>
                      <a:tailEnd type="none" w="med" len="med"/>
                    </a:lnT>
                    <a:lnB w="12700" cap="flat" cmpd="sng" algn="ctr">
                      <a:solidFill>
                        <a:srgbClr val="A5B0BE"/>
                      </a:solidFill>
                      <a:prstDash val="solid"/>
                      <a:round/>
                      <a:headEnd type="none" w="med" len="med"/>
                      <a:tailEnd type="none" w="med" len="med"/>
                    </a:lnB>
                    <a:solidFill>
                      <a:schemeClr val="bg1"/>
                    </a:solidFill>
                  </a:tcPr>
                </a:tc>
                <a:tc>
                  <a:txBody>
                    <a:bodyPr/>
                    <a:lstStyle/>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b="0" i="0" cap="small" dirty="0" smtClean="0">
                          <a:solidFill>
                            <a:srgbClr val="1D3364"/>
                          </a:solidFill>
                          <a:latin typeface="Tahoma"/>
                          <a:cs typeface="Tahoma"/>
                        </a:rPr>
                        <a:t>Aggressive removal methods may impact shoreline and shore organisms (e.g., sand removal and cleaning)</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b="0" i="0" cap="small" dirty="0" smtClean="0">
                          <a:solidFill>
                            <a:srgbClr val="1D3364"/>
                          </a:solidFill>
                          <a:latin typeface="Tahoma"/>
                          <a:cs typeface="Tahoma"/>
                        </a:rPr>
                        <a:t>Potential for heavy equipment and high foot traffic (trampling) can cause additional environmental damage</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b="0" i="0" cap="small" dirty="0" smtClean="0">
                          <a:solidFill>
                            <a:srgbClr val="1D3364"/>
                          </a:solidFill>
                          <a:latin typeface="Tahoma"/>
                          <a:cs typeface="Tahoma"/>
                        </a:rPr>
                        <a:t>Removal occurs after oil has already impacted shore</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b="0" i="0" cap="small" dirty="0" smtClean="0">
                          <a:solidFill>
                            <a:srgbClr val="1D3364"/>
                          </a:solidFill>
                          <a:latin typeface="Tahoma"/>
                          <a:cs typeface="Tahoma"/>
                        </a:rPr>
                        <a:t>Labor-intensive</a:t>
                      </a:r>
                    </a:p>
                  </a:txBody>
                  <a:tcPr>
                    <a:lnL w="12700" cap="flat" cmpd="sng" algn="ctr">
                      <a:solidFill>
                        <a:srgbClr val="A5B0BE"/>
                      </a:solidFill>
                      <a:prstDash val="solid"/>
                      <a:round/>
                      <a:headEnd type="none" w="med" len="med"/>
                      <a:tailEnd type="none" w="med" len="med"/>
                    </a:lnL>
                    <a:lnT w="12700" cap="flat" cmpd="sng" algn="ctr">
                      <a:solidFill>
                        <a:srgbClr val="A5B0BE"/>
                      </a:solidFill>
                      <a:prstDash val="solid"/>
                      <a:round/>
                      <a:headEnd type="none" w="med" len="med"/>
                      <a:tailEnd type="none" w="med" len="med"/>
                    </a:lnT>
                    <a:lnB w="12700" cap="flat" cmpd="sng" algn="ctr">
                      <a:solidFill>
                        <a:srgbClr val="A5B0BE"/>
                      </a:solidFill>
                      <a:prstDash val="solid"/>
                      <a:round/>
                      <a:headEnd type="none" w="med" len="med"/>
                      <a:tailEnd type="none" w="med" len="med"/>
                    </a:lnB>
                    <a:solidFill>
                      <a:schemeClr val="bg1"/>
                    </a:solidFill>
                  </a:tcPr>
                </a:tc>
              </a:tr>
              <a:tr h="765539">
                <a:tc>
                  <a:txBody>
                    <a:bodyPr/>
                    <a:lstStyle/>
                    <a:p>
                      <a:pPr marL="0" marR="0" indent="0" algn="l" defTabSz="457200" rtl="0" eaLnBrk="1" fontAlgn="auto" latinLnBrk="0" hangingPunct="1">
                        <a:lnSpc>
                          <a:spcPct val="100000"/>
                        </a:lnSpc>
                        <a:spcBef>
                          <a:spcPts val="0"/>
                        </a:spcBef>
                        <a:spcAft>
                          <a:spcPts val="0"/>
                        </a:spcAft>
                        <a:buClr>
                          <a:srgbClr val="AE0821"/>
                        </a:buClr>
                        <a:buSzTx/>
                        <a:buFont typeface="Arial"/>
                        <a:buNone/>
                        <a:tabLst/>
                        <a:defRPr/>
                      </a:pPr>
                      <a:endParaRPr lang="en-US" sz="900" b="0" i="0" dirty="0" smtClean="0">
                        <a:solidFill>
                          <a:srgbClr val="36496A"/>
                        </a:solidFill>
                        <a:latin typeface="Tahoma"/>
                        <a:cs typeface="Tahoma"/>
                      </a:endParaRPr>
                    </a:p>
                  </a:txBody>
                  <a:tcPr>
                    <a:lnR w="12700" cap="flat" cmpd="sng" algn="ctr">
                      <a:solidFill>
                        <a:srgbClr val="A5B0BE"/>
                      </a:solidFill>
                      <a:prstDash val="solid"/>
                      <a:round/>
                      <a:headEnd type="none" w="med" len="med"/>
                      <a:tailEnd type="none" w="med" len="med"/>
                    </a:lnR>
                    <a:lnT w="12700" cap="flat" cmpd="sng" algn="ctr">
                      <a:solidFill>
                        <a:srgbClr val="A5B0BE"/>
                      </a:solidFill>
                      <a:prstDash val="solid"/>
                      <a:round/>
                      <a:headEnd type="none" w="med" len="med"/>
                      <a:tailEnd type="none" w="med" len="med"/>
                    </a:lnT>
                    <a:solidFill>
                      <a:schemeClr val="bg1"/>
                    </a:solidFill>
                  </a:tcPr>
                </a:tc>
                <a:tc>
                  <a:txBody>
                    <a:bodyPr/>
                    <a:lstStyle/>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cap="small" dirty="0" smtClean="0">
                          <a:solidFill>
                            <a:srgbClr val="1D3364"/>
                          </a:solidFill>
                          <a:latin typeface="Tahoma"/>
                          <a:cs typeface="Tahoma"/>
                        </a:rPr>
                        <a:t>No intrusive removal</a:t>
                      </a:r>
                      <a:r>
                        <a:rPr lang="en-US" sz="700" cap="small" baseline="0" dirty="0" smtClean="0">
                          <a:solidFill>
                            <a:srgbClr val="1D3364"/>
                          </a:solidFill>
                          <a:latin typeface="Tahoma"/>
                          <a:cs typeface="Tahoma"/>
                        </a:rPr>
                        <a:t> or </a:t>
                      </a:r>
                      <a:r>
                        <a:rPr lang="en-US" sz="700" cap="small" dirty="0" smtClean="0">
                          <a:solidFill>
                            <a:srgbClr val="1D3364"/>
                          </a:solidFill>
                          <a:latin typeface="Tahoma"/>
                          <a:cs typeface="Tahoma"/>
                        </a:rPr>
                        <a:t>cleanup techniques that further damage the environment</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cap="small" dirty="0" smtClean="0">
                          <a:solidFill>
                            <a:srgbClr val="1D3364"/>
                          </a:solidFill>
                          <a:latin typeface="Tahoma"/>
                          <a:cs typeface="Tahoma"/>
                        </a:rPr>
                        <a:t>Complements other response techniques </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cap="small" dirty="0" smtClean="0">
                          <a:solidFill>
                            <a:srgbClr val="1D3364"/>
                          </a:solidFill>
                          <a:latin typeface="Tahoma"/>
                          <a:cs typeface="Tahoma"/>
                        </a:rPr>
                        <a:t>May be best option if there is little to no threat to human or environmental well-being</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cap="small" dirty="0" smtClean="0">
                          <a:solidFill>
                            <a:srgbClr val="1D3364"/>
                          </a:solidFill>
                          <a:latin typeface="Tahoma"/>
                          <a:cs typeface="Tahoma"/>
                        </a:rPr>
                        <a:t>When selected for certain areas</a:t>
                      </a:r>
                      <a:r>
                        <a:rPr lang="en-US" sz="700" cap="small" baseline="0" dirty="0" smtClean="0">
                          <a:solidFill>
                            <a:srgbClr val="1D3364"/>
                          </a:solidFill>
                          <a:latin typeface="Tahoma"/>
                          <a:cs typeface="Tahoma"/>
                        </a:rPr>
                        <a:t> and </a:t>
                      </a:r>
                      <a:r>
                        <a:rPr lang="en-US" sz="700" cap="small" dirty="0" smtClean="0">
                          <a:solidFill>
                            <a:srgbClr val="1D3364"/>
                          </a:solidFill>
                          <a:latin typeface="Tahoma"/>
                          <a:cs typeface="Tahoma"/>
                        </a:rPr>
                        <a:t>conditions, the environment can recover from the spill more effectively than it might when using other response tools</a:t>
                      </a:r>
                    </a:p>
                  </a:txBody>
                  <a:tcPr>
                    <a:lnL w="12700" cap="flat" cmpd="sng" algn="ctr">
                      <a:solidFill>
                        <a:srgbClr val="A5B0BE"/>
                      </a:solidFill>
                      <a:prstDash val="solid"/>
                      <a:round/>
                      <a:headEnd type="none" w="med" len="med"/>
                      <a:tailEnd type="none" w="med" len="med"/>
                    </a:lnL>
                    <a:lnR w="12700" cap="flat" cmpd="sng" algn="ctr">
                      <a:solidFill>
                        <a:srgbClr val="A5B0BE"/>
                      </a:solidFill>
                      <a:prstDash val="solid"/>
                      <a:round/>
                      <a:headEnd type="none" w="med" len="med"/>
                      <a:tailEnd type="none" w="med" len="med"/>
                    </a:lnR>
                    <a:lnT w="12700" cap="flat" cmpd="sng" algn="ctr">
                      <a:solidFill>
                        <a:srgbClr val="A5B0BE"/>
                      </a:solidFill>
                      <a:prstDash val="solid"/>
                      <a:round/>
                      <a:headEnd type="none" w="med" len="med"/>
                      <a:tailEnd type="none" w="med" len="med"/>
                    </a:lnT>
                    <a:solidFill>
                      <a:schemeClr val="bg1"/>
                    </a:solidFill>
                  </a:tcPr>
                </a:tc>
                <a:tc>
                  <a:txBody>
                    <a:bodyPr/>
                    <a:lstStyle/>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b="0" i="0" cap="small" baseline="0" dirty="0" smtClean="0">
                          <a:solidFill>
                            <a:srgbClr val="1D3364"/>
                          </a:solidFill>
                          <a:latin typeface="Tahoma"/>
                          <a:cs typeface="Tahoma"/>
                        </a:rPr>
                        <a:t>Winds and currents can change, sending the oil spill toward sensitive areas</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b="0" i="0" cap="small" baseline="0" dirty="0" smtClean="0">
                          <a:solidFill>
                            <a:srgbClr val="1D3364"/>
                          </a:solidFill>
                          <a:latin typeface="Tahoma"/>
                          <a:cs typeface="Tahoma"/>
                        </a:rPr>
                        <a:t>Residual oil can impact shoreline ecology, wildlife, and economically relevant resources</a:t>
                      </a:r>
                    </a:p>
                    <a:p>
                      <a:pPr marL="155448" marR="0" indent="-155448" algn="l" defTabSz="457200" rtl="0" eaLnBrk="1" fontAlgn="auto" latinLnBrk="0" hangingPunct="1">
                        <a:lnSpc>
                          <a:spcPct val="100000"/>
                        </a:lnSpc>
                        <a:spcBef>
                          <a:spcPts val="0"/>
                        </a:spcBef>
                        <a:spcAft>
                          <a:spcPts val="0"/>
                        </a:spcAft>
                        <a:buClr>
                          <a:srgbClr val="9BBB59"/>
                        </a:buClr>
                        <a:buSzTx/>
                        <a:buFont typeface="Arial"/>
                        <a:buChar char="•"/>
                        <a:tabLst/>
                        <a:defRPr/>
                      </a:pPr>
                      <a:r>
                        <a:rPr lang="en-US" sz="700" b="0" i="0" cap="small" baseline="0" dirty="0" smtClean="0">
                          <a:solidFill>
                            <a:srgbClr val="1D3364"/>
                          </a:solidFill>
                          <a:latin typeface="Tahoma"/>
                          <a:cs typeface="Tahoma"/>
                        </a:rPr>
                        <a:t>Public perception that responders are doing nothing</a:t>
                      </a:r>
                    </a:p>
                  </a:txBody>
                  <a:tcPr>
                    <a:lnL w="12700" cap="flat" cmpd="sng" algn="ctr">
                      <a:solidFill>
                        <a:srgbClr val="A5B0BE"/>
                      </a:solidFill>
                      <a:prstDash val="solid"/>
                      <a:round/>
                      <a:headEnd type="none" w="med" len="med"/>
                      <a:tailEnd type="none" w="med" len="med"/>
                    </a:lnL>
                    <a:lnT w="12700" cap="flat" cmpd="sng" algn="ctr">
                      <a:solidFill>
                        <a:srgbClr val="A5B0BE"/>
                      </a:solidFill>
                      <a:prstDash val="solid"/>
                      <a:round/>
                      <a:headEnd type="none" w="med" len="med"/>
                      <a:tailEnd type="none" w="med" len="med"/>
                    </a:lnT>
                    <a:solidFill>
                      <a:schemeClr val="bg1"/>
                    </a:solidFill>
                  </a:tcPr>
                </a:tc>
              </a:tr>
            </a:tbl>
          </a:graphicData>
        </a:graphic>
      </p:graphicFrame>
      <p:sp>
        <p:nvSpPr>
          <p:cNvPr id="32" name="TextBox 31"/>
          <p:cNvSpPr txBox="1"/>
          <p:nvPr/>
        </p:nvSpPr>
        <p:spPr>
          <a:xfrm>
            <a:off x="1254185" y="4089803"/>
            <a:ext cx="1073656" cy="246221"/>
          </a:xfrm>
          <a:prstGeom prst="rect">
            <a:avLst/>
          </a:prstGeom>
          <a:noFill/>
        </p:spPr>
        <p:txBody>
          <a:bodyPr wrap="none" rtlCol="0">
            <a:spAutoFit/>
          </a:bodyPr>
          <a:lstStyle/>
          <a:p>
            <a:pPr algn="ctr"/>
            <a:r>
              <a:rPr lang="en-US" sz="1000" cap="small" dirty="0" smtClean="0">
                <a:solidFill>
                  <a:srgbClr val="36496A"/>
                </a:solidFill>
                <a:latin typeface="Tahoma"/>
                <a:cs typeface="Tahoma"/>
              </a:rPr>
              <a:t>In-Situ Burning</a:t>
            </a:r>
            <a:endParaRPr lang="en-US" sz="1000" cap="small" dirty="0">
              <a:solidFill>
                <a:srgbClr val="36496A"/>
              </a:solidFill>
              <a:latin typeface="Tahoma"/>
              <a:cs typeface="Tahoma"/>
            </a:endParaRPr>
          </a:p>
        </p:txBody>
      </p:sp>
      <p:sp>
        <p:nvSpPr>
          <p:cNvPr id="33" name="TextBox 32"/>
          <p:cNvSpPr txBox="1"/>
          <p:nvPr/>
        </p:nvSpPr>
        <p:spPr>
          <a:xfrm>
            <a:off x="1102363" y="3368561"/>
            <a:ext cx="1377300" cy="246221"/>
          </a:xfrm>
          <a:prstGeom prst="rect">
            <a:avLst/>
          </a:prstGeom>
          <a:noFill/>
        </p:spPr>
        <p:txBody>
          <a:bodyPr wrap="none" rtlCol="0">
            <a:spAutoFit/>
          </a:bodyPr>
          <a:lstStyle/>
          <a:p>
            <a:r>
              <a:rPr lang="en-US" sz="1000" cap="small" dirty="0" smtClean="0">
                <a:solidFill>
                  <a:srgbClr val="36496A"/>
                </a:solidFill>
                <a:latin typeface="Tahoma"/>
                <a:cs typeface="Tahoma"/>
              </a:rPr>
              <a:t>Mechanical Recovery</a:t>
            </a:r>
            <a:endParaRPr lang="en-US" sz="1000" cap="small" dirty="0">
              <a:solidFill>
                <a:srgbClr val="36496A"/>
              </a:solidFill>
              <a:latin typeface="Tahoma"/>
              <a:cs typeface="Tahoma"/>
            </a:endParaRPr>
          </a:p>
        </p:txBody>
      </p:sp>
      <p:sp>
        <p:nvSpPr>
          <p:cNvPr id="34" name="TextBox 33"/>
          <p:cNvSpPr txBox="1"/>
          <p:nvPr/>
        </p:nvSpPr>
        <p:spPr>
          <a:xfrm>
            <a:off x="1192131" y="4984104"/>
            <a:ext cx="1197764" cy="246221"/>
          </a:xfrm>
          <a:prstGeom prst="rect">
            <a:avLst/>
          </a:prstGeom>
          <a:noFill/>
        </p:spPr>
        <p:txBody>
          <a:bodyPr wrap="none" rtlCol="0">
            <a:spAutoFit/>
          </a:bodyPr>
          <a:lstStyle/>
          <a:p>
            <a:r>
              <a:rPr lang="en-US" sz="1000" cap="small" dirty="0" smtClean="0">
                <a:solidFill>
                  <a:srgbClr val="36496A"/>
                </a:solidFill>
                <a:latin typeface="Tahoma"/>
                <a:cs typeface="Tahoma"/>
              </a:rPr>
              <a:t>Physical Removal</a:t>
            </a:r>
            <a:endParaRPr lang="en-US" sz="1000" cap="small" dirty="0">
              <a:solidFill>
                <a:srgbClr val="36496A"/>
              </a:solidFill>
              <a:latin typeface="Tahoma"/>
              <a:cs typeface="Tahoma"/>
            </a:endParaRPr>
          </a:p>
        </p:txBody>
      </p:sp>
      <p:sp>
        <p:nvSpPr>
          <p:cNvPr id="35" name="Rounded Rectangle 34"/>
          <p:cNvSpPr/>
          <p:nvPr/>
        </p:nvSpPr>
        <p:spPr>
          <a:xfrm>
            <a:off x="95438" y="1794165"/>
            <a:ext cx="8955833" cy="4901184"/>
          </a:xfrm>
          <a:prstGeom prst="roundRect">
            <a:avLst>
              <a:gd name="adj" fmla="val 1619"/>
            </a:avLst>
          </a:prstGeom>
          <a:noFill/>
          <a:ln>
            <a:solidFill>
              <a:srgbClr val="A5B0B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cap="small">
              <a:solidFill>
                <a:prstClr val="white"/>
              </a:solidFill>
              <a:latin typeface="Tahoma"/>
              <a:cs typeface="Tahoma"/>
            </a:endParaRPr>
          </a:p>
        </p:txBody>
      </p:sp>
      <p:pic>
        <p:nvPicPr>
          <p:cNvPr id="36" name="Picture 35" descr="toolboxGraphics _Artboard 52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0124" y="4323415"/>
            <a:ext cx="821778" cy="588713"/>
          </a:xfrm>
          <a:prstGeom prst="rect">
            <a:avLst/>
          </a:prstGeom>
        </p:spPr>
      </p:pic>
      <p:sp>
        <p:nvSpPr>
          <p:cNvPr id="37" name="TextBox 36"/>
          <p:cNvSpPr txBox="1"/>
          <p:nvPr/>
        </p:nvSpPr>
        <p:spPr>
          <a:xfrm>
            <a:off x="1170831" y="2113628"/>
            <a:ext cx="1240364" cy="246221"/>
          </a:xfrm>
          <a:prstGeom prst="rect">
            <a:avLst/>
          </a:prstGeom>
          <a:noFill/>
        </p:spPr>
        <p:txBody>
          <a:bodyPr wrap="square" rtlCol="0">
            <a:spAutoFit/>
          </a:bodyPr>
          <a:lstStyle/>
          <a:p>
            <a:pPr algn="ctr"/>
            <a:r>
              <a:rPr lang="en-US" sz="1000" cap="small" dirty="0" smtClean="0">
                <a:solidFill>
                  <a:srgbClr val="36496A"/>
                </a:solidFill>
                <a:latin typeface="Tahoma"/>
                <a:cs typeface="Tahoma"/>
              </a:rPr>
              <a:t>Dispersants</a:t>
            </a:r>
            <a:endParaRPr lang="en-US" sz="1000" cap="small" dirty="0">
              <a:solidFill>
                <a:srgbClr val="36496A"/>
              </a:solidFill>
              <a:latin typeface="Tahoma"/>
              <a:cs typeface="Tahoma"/>
            </a:endParaRPr>
          </a:p>
        </p:txBody>
      </p:sp>
      <p:pic>
        <p:nvPicPr>
          <p:cNvPr id="39" name="Picture 38" descr="toolboxGraphics _Artboard 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483" y="3549848"/>
            <a:ext cx="1679061" cy="309038"/>
          </a:xfrm>
          <a:prstGeom prst="rect">
            <a:avLst/>
          </a:prstGeom>
        </p:spPr>
      </p:pic>
      <p:sp>
        <p:nvSpPr>
          <p:cNvPr id="40" name="TextBox 39"/>
          <p:cNvSpPr txBox="1"/>
          <p:nvPr/>
        </p:nvSpPr>
        <p:spPr>
          <a:xfrm>
            <a:off x="872863" y="5774878"/>
            <a:ext cx="1836300" cy="246221"/>
          </a:xfrm>
          <a:prstGeom prst="rect">
            <a:avLst/>
          </a:prstGeom>
          <a:noFill/>
        </p:spPr>
        <p:txBody>
          <a:bodyPr wrap="square" rtlCol="0">
            <a:spAutoFit/>
          </a:bodyPr>
          <a:lstStyle/>
          <a:p>
            <a:pPr algn="ctr"/>
            <a:r>
              <a:rPr lang="en-US" sz="1000" cap="small" dirty="0" smtClean="0">
                <a:solidFill>
                  <a:srgbClr val="36496A"/>
                </a:solidFill>
                <a:latin typeface="Tahoma"/>
                <a:cs typeface="Tahoma"/>
              </a:rPr>
              <a:t>Natural Processes</a:t>
            </a:r>
            <a:endParaRPr lang="en-US" sz="1000" cap="small" dirty="0">
              <a:solidFill>
                <a:srgbClr val="36496A"/>
              </a:solidFill>
              <a:latin typeface="Tahoma"/>
              <a:cs typeface="Tahoma"/>
            </a:endParaRPr>
          </a:p>
        </p:txBody>
      </p:sp>
      <p:pic>
        <p:nvPicPr>
          <p:cNvPr id="41" name="Picture 40" descr="NEBA Overview assets-2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363909" flipH="1">
            <a:off x="1566617" y="5872074"/>
            <a:ext cx="448792" cy="691566"/>
          </a:xfrm>
          <a:prstGeom prst="rect">
            <a:avLst/>
          </a:prstGeom>
        </p:spPr>
      </p:pic>
      <p:grpSp>
        <p:nvGrpSpPr>
          <p:cNvPr id="42" name="Group 41"/>
          <p:cNvGrpSpPr/>
          <p:nvPr/>
        </p:nvGrpSpPr>
        <p:grpSpPr>
          <a:xfrm>
            <a:off x="1445730" y="5148400"/>
            <a:ext cx="690566" cy="480067"/>
            <a:chOff x="1525513" y="4356889"/>
            <a:chExt cx="897694" cy="624058"/>
          </a:xfrm>
        </p:grpSpPr>
        <p:pic>
          <p:nvPicPr>
            <p:cNvPr id="43" name="Picture 42" descr="toolboxGraphics _Artboard 55 cop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2130" y="4356889"/>
              <a:ext cx="521077" cy="624058"/>
            </a:xfrm>
            <a:prstGeom prst="rect">
              <a:avLst/>
            </a:prstGeom>
          </p:spPr>
        </p:pic>
        <p:pic>
          <p:nvPicPr>
            <p:cNvPr id="44" name="Picture 43" descr="hoseman_Artboard 7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5513" y="4356889"/>
              <a:ext cx="547618" cy="511729"/>
            </a:xfrm>
            <a:prstGeom prst="rect">
              <a:avLst/>
            </a:prstGeom>
          </p:spPr>
        </p:pic>
      </p:grpSp>
      <p:sp>
        <p:nvSpPr>
          <p:cNvPr id="45" name="TextBox 44"/>
          <p:cNvSpPr txBox="1"/>
          <p:nvPr/>
        </p:nvSpPr>
        <p:spPr>
          <a:xfrm>
            <a:off x="127851" y="6425398"/>
            <a:ext cx="3326324" cy="307777"/>
          </a:xfrm>
          <a:prstGeom prst="rect">
            <a:avLst/>
          </a:prstGeom>
          <a:noFill/>
        </p:spPr>
        <p:txBody>
          <a:bodyPr wrap="square" rtlCol="0">
            <a:spAutoFit/>
          </a:bodyPr>
          <a:lstStyle/>
          <a:p>
            <a:pPr algn="ctr">
              <a:buClr>
                <a:srgbClr val="AE0821"/>
              </a:buClr>
              <a:defRPr/>
            </a:pPr>
            <a:r>
              <a:rPr lang="en-US" sz="700" cap="small" dirty="0" smtClean="0">
                <a:solidFill>
                  <a:srgbClr val="36496A"/>
                </a:solidFill>
                <a:latin typeface="Tahoma"/>
                <a:cs typeface="Tahoma"/>
              </a:rPr>
              <a:t>Natural removal allows for more effective recovery in environments where intervention would be detrimental.</a:t>
            </a:r>
            <a:endParaRPr lang="en-US" sz="700" cap="small" dirty="0">
              <a:solidFill>
                <a:srgbClr val="36496A"/>
              </a:solidFill>
              <a:latin typeface="Tahoma"/>
              <a:cs typeface="Tahoma"/>
            </a:endParaRPr>
          </a:p>
        </p:txBody>
      </p:sp>
      <p:sp>
        <p:nvSpPr>
          <p:cNvPr id="46" name="TextBox 45"/>
          <p:cNvSpPr txBox="1"/>
          <p:nvPr/>
        </p:nvSpPr>
        <p:spPr>
          <a:xfrm>
            <a:off x="243598" y="3066691"/>
            <a:ext cx="3094831" cy="307777"/>
          </a:xfrm>
          <a:prstGeom prst="rect">
            <a:avLst/>
          </a:prstGeom>
          <a:noFill/>
        </p:spPr>
        <p:txBody>
          <a:bodyPr wrap="square" rtlCol="0">
            <a:spAutoFit/>
          </a:bodyPr>
          <a:lstStyle/>
          <a:p>
            <a:pPr algn="ctr"/>
            <a:r>
              <a:rPr lang="en-US" sz="700" cap="small" dirty="0">
                <a:solidFill>
                  <a:srgbClr val="1D3364"/>
                </a:solidFill>
                <a:latin typeface="Tahoma"/>
                <a:cs typeface="Tahoma"/>
              </a:rPr>
              <a:t>Dispersants </a:t>
            </a:r>
            <a:r>
              <a:rPr lang="en-US" sz="700" cap="small" dirty="0" smtClean="0">
                <a:solidFill>
                  <a:srgbClr val="1D3364"/>
                </a:solidFill>
                <a:latin typeface="Tahoma"/>
                <a:cs typeface="Tahoma"/>
              </a:rPr>
              <a:t>allow small oil droplets to form which speed </a:t>
            </a:r>
            <a:r>
              <a:rPr lang="en-US" sz="700" cap="small" dirty="0">
                <a:solidFill>
                  <a:srgbClr val="1D3364"/>
                </a:solidFill>
                <a:latin typeface="Tahoma"/>
                <a:cs typeface="Tahoma"/>
              </a:rPr>
              <a:t>up natural </a:t>
            </a:r>
            <a:r>
              <a:rPr lang="en-US" sz="700" cap="small" dirty="0" smtClean="0">
                <a:solidFill>
                  <a:srgbClr val="1D3364"/>
                </a:solidFill>
                <a:latin typeface="Tahoma"/>
                <a:cs typeface="Tahoma"/>
              </a:rPr>
              <a:t>breakdown in the water column. </a:t>
            </a:r>
            <a:endParaRPr lang="en-US" sz="700" cap="small" dirty="0">
              <a:solidFill>
                <a:srgbClr val="1D3364"/>
              </a:solidFill>
              <a:latin typeface="Tahoma"/>
              <a:cs typeface="Tahoma"/>
            </a:endParaRPr>
          </a:p>
        </p:txBody>
      </p:sp>
      <p:sp>
        <p:nvSpPr>
          <p:cNvPr id="47" name="TextBox 46"/>
          <p:cNvSpPr txBox="1"/>
          <p:nvPr/>
        </p:nvSpPr>
        <p:spPr>
          <a:xfrm>
            <a:off x="429940" y="4853536"/>
            <a:ext cx="2722147" cy="200055"/>
          </a:xfrm>
          <a:prstGeom prst="rect">
            <a:avLst/>
          </a:prstGeom>
          <a:noFill/>
        </p:spPr>
        <p:txBody>
          <a:bodyPr wrap="square" rtlCol="0">
            <a:spAutoFit/>
          </a:bodyPr>
          <a:lstStyle/>
          <a:p>
            <a:pPr algn="ctr"/>
            <a:r>
              <a:rPr lang="en-US" sz="700" cap="small" dirty="0">
                <a:solidFill>
                  <a:srgbClr val="1D3364"/>
                </a:solidFill>
                <a:latin typeface="Tahoma"/>
                <a:cs typeface="Tahoma"/>
              </a:rPr>
              <a:t>In</a:t>
            </a:r>
            <a:r>
              <a:rPr lang="en-US" sz="700" cap="small" dirty="0" smtClean="0">
                <a:solidFill>
                  <a:srgbClr val="1D3364"/>
                </a:solidFill>
                <a:latin typeface="Tahoma"/>
                <a:cs typeface="Tahoma"/>
              </a:rPr>
              <a:t>-situ </a:t>
            </a:r>
            <a:r>
              <a:rPr lang="en-US" sz="700" cap="small" dirty="0">
                <a:solidFill>
                  <a:srgbClr val="1D3364"/>
                </a:solidFill>
                <a:latin typeface="Tahoma"/>
                <a:cs typeface="Tahoma"/>
              </a:rPr>
              <a:t>b</a:t>
            </a:r>
            <a:r>
              <a:rPr lang="en-US" sz="700" cap="small" dirty="0" smtClean="0">
                <a:solidFill>
                  <a:srgbClr val="1D3364"/>
                </a:solidFill>
                <a:latin typeface="Tahoma"/>
                <a:cs typeface="Tahoma"/>
              </a:rPr>
              <a:t>urning involves igniting contained oil slicks.</a:t>
            </a:r>
            <a:endParaRPr lang="en-US" sz="700" cap="small" dirty="0">
              <a:solidFill>
                <a:srgbClr val="1D3364"/>
              </a:solidFill>
              <a:latin typeface="Tahoma"/>
              <a:cs typeface="Tahoma"/>
            </a:endParaRPr>
          </a:p>
        </p:txBody>
      </p:sp>
      <p:sp>
        <p:nvSpPr>
          <p:cNvPr id="48" name="TextBox 47"/>
          <p:cNvSpPr txBox="1"/>
          <p:nvPr/>
        </p:nvSpPr>
        <p:spPr>
          <a:xfrm>
            <a:off x="281281" y="3808931"/>
            <a:ext cx="3019464" cy="307777"/>
          </a:xfrm>
          <a:prstGeom prst="rect">
            <a:avLst/>
          </a:prstGeom>
          <a:noFill/>
        </p:spPr>
        <p:txBody>
          <a:bodyPr wrap="square" rtlCol="0">
            <a:spAutoFit/>
          </a:bodyPr>
          <a:lstStyle/>
          <a:p>
            <a:pPr algn="ctr"/>
            <a:r>
              <a:rPr lang="en-US" sz="700" cap="small" dirty="0" smtClean="0">
                <a:solidFill>
                  <a:srgbClr val="1D3364"/>
                </a:solidFill>
                <a:latin typeface="Tahoma"/>
                <a:cs typeface="Tahoma"/>
              </a:rPr>
              <a:t>Mechanical recovery </a:t>
            </a:r>
            <a:r>
              <a:rPr lang="en-US" sz="700" cap="small" dirty="0">
                <a:solidFill>
                  <a:srgbClr val="1D3364"/>
                </a:solidFill>
                <a:latin typeface="Tahoma"/>
                <a:cs typeface="Tahoma"/>
              </a:rPr>
              <a:t>uses </a:t>
            </a:r>
            <a:r>
              <a:rPr lang="en-US" sz="700" cap="small" dirty="0" smtClean="0">
                <a:solidFill>
                  <a:srgbClr val="1D3364"/>
                </a:solidFill>
                <a:latin typeface="Tahoma"/>
                <a:cs typeface="Tahoma"/>
              </a:rPr>
              <a:t>booms and skimmers to </a:t>
            </a:r>
            <a:r>
              <a:rPr lang="en-US" sz="700" cap="small" dirty="0">
                <a:solidFill>
                  <a:srgbClr val="1D3364"/>
                </a:solidFill>
                <a:latin typeface="Tahoma"/>
                <a:cs typeface="Tahoma"/>
              </a:rPr>
              <a:t>contain and </a:t>
            </a:r>
            <a:r>
              <a:rPr lang="en-US" sz="700" cap="small" dirty="0" smtClean="0">
                <a:solidFill>
                  <a:srgbClr val="1D3364"/>
                </a:solidFill>
                <a:latin typeface="Tahoma"/>
                <a:cs typeface="Tahoma"/>
              </a:rPr>
              <a:t>remove </a:t>
            </a:r>
            <a:r>
              <a:rPr lang="en-US" sz="700" cap="small" dirty="0">
                <a:solidFill>
                  <a:srgbClr val="1D3364"/>
                </a:solidFill>
                <a:latin typeface="Tahoma"/>
                <a:cs typeface="Tahoma"/>
              </a:rPr>
              <a:t>oil from </a:t>
            </a:r>
            <a:r>
              <a:rPr lang="en-US" sz="700" cap="small" dirty="0" smtClean="0">
                <a:solidFill>
                  <a:srgbClr val="1D3364"/>
                </a:solidFill>
                <a:latin typeface="Tahoma"/>
                <a:cs typeface="Tahoma"/>
              </a:rPr>
              <a:t>the water surface.</a:t>
            </a:r>
            <a:endParaRPr lang="en-US" sz="700" cap="small" dirty="0">
              <a:solidFill>
                <a:srgbClr val="1D3364"/>
              </a:solidFill>
              <a:latin typeface="Tahoma"/>
              <a:cs typeface="Tahoma"/>
            </a:endParaRPr>
          </a:p>
        </p:txBody>
      </p:sp>
      <p:sp>
        <p:nvSpPr>
          <p:cNvPr id="49" name="TextBox 48"/>
          <p:cNvSpPr txBox="1"/>
          <p:nvPr/>
        </p:nvSpPr>
        <p:spPr>
          <a:xfrm>
            <a:off x="291737" y="5500415"/>
            <a:ext cx="2998553" cy="307777"/>
          </a:xfrm>
          <a:prstGeom prst="rect">
            <a:avLst/>
          </a:prstGeom>
          <a:noFill/>
        </p:spPr>
        <p:txBody>
          <a:bodyPr wrap="square" rtlCol="0">
            <a:spAutoFit/>
          </a:bodyPr>
          <a:lstStyle/>
          <a:p>
            <a:pPr algn="ctr">
              <a:buClr>
                <a:srgbClr val="AE0821"/>
              </a:buClr>
              <a:defRPr/>
            </a:pPr>
            <a:r>
              <a:rPr lang="en-US" sz="700" cap="small" dirty="0" smtClean="0">
                <a:solidFill>
                  <a:srgbClr val="1D3364"/>
                </a:solidFill>
                <a:latin typeface="Tahoma"/>
                <a:cs typeface="Tahoma"/>
              </a:rPr>
              <a:t>Physical removal consists of the physical removal </a:t>
            </a:r>
            <a:r>
              <a:rPr lang="en-US" sz="700" cap="small" dirty="0">
                <a:solidFill>
                  <a:srgbClr val="1D3364"/>
                </a:solidFill>
                <a:latin typeface="Tahoma"/>
                <a:cs typeface="Tahoma"/>
              </a:rPr>
              <a:t>of surface </a:t>
            </a:r>
            <a:r>
              <a:rPr lang="en-US" sz="700" cap="small" dirty="0" smtClean="0">
                <a:solidFill>
                  <a:srgbClr val="1D3364"/>
                </a:solidFill>
                <a:latin typeface="Tahoma"/>
                <a:cs typeface="Tahoma"/>
              </a:rPr>
              <a:t>oil by crews </a:t>
            </a:r>
            <a:r>
              <a:rPr lang="en-US" sz="700" cap="small" dirty="0">
                <a:solidFill>
                  <a:srgbClr val="1D3364"/>
                </a:solidFill>
                <a:latin typeface="Tahoma"/>
                <a:cs typeface="Tahoma"/>
              </a:rPr>
              <a:t>with tools and machinery</a:t>
            </a:r>
            <a:r>
              <a:rPr lang="en-US" sz="700" cap="small" dirty="0" smtClean="0">
                <a:solidFill>
                  <a:srgbClr val="1D3364"/>
                </a:solidFill>
                <a:latin typeface="Tahoma"/>
                <a:cs typeface="Tahoma"/>
              </a:rPr>
              <a:t>.</a:t>
            </a:r>
            <a:endParaRPr lang="en-US" sz="700" cap="small" dirty="0">
              <a:solidFill>
                <a:srgbClr val="1D3364"/>
              </a:solidFill>
              <a:latin typeface="Tahoma"/>
              <a:cs typeface="Tahoma"/>
            </a:endParaRPr>
          </a:p>
        </p:txBody>
      </p:sp>
      <p:pic>
        <p:nvPicPr>
          <p:cNvPr id="38" name="Picture 37" descr="toolboxGraphics _Artboard 5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307" y="2181998"/>
            <a:ext cx="1449413" cy="1048390"/>
          </a:xfrm>
          <a:prstGeom prst="rect">
            <a:avLst/>
          </a:prstGeom>
        </p:spPr>
      </p:pic>
    </p:spTree>
    <p:extLst>
      <p:ext uri="{BB962C8B-B14F-4D97-AF65-F5344CB8AC3E}">
        <p14:creationId xmlns:p14="http://schemas.microsoft.com/office/powerpoint/2010/main" val="3418054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4946016" y="3044282"/>
            <a:ext cx="3694370" cy="2967350"/>
          </a:xfrm>
          <a:prstGeom prst="roundRect">
            <a:avLst/>
          </a:prstGeom>
          <a:solidFill>
            <a:schemeClr val="bg1"/>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2F4767"/>
              </a:solidFill>
              <a:latin typeface="Tahoma"/>
              <a:cs typeface="Tahoma"/>
            </a:endParaRPr>
          </a:p>
        </p:txBody>
      </p:sp>
      <p:sp>
        <p:nvSpPr>
          <p:cNvPr id="25" name="Rounded Rectangle 24"/>
          <p:cNvSpPr/>
          <p:nvPr/>
        </p:nvSpPr>
        <p:spPr>
          <a:xfrm>
            <a:off x="503614" y="3044282"/>
            <a:ext cx="3694370" cy="2967350"/>
          </a:xfrm>
          <a:prstGeom prst="roundRect">
            <a:avLst/>
          </a:prstGeom>
          <a:solidFill>
            <a:schemeClr val="bg1"/>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2F4767"/>
              </a:solidFill>
              <a:latin typeface="Tahoma"/>
              <a:cs typeface="Tahoma"/>
            </a:endParaRPr>
          </a:p>
        </p:txBody>
      </p:sp>
      <p:sp>
        <p:nvSpPr>
          <p:cNvPr id="32" name="Rectangle 31"/>
          <p:cNvSpPr/>
          <p:nvPr/>
        </p:nvSpPr>
        <p:spPr>
          <a:xfrm>
            <a:off x="1884457" y="3138786"/>
            <a:ext cx="932686" cy="338554"/>
          </a:xfrm>
          <a:prstGeom prst="rect">
            <a:avLst/>
          </a:prstGeom>
        </p:spPr>
        <p:txBody>
          <a:bodyPr wrap="none">
            <a:spAutoFit/>
          </a:bodyPr>
          <a:lstStyle/>
          <a:p>
            <a:pPr algn="ctr"/>
            <a:r>
              <a:rPr lang="en-US" sz="1600" cap="small" dirty="0" smtClean="0">
                <a:solidFill>
                  <a:srgbClr val="36496A"/>
                </a:solidFill>
                <a:latin typeface="Tahoma"/>
                <a:cs typeface="Tahoma"/>
              </a:rPr>
              <a:t>Benefits</a:t>
            </a:r>
            <a:endParaRPr lang="en-US" sz="1600" cap="small" dirty="0">
              <a:solidFill>
                <a:srgbClr val="36496A"/>
              </a:solidFill>
              <a:latin typeface="Tahoma"/>
              <a:cs typeface="Tahoma"/>
            </a:endParaRPr>
          </a:p>
        </p:txBody>
      </p:sp>
      <p:sp>
        <p:nvSpPr>
          <p:cNvPr id="34" name="Rectangle 33"/>
          <p:cNvSpPr/>
          <p:nvPr/>
        </p:nvSpPr>
        <p:spPr>
          <a:xfrm>
            <a:off x="6218153" y="3138786"/>
            <a:ext cx="1150093" cy="338554"/>
          </a:xfrm>
          <a:prstGeom prst="rect">
            <a:avLst/>
          </a:prstGeom>
        </p:spPr>
        <p:txBody>
          <a:bodyPr wrap="none">
            <a:spAutoFit/>
          </a:bodyPr>
          <a:lstStyle/>
          <a:p>
            <a:pPr algn="ctr"/>
            <a:r>
              <a:rPr lang="en-US" sz="1600" cap="small" dirty="0" smtClean="0">
                <a:solidFill>
                  <a:srgbClr val="36496A"/>
                </a:solidFill>
                <a:latin typeface="Tahoma"/>
                <a:cs typeface="Tahoma"/>
              </a:rPr>
              <a:t>Drawbacks</a:t>
            </a:r>
            <a:endParaRPr lang="en-US" sz="1600" cap="small" dirty="0">
              <a:solidFill>
                <a:srgbClr val="36496A"/>
              </a:solidFill>
              <a:latin typeface="Tahoma"/>
              <a:cs typeface="Tahoma"/>
            </a:endParaRPr>
          </a:p>
        </p:txBody>
      </p:sp>
      <p:sp>
        <p:nvSpPr>
          <p:cNvPr id="15" name="Rectangle 14"/>
          <p:cNvSpPr/>
          <p:nvPr/>
        </p:nvSpPr>
        <p:spPr>
          <a:xfrm>
            <a:off x="627176" y="3505200"/>
            <a:ext cx="3447247" cy="2394501"/>
          </a:xfrm>
          <a:prstGeom prst="rect">
            <a:avLst/>
          </a:prstGeom>
        </p:spPr>
        <p:txBody>
          <a:bodyPr wrap="square">
            <a:spAutoFit/>
          </a:bodyPr>
          <a:lstStyle/>
          <a:p>
            <a:pPr marL="171450" indent="-171450">
              <a:buFont typeface="Arial"/>
              <a:buChar char="•"/>
            </a:pPr>
            <a:r>
              <a:rPr lang="en-US" sz="1100" cap="small" dirty="0">
                <a:solidFill>
                  <a:srgbClr val="1D3364"/>
                </a:solidFill>
                <a:latin typeface="Tahoma"/>
                <a:cs typeface="Tahoma"/>
              </a:rPr>
              <a:t>Reaches and treats significantly more oil than other response options</a:t>
            </a:r>
          </a:p>
          <a:p>
            <a:pPr marL="171450" indent="-171450">
              <a:buFont typeface="Arial"/>
              <a:buChar char="•"/>
            </a:pPr>
            <a:r>
              <a:rPr lang="en-US" sz="1100" cap="small" dirty="0">
                <a:solidFill>
                  <a:srgbClr val="1D3364"/>
                </a:solidFill>
                <a:latin typeface="Tahoma"/>
                <a:cs typeface="Tahoma"/>
              </a:rPr>
              <a:t>Can be applied over a broader range of weather conditions </a:t>
            </a:r>
          </a:p>
          <a:p>
            <a:pPr marL="171450" indent="-171450">
              <a:buFont typeface="Arial"/>
              <a:buChar char="•"/>
            </a:pPr>
            <a:r>
              <a:rPr lang="en-US" sz="1100" cap="small" dirty="0">
                <a:solidFill>
                  <a:srgbClr val="1D3364"/>
                </a:solidFill>
                <a:latin typeface="Tahoma"/>
                <a:cs typeface="Tahoma"/>
              </a:rPr>
              <a:t>Speeds up oil removal from the water column by enhancing natural biodegradation</a:t>
            </a:r>
          </a:p>
          <a:p>
            <a:pPr marL="171450" indent="-171450">
              <a:buFont typeface="Arial"/>
              <a:buChar char="•"/>
            </a:pPr>
            <a:r>
              <a:rPr lang="en-US" sz="1100" cap="small" dirty="0">
                <a:solidFill>
                  <a:srgbClr val="1D3364"/>
                </a:solidFill>
                <a:latin typeface="Tahoma"/>
                <a:cs typeface="Tahoma"/>
              </a:rPr>
              <a:t>Prevents oil in a subsea spill from surfacing, mitigating harm to sea birds, mammals, and other wildlife</a:t>
            </a:r>
          </a:p>
          <a:p>
            <a:pPr marL="171450" indent="-171450">
              <a:buFont typeface="Arial"/>
              <a:buChar char="•"/>
            </a:pPr>
            <a:r>
              <a:rPr lang="en-US" sz="1100" cap="small" dirty="0">
                <a:solidFill>
                  <a:srgbClr val="1D3364"/>
                </a:solidFill>
                <a:latin typeface="Tahoma"/>
                <a:cs typeface="Tahoma"/>
              </a:rPr>
              <a:t>Prevents oil from spreading to shoreline, reducing risk for sensitive shoreline vegetation and wildlife</a:t>
            </a:r>
          </a:p>
          <a:p>
            <a:pPr marL="171450" indent="-171450">
              <a:buFont typeface="Arial"/>
              <a:buChar char="•"/>
            </a:pPr>
            <a:r>
              <a:rPr lang="en-US" sz="1100" cap="small" dirty="0">
                <a:solidFill>
                  <a:srgbClr val="1D3364"/>
                </a:solidFill>
                <a:latin typeface="Tahoma"/>
                <a:cs typeface="Tahoma"/>
              </a:rPr>
              <a:t>Reduces impact on community assets and local industries</a:t>
            </a:r>
          </a:p>
        </p:txBody>
      </p:sp>
      <p:sp>
        <p:nvSpPr>
          <p:cNvPr id="18" name="Rectangle 17"/>
          <p:cNvSpPr/>
          <p:nvPr/>
        </p:nvSpPr>
        <p:spPr>
          <a:xfrm>
            <a:off x="5095764" y="3505200"/>
            <a:ext cx="3394875" cy="2259079"/>
          </a:xfrm>
          <a:prstGeom prst="rect">
            <a:avLst/>
          </a:prstGeom>
        </p:spPr>
        <p:txBody>
          <a:bodyPr wrap="square">
            <a:spAutoFit/>
          </a:bodyPr>
          <a:lstStyle/>
          <a:p>
            <a:pPr marL="171450" indent="-171450">
              <a:buFont typeface="Arial"/>
              <a:buChar char="•"/>
              <a:defRPr/>
            </a:pPr>
            <a:r>
              <a:rPr lang="en-US" sz="1100" cap="small">
                <a:solidFill>
                  <a:srgbClr val="1D3364"/>
                </a:solidFill>
                <a:latin typeface="Tahoma"/>
                <a:cs typeface="Tahoma"/>
              </a:rPr>
              <a:t>Does not directly collect the oil from the environment, but rather transfers it from the surface to the water column where it can be biodegraded</a:t>
            </a:r>
          </a:p>
          <a:p>
            <a:pPr marL="171450" indent="-171450">
              <a:buFont typeface="Arial"/>
              <a:buChar char="•"/>
              <a:defRPr/>
            </a:pPr>
            <a:r>
              <a:rPr lang="en-US" sz="1100" cap="small">
                <a:solidFill>
                  <a:srgbClr val="1D3364"/>
                </a:solidFill>
                <a:latin typeface="Tahoma"/>
                <a:cs typeface="Tahoma"/>
              </a:rPr>
              <a:t>Potential effects of dispersed oil on water column-dwelling wildlife and vegetation (anticipate short-lived and localized exposures)</a:t>
            </a:r>
          </a:p>
          <a:p>
            <a:pPr marL="171450" indent="-171450">
              <a:buFont typeface="Arial"/>
              <a:buChar char="•"/>
              <a:defRPr/>
            </a:pPr>
            <a:r>
              <a:rPr lang="en-US" sz="1100" cap="small">
                <a:solidFill>
                  <a:srgbClr val="1D3364"/>
                </a:solidFill>
                <a:latin typeface="Tahoma"/>
                <a:cs typeface="Tahoma"/>
              </a:rPr>
              <a:t>Will not work on high viscosity fuel oils in calm, cold seas</a:t>
            </a:r>
          </a:p>
          <a:p>
            <a:pPr marL="171450" indent="-171450">
              <a:buFont typeface="Arial"/>
              <a:buChar char="•"/>
              <a:defRPr/>
            </a:pPr>
            <a:r>
              <a:rPr lang="en-US" sz="1100" cap="small">
                <a:solidFill>
                  <a:srgbClr val="1D3364"/>
                </a:solidFill>
                <a:latin typeface="Tahoma"/>
                <a:cs typeface="Tahoma"/>
              </a:rPr>
              <a:t>Has a limited “window of opportunity” for use</a:t>
            </a:r>
          </a:p>
          <a:p>
            <a:pPr marL="171450" indent="-171450">
              <a:buFont typeface="Arial"/>
              <a:buChar char="•"/>
              <a:defRPr/>
            </a:pPr>
            <a:r>
              <a:rPr lang="en-US" sz="1100" cap="small">
                <a:solidFill>
                  <a:srgbClr val="1D3364"/>
                </a:solidFill>
                <a:latin typeface="Tahoma"/>
                <a:cs typeface="Tahoma"/>
              </a:rPr>
              <a:t>Potential impact to fishing industries due to public misunderstanding of dispersants’ effects on seafood</a:t>
            </a:r>
          </a:p>
        </p:txBody>
      </p:sp>
      <p:pic>
        <p:nvPicPr>
          <p:cNvPr id="4" name="Picture 3"/>
          <p:cNvPicPr>
            <a:picLocks noChangeAspect="1"/>
          </p:cNvPicPr>
          <p:nvPr/>
        </p:nvPicPr>
        <p:blipFill>
          <a:blip r:embed="rId3"/>
          <a:stretch>
            <a:fillRect/>
          </a:stretch>
        </p:blipFill>
        <p:spPr>
          <a:xfrm>
            <a:off x="3796994" y="1387534"/>
            <a:ext cx="1614341" cy="1122025"/>
          </a:xfrm>
          <a:prstGeom prst="rect">
            <a:avLst/>
          </a:prstGeom>
        </p:spPr>
      </p:pic>
      <p:sp>
        <p:nvSpPr>
          <p:cNvPr id="26" name="Oval 25"/>
          <p:cNvSpPr/>
          <p:nvPr/>
        </p:nvSpPr>
        <p:spPr>
          <a:xfrm>
            <a:off x="3741515" y="2151476"/>
            <a:ext cx="1669955" cy="1669957"/>
          </a:xfrm>
          <a:prstGeom prst="ellipse">
            <a:avLst/>
          </a:prstGeom>
          <a:solidFill>
            <a:srgbClr val="FFFFFF"/>
          </a:solidFill>
          <a:ln w="38100" cmpd="sng">
            <a:solidFill>
              <a:srgbClr val="36496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sp>
        <p:nvSpPr>
          <p:cNvPr id="27" name="TextBox 26"/>
          <p:cNvSpPr txBox="1"/>
          <p:nvPr/>
        </p:nvSpPr>
        <p:spPr>
          <a:xfrm>
            <a:off x="3613474" y="2673228"/>
            <a:ext cx="1949126" cy="500137"/>
          </a:xfrm>
          <a:prstGeom prst="rect">
            <a:avLst/>
          </a:prstGeom>
          <a:noFill/>
        </p:spPr>
        <p:txBody>
          <a:bodyPr wrap="square" rtlCol="0">
            <a:spAutoFit/>
          </a:bodyPr>
          <a:lstStyle/>
          <a:p>
            <a:pPr algn="ctr"/>
            <a:r>
              <a:rPr lang="en-US" sz="1450" cap="small" dirty="0" smtClean="0">
                <a:solidFill>
                  <a:srgbClr val="36496A"/>
                </a:solidFill>
                <a:latin typeface="Tahoma"/>
                <a:cs typeface="Tahoma"/>
              </a:rPr>
              <a:t>Response Decision: </a:t>
            </a:r>
            <a:r>
              <a:rPr lang="en-US" sz="1200" cap="small" dirty="0" smtClean="0">
                <a:solidFill>
                  <a:srgbClr val="36496A"/>
                </a:solidFill>
                <a:latin typeface="Tahoma"/>
                <a:cs typeface="Tahoma"/>
              </a:rPr>
              <a:t>Dispersant Use</a:t>
            </a:r>
            <a:endParaRPr lang="en-US" sz="1200" cap="small" dirty="0">
              <a:solidFill>
                <a:srgbClr val="36496A"/>
              </a:solidFill>
              <a:latin typeface="Tahoma"/>
              <a:cs typeface="Tahoma"/>
            </a:endParaRPr>
          </a:p>
        </p:txBody>
      </p:sp>
      <p:pic>
        <p:nvPicPr>
          <p:cNvPr id="30" name="Picture 29" descr="toolboxGraphics _Artboard 5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1192" y="3006978"/>
            <a:ext cx="990600" cy="716521"/>
          </a:xfrm>
          <a:prstGeom prst="rect">
            <a:avLst/>
          </a:prstGeom>
        </p:spPr>
      </p:pic>
      <p:sp>
        <p:nvSpPr>
          <p:cNvPr id="13" name="Title 1"/>
          <p:cNvSpPr txBox="1">
            <a:spLocks/>
          </p:cNvSpPr>
          <p:nvPr/>
        </p:nvSpPr>
        <p:spPr>
          <a:xfrm>
            <a:off x="39592" y="73152"/>
            <a:ext cx="9104408" cy="4350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200" cap="small" dirty="0">
                <a:solidFill>
                  <a:srgbClr val="36496A"/>
                </a:solidFill>
                <a:latin typeface="Tahoma"/>
                <a:cs typeface="Tahoma"/>
              </a:rPr>
              <a:t>Tradeoffs of Dispersants</a:t>
            </a:r>
          </a:p>
        </p:txBody>
      </p:sp>
    </p:spTree>
    <p:extLst>
      <p:ext uri="{BB962C8B-B14F-4D97-AF65-F5344CB8AC3E}">
        <p14:creationId xmlns:p14="http://schemas.microsoft.com/office/powerpoint/2010/main" val="41192616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4946016" y="3044282"/>
            <a:ext cx="3694370" cy="2967350"/>
          </a:xfrm>
          <a:prstGeom prst="roundRect">
            <a:avLst/>
          </a:prstGeom>
          <a:solidFill>
            <a:schemeClr val="bg1"/>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2F4767"/>
              </a:solidFill>
              <a:latin typeface="Tahoma"/>
              <a:cs typeface="Tahoma"/>
            </a:endParaRPr>
          </a:p>
        </p:txBody>
      </p:sp>
      <p:sp>
        <p:nvSpPr>
          <p:cNvPr id="17" name="Rounded Rectangle 16"/>
          <p:cNvSpPr/>
          <p:nvPr/>
        </p:nvSpPr>
        <p:spPr>
          <a:xfrm>
            <a:off x="503614" y="3044282"/>
            <a:ext cx="3694370" cy="2967350"/>
          </a:xfrm>
          <a:prstGeom prst="roundRect">
            <a:avLst/>
          </a:prstGeom>
          <a:solidFill>
            <a:schemeClr val="bg1"/>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2F4767"/>
              </a:solidFill>
              <a:latin typeface="Tahoma"/>
              <a:cs typeface="Tahoma"/>
            </a:endParaRPr>
          </a:p>
        </p:txBody>
      </p:sp>
      <p:sp>
        <p:nvSpPr>
          <p:cNvPr id="19" name="Rectangle 18"/>
          <p:cNvSpPr/>
          <p:nvPr/>
        </p:nvSpPr>
        <p:spPr>
          <a:xfrm>
            <a:off x="1884457" y="3138786"/>
            <a:ext cx="932686" cy="338554"/>
          </a:xfrm>
          <a:prstGeom prst="rect">
            <a:avLst/>
          </a:prstGeom>
        </p:spPr>
        <p:txBody>
          <a:bodyPr wrap="none">
            <a:spAutoFit/>
          </a:bodyPr>
          <a:lstStyle/>
          <a:p>
            <a:pPr algn="ctr"/>
            <a:r>
              <a:rPr lang="en-US" sz="1600" cap="small" dirty="0" smtClean="0">
                <a:solidFill>
                  <a:srgbClr val="36496A"/>
                </a:solidFill>
                <a:latin typeface="Tahoma"/>
                <a:cs typeface="Tahoma"/>
              </a:rPr>
              <a:t>Benefits</a:t>
            </a:r>
            <a:endParaRPr lang="en-US" sz="1600" cap="small" dirty="0">
              <a:solidFill>
                <a:srgbClr val="36496A"/>
              </a:solidFill>
              <a:latin typeface="Tahoma"/>
              <a:cs typeface="Tahoma"/>
            </a:endParaRPr>
          </a:p>
        </p:txBody>
      </p:sp>
      <p:sp>
        <p:nvSpPr>
          <p:cNvPr id="20" name="Rectangle 19"/>
          <p:cNvSpPr/>
          <p:nvPr/>
        </p:nvSpPr>
        <p:spPr>
          <a:xfrm>
            <a:off x="6218153" y="3138786"/>
            <a:ext cx="1150093" cy="338554"/>
          </a:xfrm>
          <a:prstGeom prst="rect">
            <a:avLst/>
          </a:prstGeom>
        </p:spPr>
        <p:txBody>
          <a:bodyPr wrap="none">
            <a:spAutoFit/>
          </a:bodyPr>
          <a:lstStyle/>
          <a:p>
            <a:pPr algn="ctr"/>
            <a:r>
              <a:rPr lang="en-US" sz="1600" cap="small" dirty="0" smtClean="0">
                <a:solidFill>
                  <a:srgbClr val="36496A"/>
                </a:solidFill>
                <a:latin typeface="Tahoma"/>
                <a:cs typeface="Tahoma"/>
              </a:rPr>
              <a:t>Drawbacks</a:t>
            </a:r>
            <a:endParaRPr lang="en-US" sz="1600" cap="small" dirty="0">
              <a:solidFill>
                <a:srgbClr val="36496A"/>
              </a:solidFill>
              <a:latin typeface="Tahoma"/>
              <a:cs typeface="Tahoma"/>
            </a:endParaRPr>
          </a:p>
        </p:txBody>
      </p:sp>
      <p:sp>
        <p:nvSpPr>
          <p:cNvPr id="21" name="Rectangle 20"/>
          <p:cNvSpPr/>
          <p:nvPr/>
        </p:nvSpPr>
        <p:spPr>
          <a:xfrm>
            <a:off x="627176" y="3505200"/>
            <a:ext cx="3447247" cy="1446550"/>
          </a:xfrm>
          <a:prstGeom prst="rect">
            <a:avLst/>
          </a:prstGeom>
        </p:spPr>
        <p:txBody>
          <a:bodyPr wrap="square">
            <a:spAutoFit/>
          </a:bodyPr>
          <a:lstStyle/>
          <a:p>
            <a:pPr marL="171450" indent="-171450">
              <a:buFont typeface="Arial"/>
              <a:buChar char="•"/>
            </a:pPr>
            <a:r>
              <a:rPr lang="en-US" sz="1100" cap="small" dirty="0">
                <a:solidFill>
                  <a:srgbClr val="1D3364"/>
                </a:solidFill>
                <a:latin typeface="Tahoma"/>
                <a:cs typeface="Tahoma"/>
              </a:rPr>
              <a:t>Removes oil with minimal environmental impact</a:t>
            </a:r>
          </a:p>
          <a:p>
            <a:pPr marL="171450" indent="-171450">
              <a:buFont typeface="Arial"/>
              <a:buChar char="•"/>
            </a:pPr>
            <a:r>
              <a:rPr lang="en-US" sz="1100" cap="small" dirty="0" smtClean="0">
                <a:solidFill>
                  <a:srgbClr val="1D3364"/>
                </a:solidFill>
                <a:latin typeface="Tahoma"/>
                <a:cs typeface="Tahoma"/>
              </a:rPr>
              <a:t>Well-accepted</a:t>
            </a:r>
            <a:r>
              <a:rPr lang="en-US" sz="1100" cap="small" dirty="0">
                <a:solidFill>
                  <a:srgbClr val="1D3364"/>
                </a:solidFill>
                <a:latin typeface="Tahoma"/>
                <a:cs typeface="Tahoma"/>
              </a:rPr>
              <a:t>, no special approvals needed</a:t>
            </a:r>
          </a:p>
          <a:p>
            <a:pPr marL="171450" indent="-171450">
              <a:buFont typeface="Arial"/>
              <a:buChar char="•"/>
            </a:pPr>
            <a:r>
              <a:rPr lang="en-US" sz="1100" cap="small" dirty="0">
                <a:solidFill>
                  <a:srgbClr val="1D3364"/>
                </a:solidFill>
                <a:latin typeface="Tahoma"/>
                <a:cs typeface="Tahoma"/>
              </a:rPr>
              <a:t>Effective for recovery over wide range of spilled products</a:t>
            </a:r>
          </a:p>
          <a:p>
            <a:pPr marL="171450" indent="-171450">
              <a:buFont typeface="Arial"/>
              <a:buChar char="•"/>
            </a:pPr>
            <a:r>
              <a:rPr lang="en-US" sz="1100" cap="small" dirty="0">
                <a:solidFill>
                  <a:srgbClr val="1D3364"/>
                </a:solidFill>
                <a:latin typeface="Tahoma"/>
                <a:cs typeface="Tahoma"/>
              </a:rPr>
              <a:t>Large </a:t>
            </a:r>
            <a:r>
              <a:rPr lang="en-US" sz="1100" cap="small" dirty="0" smtClean="0">
                <a:solidFill>
                  <a:srgbClr val="1D3364"/>
                </a:solidFill>
                <a:latin typeface="Tahoma"/>
                <a:cs typeface="Tahoma"/>
              </a:rPr>
              <a:t>“window </a:t>
            </a:r>
            <a:r>
              <a:rPr lang="en-US" sz="1100" cap="small" dirty="0">
                <a:solidFill>
                  <a:srgbClr val="1D3364"/>
                </a:solidFill>
                <a:latin typeface="Tahoma"/>
                <a:cs typeface="Tahoma"/>
              </a:rPr>
              <a:t>of </a:t>
            </a:r>
            <a:r>
              <a:rPr lang="en-US" sz="1100" cap="small" dirty="0" smtClean="0">
                <a:solidFill>
                  <a:srgbClr val="1D3364"/>
                </a:solidFill>
                <a:latin typeface="Tahoma"/>
                <a:cs typeface="Tahoma"/>
              </a:rPr>
              <a:t>opportunity”</a:t>
            </a:r>
            <a:endParaRPr lang="en-US" sz="1100" cap="small" dirty="0">
              <a:solidFill>
                <a:srgbClr val="1D3364"/>
              </a:solidFill>
              <a:latin typeface="Tahoma"/>
              <a:cs typeface="Tahoma"/>
            </a:endParaRPr>
          </a:p>
          <a:p>
            <a:pPr marL="171450" indent="-171450">
              <a:buFont typeface="Arial"/>
              <a:buChar char="•"/>
            </a:pPr>
            <a:r>
              <a:rPr lang="en-US" sz="1100" cap="small" dirty="0">
                <a:solidFill>
                  <a:srgbClr val="1D3364"/>
                </a:solidFill>
                <a:latin typeface="Tahoma"/>
                <a:cs typeface="Tahoma"/>
              </a:rPr>
              <a:t>Minimal side effects</a:t>
            </a:r>
          </a:p>
          <a:p>
            <a:pPr marL="171450" indent="-171450">
              <a:buFont typeface="Arial"/>
              <a:buChar char="•"/>
            </a:pPr>
            <a:r>
              <a:rPr lang="en-US" sz="1100" cap="small" dirty="0">
                <a:solidFill>
                  <a:srgbClr val="1D3364"/>
                </a:solidFill>
                <a:latin typeface="Tahoma"/>
                <a:cs typeface="Tahoma"/>
              </a:rPr>
              <a:t>Greatest availability of equipment </a:t>
            </a:r>
            <a:r>
              <a:rPr lang="en-US" sz="1100" cap="small" dirty="0" smtClean="0">
                <a:solidFill>
                  <a:srgbClr val="1D3364"/>
                </a:solidFill>
                <a:latin typeface="Tahoma"/>
                <a:cs typeface="Tahoma"/>
              </a:rPr>
              <a:t>and </a:t>
            </a:r>
            <a:r>
              <a:rPr lang="en-US" sz="1100" cap="small" dirty="0">
                <a:solidFill>
                  <a:srgbClr val="1D3364"/>
                </a:solidFill>
                <a:latin typeface="Tahoma"/>
                <a:cs typeface="Tahoma"/>
              </a:rPr>
              <a:t>expertise</a:t>
            </a:r>
          </a:p>
          <a:p>
            <a:pPr marL="171450" indent="-171450">
              <a:buFont typeface="Arial"/>
              <a:buChar char="•"/>
            </a:pPr>
            <a:r>
              <a:rPr lang="en-US" sz="1100" cap="small" dirty="0">
                <a:solidFill>
                  <a:srgbClr val="1D3364"/>
                </a:solidFill>
                <a:latin typeface="Tahoma"/>
                <a:cs typeface="Tahoma"/>
              </a:rPr>
              <a:t>Recovered product may be re-</a:t>
            </a:r>
            <a:r>
              <a:rPr lang="en-US" sz="1100" cap="small" dirty="0" smtClean="0">
                <a:solidFill>
                  <a:srgbClr val="1D3364"/>
                </a:solidFill>
                <a:latin typeface="Tahoma"/>
                <a:cs typeface="Tahoma"/>
              </a:rPr>
              <a:t>processed</a:t>
            </a:r>
            <a:endParaRPr lang="en-US" sz="1100" cap="small" dirty="0">
              <a:solidFill>
                <a:srgbClr val="1D3364"/>
              </a:solidFill>
              <a:latin typeface="Tahoma"/>
              <a:cs typeface="Tahoma"/>
            </a:endParaRPr>
          </a:p>
        </p:txBody>
      </p:sp>
      <p:sp>
        <p:nvSpPr>
          <p:cNvPr id="22" name="Rectangle 21"/>
          <p:cNvSpPr/>
          <p:nvPr/>
        </p:nvSpPr>
        <p:spPr>
          <a:xfrm>
            <a:off x="5095764" y="3505200"/>
            <a:ext cx="3394875" cy="1920525"/>
          </a:xfrm>
          <a:prstGeom prst="rect">
            <a:avLst/>
          </a:prstGeom>
        </p:spPr>
        <p:txBody>
          <a:bodyPr wrap="square">
            <a:spAutoFit/>
          </a:bodyPr>
          <a:lstStyle/>
          <a:p>
            <a:pPr marL="171450" indent="-171450">
              <a:buFont typeface="Arial"/>
              <a:buChar char="•"/>
              <a:defRPr/>
            </a:pPr>
            <a:r>
              <a:rPr lang="en-US" sz="1100" cap="small" dirty="0">
                <a:solidFill>
                  <a:srgbClr val="1D3364"/>
                </a:solidFill>
                <a:latin typeface="Tahoma"/>
                <a:cs typeface="Tahoma"/>
              </a:rPr>
              <a:t>Inherently inefficient and often very slow</a:t>
            </a:r>
          </a:p>
          <a:p>
            <a:pPr marL="171450" indent="-171450">
              <a:buFont typeface="Arial"/>
              <a:buChar char="•"/>
              <a:defRPr/>
            </a:pPr>
            <a:r>
              <a:rPr lang="en-US" sz="1100" cap="small" dirty="0">
                <a:solidFill>
                  <a:srgbClr val="1D3364"/>
                </a:solidFill>
                <a:latin typeface="Tahoma"/>
                <a:cs typeface="Tahoma"/>
              </a:rPr>
              <a:t>Often cannot recover enough oil to prevent shoreline impact</a:t>
            </a:r>
          </a:p>
          <a:p>
            <a:pPr marL="171450" indent="-171450">
              <a:buFont typeface="Arial"/>
              <a:buChar char="•"/>
              <a:defRPr/>
            </a:pPr>
            <a:r>
              <a:rPr lang="en-US" sz="1100" cap="small" dirty="0">
                <a:solidFill>
                  <a:srgbClr val="1D3364"/>
                </a:solidFill>
                <a:latin typeface="Tahoma"/>
                <a:cs typeface="Tahoma"/>
              </a:rPr>
              <a:t>Harder to recover a lot of oil in larger spill cases</a:t>
            </a:r>
          </a:p>
          <a:p>
            <a:pPr marL="171450" indent="-171450">
              <a:buFont typeface="Arial"/>
              <a:buChar char="•"/>
              <a:defRPr/>
            </a:pPr>
            <a:r>
              <a:rPr lang="en-US" sz="1100" cap="small" dirty="0">
                <a:solidFill>
                  <a:srgbClr val="1D3364"/>
                </a:solidFill>
                <a:latin typeface="Tahoma"/>
                <a:cs typeface="Tahoma"/>
              </a:rPr>
              <a:t>Inefficient </a:t>
            </a:r>
            <a:r>
              <a:rPr lang="en-US" sz="1100" cap="small" dirty="0" smtClean="0">
                <a:solidFill>
                  <a:srgbClr val="1D3364"/>
                </a:solidFill>
                <a:latin typeface="Tahoma"/>
                <a:cs typeface="Tahoma"/>
              </a:rPr>
              <a:t>and </a:t>
            </a:r>
            <a:r>
              <a:rPr lang="en-US" sz="1100" cap="small" dirty="0">
                <a:solidFill>
                  <a:srgbClr val="1D3364"/>
                </a:solidFill>
                <a:latin typeface="Tahoma"/>
                <a:cs typeface="Tahoma"/>
              </a:rPr>
              <a:t>impractical on thin slicks</a:t>
            </a:r>
          </a:p>
          <a:p>
            <a:pPr marL="171450" indent="-171450">
              <a:buFont typeface="Arial"/>
              <a:buChar char="•"/>
              <a:defRPr/>
            </a:pPr>
            <a:r>
              <a:rPr lang="en-US" sz="1100" cap="small" dirty="0">
                <a:solidFill>
                  <a:srgbClr val="1D3364"/>
                </a:solidFill>
                <a:latin typeface="Tahoma"/>
                <a:cs typeface="Tahoma"/>
              </a:rPr>
              <a:t>Ineffective in inclement weather or high seas</a:t>
            </a:r>
          </a:p>
          <a:p>
            <a:pPr marL="171450" indent="-171450">
              <a:buFont typeface="Arial"/>
              <a:buChar char="•"/>
              <a:defRPr/>
            </a:pPr>
            <a:r>
              <a:rPr lang="en-US" sz="1100" cap="small" dirty="0">
                <a:solidFill>
                  <a:srgbClr val="1D3364"/>
                </a:solidFill>
                <a:latin typeface="Tahoma"/>
                <a:cs typeface="Tahoma"/>
              </a:rPr>
              <a:t>Requires storage capability</a:t>
            </a:r>
          </a:p>
          <a:p>
            <a:pPr marL="171450" indent="-171450">
              <a:buFont typeface="Arial"/>
              <a:buChar char="•"/>
              <a:defRPr/>
            </a:pPr>
            <a:r>
              <a:rPr lang="en-US" sz="1100" cap="small" dirty="0">
                <a:solidFill>
                  <a:srgbClr val="1D3364"/>
                </a:solidFill>
                <a:latin typeface="Tahoma"/>
                <a:cs typeface="Tahoma"/>
              </a:rPr>
              <a:t>Typically recovers no more than 10-20 percent of the oil spilled</a:t>
            </a:r>
          </a:p>
          <a:p>
            <a:pPr marL="171450" indent="-171450">
              <a:buFont typeface="Arial"/>
              <a:buChar char="•"/>
              <a:defRPr/>
            </a:pPr>
            <a:r>
              <a:rPr lang="en-US" sz="1100" cap="small" dirty="0">
                <a:solidFill>
                  <a:srgbClr val="1D3364"/>
                </a:solidFill>
                <a:latin typeface="Tahoma"/>
                <a:cs typeface="Tahoma"/>
              </a:rPr>
              <a:t>Labor- and equipment-intensive</a:t>
            </a:r>
          </a:p>
        </p:txBody>
      </p:sp>
      <p:pic>
        <p:nvPicPr>
          <p:cNvPr id="29" name="Picture 28"/>
          <p:cNvPicPr>
            <a:picLocks noChangeAspect="1"/>
          </p:cNvPicPr>
          <p:nvPr/>
        </p:nvPicPr>
        <p:blipFill>
          <a:blip r:embed="rId3"/>
          <a:stretch>
            <a:fillRect/>
          </a:stretch>
        </p:blipFill>
        <p:spPr>
          <a:xfrm>
            <a:off x="3796994" y="1387534"/>
            <a:ext cx="1614341" cy="1122025"/>
          </a:xfrm>
          <a:prstGeom prst="rect">
            <a:avLst/>
          </a:prstGeom>
        </p:spPr>
      </p:pic>
      <p:pic>
        <p:nvPicPr>
          <p:cNvPr id="37" name="Picture 36" descr="toolboxGraphics _Artboard 5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2518" y="3018523"/>
            <a:ext cx="990600" cy="716521"/>
          </a:xfrm>
          <a:prstGeom prst="rect">
            <a:avLst/>
          </a:prstGeom>
        </p:spPr>
      </p:pic>
      <p:sp>
        <p:nvSpPr>
          <p:cNvPr id="26" name="Oval 25"/>
          <p:cNvSpPr/>
          <p:nvPr/>
        </p:nvSpPr>
        <p:spPr>
          <a:xfrm>
            <a:off x="3746499" y="2146184"/>
            <a:ext cx="1669955" cy="1669957"/>
          </a:xfrm>
          <a:prstGeom prst="ellipse">
            <a:avLst/>
          </a:prstGeom>
          <a:solidFill>
            <a:srgbClr val="FFFFFF"/>
          </a:solidFill>
          <a:ln w="38100" cmpd="sng">
            <a:solidFill>
              <a:srgbClr val="36496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pic>
        <p:nvPicPr>
          <p:cNvPr id="40" name="Picture 39" descr="toolboxGraphics _Artboard 5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9825" y="3212174"/>
            <a:ext cx="1490385" cy="274311"/>
          </a:xfrm>
          <a:prstGeom prst="rect">
            <a:avLst/>
          </a:prstGeom>
        </p:spPr>
      </p:pic>
      <p:sp>
        <p:nvSpPr>
          <p:cNvPr id="38" name="TextBox 37"/>
          <p:cNvSpPr txBox="1"/>
          <p:nvPr/>
        </p:nvSpPr>
        <p:spPr>
          <a:xfrm>
            <a:off x="3613474" y="2673228"/>
            <a:ext cx="1949126" cy="500137"/>
          </a:xfrm>
          <a:prstGeom prst="rect">
            <a:avLst/>
          </a:prstGeom>
          <a:noFill/>
        </p:spPr>
        <p:txBody>
          <a:bodyPr wrap="square" rtlCol="0">
            <a:spAutoFit/>
          </a:bodyPr>
          <a:lstStyle/>
          <a:p>
            <a:pPr algn="ctr"/>
            <a:r>
              <a:rPr lang="en-US" sz="1450" cap="small" dirty="0" smtClean="0">
                <a:solidFill>
                  <a:srgbClr val="36496A"/>
                </a:solidFill>
                <a:latin typeface="Tahoma"/>
                <a:cs typeface="Tahoma"/>
              </a:rPr>
              <a:t>Response Decision: </a:t>
            </a:r>
          </a:p>
          <a:p>
            <a:pPr algn="ctr"/>
            <a:r>
              <a:rPr lang="en-US" sz="1200" cap="small" dirty="0" smtClean="0">
                <a:solidFill>
                  <a:srgbClr val="36496A"/>
                </a:solidFill>
                <a:latin typeface="Tahoma"/>
                <a:cs typeface="Tahoma"/>
              </a:rPr>
              <a:t>Mechanical Recovery</a:t>
            </a:r>
            <a:endParaRPr lang="en-US" sz="1200" cap="small" dirty="0">
              <a:solidFill>
                <a:srgbClr val="36496A"/>
              </a:solidFill>
              <a:latin typeface="Tahoma"/>
              <a:cs typeface="Tahoma"/>
            </a:endParaRPr>
          </a:p>
        </p:txBody>
      </p:sp>
      <p:sp>
        <p:nvSpPr>
          <p:cNvPr id="14" name="Title 1"/>
          <p:cNvSpPr txBox="1">
            <a:spLocks/>
          </p:cNvSpPr>
          <p:nvPr/>
        </p:nvSpPr>
        <p:spPr>
          <a:xfrm>
            <a:off x="39592" y="73152"/>
            <a:ext cx="9104408" cy="4350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200" cap="small" dirty="0">
                <a:solidFill>
                  <a:srgbClr val="36496A"/>
                </a:solidFill>
                <a:latin typeface="Tahoma"/>
                <a:cs typeface="Tahoma"/>
              </a:rPr>
              <a:t>Tradeoffs of Mechanical Recovery</a:t>
            </a:r>
          </a:p>
        </p:txBody>
      </p:sp>
    </p:spTree>
    <p:extLst>
      <p:ext uri="{BB962C8B-B14F-4D97-AF65-F5344CB8AC3E}">
        <p14:creationId xmlns:p14="http://schemas.microsoft.com/office/powerpoint/2010/main" val="36395152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4946016" y="3044282"/>
            <a:ext cx="3694370" cy="2967350"/>
          </a:xfrm>
          <a:prstGeom prst="roundRect">
            <a:avLst/>
          </a:prstGeom>
          <a:solidFill>
            <a:schemeClr val="bg1"/>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2F4767"/>
              </a:solidFill>
              <a:latin typeface="Tahoma"/>
              <a:cs typeface="Tahoma"/>
            </a:endParaRPr>
          </a:p>
        </p:txBody>
      </p:sp>
      <p:sp>
        <p:nvSpPr>
          <p:cNvPr id="19" name="Rounded Rectangle 18"/>
          <p:cNvSpPr/>
          <p:nvPr/>
        </p:nvSpPr>
        <p:spPr>
          <a:xfrm>
            <a:off x="503614" y="3044282"/>
            <a:ext cx="3694370" cy="2967350"/>
          </a:xfrm>
          <a:prstGeom prst="roundRect">
            <a:avLst/>
          </a:prstGeom>
          <a:solidFill>
            <a:schemeClr val="bg1"/>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2F4767"/>
              </a:solidFill>
              <a:latin typeface="Tahoma"/>
              <a:cs typeface="Tahoma"/>
            </a:endParaRPr>
          </a:p>
        </p:txBody>
      </p:sp>
      <p:sp>
        <p:nvSpPr>
          <p:cNvPr id="20" name="Rectangle 19"/>
          <p:cNvSpPr/>
          <p:nvPr/>
        </p:nvSpPr>
        <p:spPr>
          <a:xfrm>
            <a:off x="1884457" y="3138786"/>
            <a:ext cx="932686" cy="338554"/>
          </a:xfrm>
          <a:prstGeom prst="rect">
            <a:avLst/>
          </a:prstGeom>
        </p:spPr>
        <p:txBody>
          <a:bodyPr wrap="none">
            <a:spAutoFit/>
          </a:bodyPr>
          <a:lstStyle/>
          <a:p>
            <a:pPr algn="ctr"/>
            <a:r>
              <a:rPr lang="en-US" sz="1600" cap="small" dirty="0" smtClean="0">
                <a:solidFill>
                  <a:srgbClr val="36496A"/>
                </a:solidFill>
                <a:latin typeface="Tahoma"/>
                <a:cs typeface="Tahoma"/>
              </a:rPr>
              <a:t>Benefits</a:t>
            </a:r>
            <a:endParaRPr lang="en-US" sz="1600" cap="small" dirty="0">
              <a:solidFill>
                <a:srgbClr val="36496A"/>
              </a:solidFill>
              <a:latin typeface="Tahoma"/>
              <a:cs typeface="Tahoma"/>
            </a:endParaRPr>
          </a:p>
        </p:txBody>
      </p:sp>
      <p:sp>
        <p:nvSpPr>
          <p:cNvPr id="21" name="Rectangle 20"/>
          <p:cNvSpPr/>
          <p:nvPr/>
        </p:nvSpPr>
        <p:spPr>
          <a:xfrm>
            <a:off x="6218153" y="3138786"/>
            <a:ext cx="1150093" cy="338554"/>
          </a:xfrm>
          <a:prstGeom prst="rect">
            <a:avLst/>
          </a:prstGeom>
        </p:spPr>
        <p:txBody>
          <a:bodyPr wrap="none">
            <a:spAutoFit/>
          </a:bodyPr>
          <a:lstStyle/>
          <a:p>
            <a:pPr algn="ctr"/>
            <a:r>
              <a:rPr lang="en-US" sz="1600" cap="small" dirty="0" smtClean="0">
                <a:solidFill>
                  <a:srgbClr val="36496A"/>
                </a:solidFill>
                <a:latin typeface="Tahoma"/>
                <a:cs typeface="Tahoma"/>
              </a:rPr>
              <a:t>Drawbacks</a:t>
            </a:r>
            <a:endParaRPr lang="en-US" sz="1600" cap="small" dirty="0">
              <a:solidFill>
                <a:srgbClr val="36496A"/>
              </a:solidFill>
              <a:latin typeface="Tahoma"/>
              <a:cs typeface="Tahoma"/>
            </a:endParaRPr>
          </a:p>
        </p:txBody>
      </p:sp>
      <p:sp>
        <p:nvSpPr>
          <p:cNvPr id="22" name="Rectangle 21"/>
          <p:cNvSpPr/>
          <p:nvPr/>
        </p:nvSpPr>
        <p:spPr>
          <a:xfrm>
            <a:off x="627176" y="3505200"/>
            <a:ext cx="3447247" cy="1920525"/>
          </a:xfrm>
          <a:prstGeom prst="rect">
            <a:avLst/>
          </a:prstGeom>
        </p:spPr>
        <p:txBody>
          <a:bodyPr wrap="square">
            <a:spAutoFit/>
          </a:bodyPr>
          <a:lstStyle/>
          <a:p>
            <a:pPr marL="171450" indent="-171450">
              <a:buFont typeface="Arial"/>
              <a:buChar char="•"/>
            </a:pPr>
            <a:r>
              <a:rPr lang="en-US" sz="1100" cap="small" dirty="0">
                <a:solidFill>
                  <a:srgbClr val="1D3364"/>
                </a:solidFill>
                <a:latin typeface="Tahoma"/>
                <a:cs typeface="Tahoma"/>
              </a:rPr>
              <a:t>Rapid removal of large amounts of oil</a:t>
            </a:r>
          </a:p>
          <a:p>
            <a:pPr marL="171450" indent="-171450">
              <a:buFont typeface="Arial"/>
              <a:buChar char="•"/>
            </a:pPr>
            <a:r>
              <a:rPr lang="en-US" sz="1100" cap="small" dirty="0">
                <a:solidFill>
                  <a:srgbClr val="1D3364"/>
                </a:solidFill>
                <a:latin typeface="Tahoma"/>
                <a:cs typeface="Tahoma"/>
              </a:rPr>
              <a:t>Much less oil left for disposal</a:t>
            </a:r>
          </a:p>
          <a:p>
            <a:pPr marL="171450" indent="-171450">
              <a:buFont typeface="Arial"/>
              <a:buChar char="•"/>
            </a:pPr>
            <a:r>
              <a:rPr lang="en-US" sz="1100" cap="small" dirty="0">
                <a:solidFill>
                  <a:srgbClr val="1D3364"/>
                </a:solidFill>
                <a:latin typeface="Tahoma"/>
                <a:cs typeface="Tahoma"/>
              </a:rPr>
              <a:t>High efficiency rates (up to 98-99%)</a:t>
            </a:r>
          </a:p>
          <a:p>
            <a:pPr marL="171450" indent="-171450">
              <a:buFont typeface="Arial"/>
              <a:buChar char="•"/>
            </a:pPr>
            <a:r>
              <a:rPr lang="en-US" sz="1100" cap="small" dirty="0">
                <a:solidFill>
                  <a:srgbClr val="1D3364"/>
                </a:solidFill>
                <a:latin typeface="Tahoma"/>
                <a:cs typeface="Tahoma"/>
              </a:rPr>
              <a:t>Less equipment and labor required and specialized equipment (boom) is air transportable</a:t>
            </a:r>
          </a:p>
          <a:p>
            <a:pPr marL="171450" indent="-171450">
              <a:buFont typeface="Arial"/>
              <a:buChar char="•"/>
            </a:pPr>
            <a:r>
              <a:rPr lang="en-US" sz="1100" cap="small" dirty="0">
                <a:solidFill>
                  <a:srgbClr val="1D3364"/>
                </a:solidFill>
                <a:latin typeface="Tahoma"/>
                <a:cs typeface="Tahoma"/>
              </a:rPr>
              <a:t>May be only viable option (e.g., marshes, ice)</a:t>
            </a:r>
          </a:p>
          <a:p>
            <a:pPr marL="171450" indent="-171450">
              <a:buFont typeface="Arial"/>
              <a:buChar char="•"/>
            </a:pPr>
            <a:r>
              <a:rPr lang="en-US" sz="1100" cap="small" dirty="0" smtClean="0">
                <a:solidFill>
                  <a:srgbClr val="1D3364"/>
                </a:solidFill>
                <a:latin typeface="Tahoma"/>
                <a:cs typeface="Tahoma"/>
              </a:rPr>
              <a:t>No </a:t>
            </a:r>
            <a:r>
              <a:rPr lang="en-US" sz="1100" cap="small" dirty="0">
                <a:solidFill>
                  <a:srgbClr val="1D3364"/>
                </a:solidFill>
                <a:latin typeface="Tahoma"/>
                <a:cs typeface="Tahoma"/>
              </a:rPr>
              <a:t>recovered oil storage requirements (except possibly for burn residue)</a:t>
            </a:r>
          </a:p>
          <a:p>
            <a:pPr marL="171450" indent="-171450">
              <a:buFont typeface="Arial"/>
              <a:buChar char="•"/>
            </a:pPr>
            <a:r>
              <a:rPr lang="en-US" sz="1100" cap="small" dirty="0">
                <a:solidFill>
                  <a:srgbClr val="1D3364"/>
                </a:solidFill>
                <a:latin typeface="Tahoma"/>
                <a:cs typeface="Tahoma"/>
              </a:rPr>
              <a:t>Effective over wide range of oil types </a:t>
            </a:r>
            <a:r>
              <a:rPr lang="en-US" sz="1100" cap="small" dirty="0" smtClean="0">
                <a:solidFill>
                  <a:srgbClr val="1D3364"/>
                </a:solidFill>
                <a:latin typeface="Tahoma"/>
                <a:cs typeface="Tahoma"/>
              </a:rPr>
              <a:t>and </a:t>
            </a:r>
            <a:r>
              <a:rPr lang="en-US" sz="1100" cap="small" dirty="0">
                <a:solidFill>
                  <a:srgbClr val="1D3364"/>
                </a:solidFill>
                <a:latin typeface="Tahoma"/>
                <a:cs typeface="Tahoma"/>
              </a:rPr>
              <a:t>conditions</a:t>
            </a:r>
          </a:p>
          <a:p>
            <a:pPr marL="171450" indent="-171450">
              <a:buFont typeface="Arial"/>
              <a:buChar char="•"/>
            </a:pPr>
            <a:r>
              <a:rPr lang="en-US" sz="1100" cap="small" dirty="0">
                <a:solidFill>
                  <a:srgbClr val="1D3364"/>
                </a:solidFill>
                <a:latin typeface="Tahoma"/>
                <a:cs typeface="Tahoma"/>
              </a:rPr>
              <a:t>Minimal environmental </a:t>
            </a:r>
            <a:r>
              <a:rPr lang="en-US" sz="1100" cap="small" dirty="0" smtClean="0">
                <a:solidFill>
                  <a:srgbClr val="1D3364"/>
                </a:solidFill>
                <a:latin typeface="Tahoma"/>
                <a:cs typeface="Tahoma"/>
              </a:rPr>
              <a:t>impact</a:t>
            </a:r>
            <a:endParaRPr lang="en-US" sz="1100" cap="small" dirty="0">
              <a:solidFill>
                <a:srgbClr val="1D3364"/>
              </a:solidFill>
              <a:latin typeface="Tahoma"/>
              <a:cs typeface="Tahoma"/>
            </a:endParaRPr>
          </a:p>
        </p:txBody>
      </p:sp>
      <p:sp>
        <p:nvSpPr>
          <p:cNvPr id="23" name="Rectangle 22"/>
          <p:cNvSpPr/>
          <p:nvPr/>
        </p:nvSpPr>
        <p:spPr>
          <a:xfrm>
            <a:off x="5095764" y="3505200"/>
            <a:ext cx="3544622" cy="1785104"/>
          </a:xfrm>
          <a:prstGeom prst="rect">
            <a:avLst/>
          </a:prstGeom>
        </p:spPr>
        <p:txBody>
          <a:bodyPr wrap="square">
            <a:spAutoFit/>
          </a:bodyPr>
          <a:lstStyle/>
          <a:p>
            <a:pPr marL="171450" indent="-171450">
              <a:buFont typeface="Arial"/>
              <a:buChar char="•"/>
              <a:defRPr/>
            </a:pPr>
            <a:r>
              <a:rPr lang="en-US" sz="1100" cap="small" dirty="0">
                <a:solidFill>
                  <a:srgbClr val="1D3364"/>
                </a:solidFill>
                <a:latin typeface="Tahoma"/>
                <a:cs typeface="Tahoma"/>
              </a:rPr>
              <a:t>Black smoke perceived as significant impact on people </a:t>
            </a:r>
            <a:r>
              <a:rPr lang="en-US" sz="1100" cap="small" dirty="0" smtClean="0">
                <a:solidFill>
                  <a:srgbClr val="1D3364"/>
                </a:solidFill>
                <a:latin typeface="Tahoma"/>
                <a:cs typeface="Tahoma"/>
              </a:rPr>
              <a:t>and </a:t>
            </a:r>
            <a:r>
              <a:rPr lang="en-US" sz="1100" cap="small" dirty="0">
                <a:solidFill>
                  <a:srgbClr val="1D3364"/>
                </a:solidFill>
                <a:latin typeface="Tahoma"/>
                <a:cs typeface="Tahoma"/>
              </a:rPr>
              <a:t>the atmosphere</a:t>
            </a:r>
          </a:p>
          <a:p>
            <a:pPr marL="171450" indent="-171450">
              <a:buFont typeface="Arial"/>
              <a:buChar char="•"/>
              <a:defRPr/>
            </a:pPr>
            <a:r>
              <a:rPr lang="en-US" sz="1100" cap="small" dirty="0">
                <a:solidFill>
                  <a:srgbClr val="1D3364"/>
                </a:solidFill>
                <a:latin typeface="Tahoma"/>
                <a:cs typeface="Tahoma"/>
              </a:rPr>
              <a:t>Limited </a:t>
            </a:r>
            <a:r>
              <a:rPr lang="en-US" sz="1100" cap="small" dirty="0" smtClean="0">
                <a:solidFill>
                  <a:srgbClr val="1D3364"/>
                </a:solidFill>
                <a:latin typeface="Tahoma"/>
                <a:cs typeface="Tahoma"/>
              </a:rPr>
              <a:t>“window</a:t>
            </a:r>
            <a:r>
              <a:rPr lang="en-US" sz="1100" cap="small" dirty="0">
                <a:solidFill>
                  <a:srgbClr val="1D3364"/>
                </a:solidFill>
                <a:latin typeface="Tahoma"/>
                <a:cs typeface="Tahoma"/>
              </a:rPr>
              <a:t> </a:t>
            </a:r>
            <a:r>
              <a:rPr lang="en-US" sz="1100" cap="small" dirty="0" smtClean="0">
                <a:solidFill>
                  <a:srgbClr val="1D3364"/>
                </a:solidFill>
                <a:latin typeface="Tahoma"/>
                <a:cs typeface="Tahoma"/>
              </a:rPr>
              <a:t>of</a:t>
            </a:r>
            <a:r>
              <a:rPr lang="en-US" sz="1100" cap="small" dirty="0">
                <a:solidFill>
                  <a:srgbClr val="1D3364"/>
                </a:solidFill>
                <a:latin typeface="Tahoma"/>
                <a:cs typeface="Tahoma"/>
              </a:rPr>
              <a:t> </a:t>
            </a:r>
            <a:r>
              <a:rPr lang="en-US" sz="1100" cap="small" dirty="0" smtClean="0">
                <a:solidFill>
                  <a:srgbClr val="1D3364"/>
                </a:solidFill>
                <a:latin typeface="Tahoma"/>
                <a:cs typeface="Tahoma"/>
              </a:rPr>
              <a:t>opportunity” </a:t>
            </a:r>
            <a:r>
              <a:rPr lang="en-US" sz="1100" cap="small" dirty="0">
                <a:solidFill>
                  <a:srgbClr val="1D3364"/>
                </a:solidFill>
                <a:latin typeface="Tahoma"/>
                <a:cs typeface="Tahoma"/>
              </a:rPr>
              <a:t>for spills on open water (emulsified oils do not burn)</a:t>
            </a:r>
          </a:p>
          <a:p>
            <a:pPr marL="171450" indent="-171450">
              <a:buFont typeface="Arial"/>
              <a:buChar char="•"/>
              <a:defRPr/>
            </a:pPr>
            <a:r>
              <a:rPr lang="en-US" sz="1100" cap="small" dirty="0">
                <a:solidFill>
                  <a:srgbClr val="1D3364"/>
                </a:solidFill>
                <a:latin typeface="Tahoma"/>
                <a:cs typeface="Tahoma"/>
              </a:rPr>
              <a:t>Burning presents a potential safety risk</a:t>
            </a:r>
          </a:p>
          <a:p>
            <a:pPr marL="171450" indent="-171450">
              <a:buFont typeface="Arial"/>
              <a:buChar char="•"/>
              <a:defRPr/>
            </a:pPr>
            <a:r>
              <a:rPr lang="en-US" sz="1100" cap="small" dirty="0">
                <a:solidFill>
                  <a:srgbClr val="1D3364"/>
                </a:solidFill>
                <a:latin typeface="Tahoma"/>
                <a:cs typeface="Tahoma"/>
              </a:rPr>
              <a:t>Burn residue can be difficult to recover (may sink from burns of very heavy oils)</a:t>
            </a:r>
          </a:p>
          <a:p>
            <a:pPr marL="171450" indent="-171450">
              <a:buFont typeface="Arial"/>
              <a:buChar char="•"/>
              <a:defRPr/>
            </a:pPr>
            <a:r>
              <a:rPr lang="en-US" sz="1100" cap="small" dirty="0">
                <a:solidFill>
                  <a:srgbClr val="1D3364"/>
                </a:solidFill>
                <a:latin typeface="Tahoma"/>
                <a:cs typeface="Tahoma"/>
              </a:rPr>
              <a:t>Special approvals required</a:t>
            </a:r>
          </a:p>
          <a:p>
            <a:pPr marL="171450" indent="-171450">
              <a:buFont typeface="Arial"/>
              <a:buChar char="•"/>
              <a:defRPr/>
            </a:pPr>
            <a:r>
              <a:rPr lang="en-US" sz="1100" cap="small" dirty="0">
                <a:solidFill>
                  <a:srgbClr val="1D3364"/>
                </a:solidFill>
                <a:latin typeface="Tahoma"/>
                <a:cs typeface="Tahoma"/>
              </a:rPr>
              <a:t>Localized reduction of air quality</a:t>
            </a:r>
          </a:p>
          <a:p>
            <a:pPr marL="171450" indent="-171450">
              <a:buFont typeface="Arial"/>
              <a:buChar char="•"/>
              <a:defRPr/>
            </a:pPr>
            <a:r>
              <a:rPr lang="en-US" sz="1100" cap="small" dirty="0">
                <a:solidFill>
                  <a:srgbClr val="1D3364"/>
                </a:solidFill>
                <a:latin typeface="Tahoma"/>
                <a:cs typeface="Tahoma"/>
              </a:rPr>
              <a:t>Potential for secondary fires during inland </a:t>
            </a:r>
            <a:r>
              <a:rPr lang="en-US" sz="1100" cap="small" dirty="0" smtClean="0">
                <a:solidFill>
                  <a:srgbClr val="1D3364"/>
                </a:solidFill>
                <a:latin typeface="Tahoma"/>
                <a:cs typeface="Tahoma"/>
              </a:rPr>
              <a:t>use</a:t>
            </a:r>
            <a:endParaRPr lang="en-US" sz="1100" cap="small" dirty="0">
              <a:solidFill>
                <a:srgbClr val="1D3364"/>
              </a:solidFill>
              <a:latin typeface="Tahoma"/>
              <a:cs typeface="Tahoma"/>
            </a:endParaRPr>
          </a:p>
        </p:txBody>
      </p:sp>
      <p:pic>
        <p:nvPicPr>
          <p:cNvPr id="33" name="Picture 32"/>
          <p:cNvPicPr>
            <a:picLocks noChangeAspect="1"/>
          </p:cNvPicPr>
          <p:nvPr/>
        </p:nvPicPr>
        <p:blipFill>
          <a:blip r:embed="rId3"/>
          <a:stretch>
            <a:fillRect/>
          </a:stretch>
        </p:blipFill>
        <p:spPr>
          <a:xfrm>
            <a:off x="3796994" y="1387534"/>
            <a:ext cx="1614341" cy="1122025"/>
          </a:xfrm>
          <a:prstGeom prst="rect">
            <a:avLst/>
          </a:prstGeom>
        </p:spPr>
      </p:pic>
      <p:pic>
        <p:nvPicPr>
          <p:cNvPr id="39" name="Picture 38" descr="toolboxGraphics _Artboard 5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2518" y="3018523"/>
            <a:ext cx="990600" cy="716521"/>
          </a:xfrm>
          <a:prstGeom prst="rect">
            <a:avLst/>
          </a:prstGeom>
        </p:spPr>
      </p:pic>
      <p:sp>
        <p:nvSpPr>
          <p:cNvPr id="26" name="Oval 25"/>
          <p:cNvSpPr/>
          <p:nvPr/>
        </p:nvSpPr>
        <p:spPr>
          <a:xfrm>
            <a:off x="3752782" y="2151476"/>
            <a:ext cx="1669953" cy="1669957"/>
          </a:xfrm>
          <a:prstGeom prst="ellipse">
            <a:avLst/>
          </a:prstGeom>
          <a:solidFill>
            <a:srgbClr val="FFFFFF"/>
          </a:solidFill>
          <a:ln w="38100" cmpd="sng">
            <a:solidFill>
              <a:srgbClr val="36496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pic>
        <p:nvPicPr>
          <p:cNvPr id="30" name="Picture 29" descr="toolboxGraphics _Artboard 52 cop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8983" y="2983216"/>
            <a:ext cx="1137982" cy="815239"/>
          </a:xfrm>
          <a:prstGeom prst="rect">
            <a:avLst/>
          </a:prstGeom>
        </p:spPr>
      </p:pic>
      <p:sp>
        <p:nvSpPr>
          <p:cNvPr id="40" name="TextBox 39"/>
          <p:cNvSpPr txBox="1"/>
          <p:nvPr/>
        </p:nvSpPr>
        <p:spPr>
          <a:xfrm>
            <a:off x="3613474" y="2673228"/>
            <a:ext cx="1949126" cy="500137"/>
          </a:xfrm>
          <a:prstGeom prst="rect">
            <a:avLst/>
          </a:prstGeom>
          <a:noFill/>
        </p:spPr>
        <p:txBody>
          <a:bodyPr wrap="square" rtlCol="0">
            <a:spAutoFit/>
          </a:bodyPr>
          <a:lstStyle/>
          <a:p>
            <a:pPr algn="ctr"/>
            <a:r>
              <a:rPr lang="en-US" sz="1450" cap="small" dirty="0" smtClean="0">
                <a:solidFill>
                  <a:srgbClr val="36496A"/>
                </a:solidFill>
                <a:latin typeface="Tahoma"/>
                <a:cs typeface="Tahoma"/>
              </a:rPr>
              <a:t>Response Decision:</a:t>
            </a:r>
          </a:p>
          <a:p>
            <a:pPr algn="ctr"/>
            <a:r>
              <a:rPr lang="en-US" sz="1200" cap="small" dirty="0" smtClean="0">
                <a:solidFill>
                  <a:srgbClr val="36496A"/>
                </a:solidFill>
                <a:latin typeface="Tahoma"/>
                <a:cs typeface="Tahoma"/>
              </a:rPr>
              <a:t>In-Situ Burning</a:t>
            </a:r>
            <a:endParaRPr lang="en-US" sz="1200" cap="small" dirty="0">
              <a:solidFill>
                <a:srgbClr val="36496A"/>
              </a:solidFill>
              <a:latin typeface="Tahoma"/>
              <a:cs typeface="Tahoma"/>
            </a:endParaRPr>
          </a:p>
        </p:txBody>
      </p:sp>
      <p:sp>
        <p:nvSpPr>
          <p:cNvPr id="14" name="Title 1"/>
          <p:cNvSpPr txBox="1">
            <a:spLocks/>
          </p:cNvSpPr>
          <p:nvPr/>
        </p:nvSpPr>
        <p:spPr>
          <a:xfrm>
            <a:off x="39592" y="73152"/>
            <a:ext cx="9104408" cy="4350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200" cap="small" dirty="0">
                <a:solidFill>
                  <a:srgbClr val="36496A"/>
                </a:solidFill>
                <a:latin typeface="Tahoma"/>
                <a:cs typeface="Tahoma"/>
              </a:rPr>
              <a:t>Tradeoffs of In-Situ Burning</a:t>
            </a:r>
          </a:p>
        </p:txBody>
      </p:sp>
    </p:spTree>
    <p:extLst>
      <p:ext uri="{BB962C8B-B14F-4D97-AF65-F5344CB8AC3E}">
        <p14:creationId xmlns:p14="http://schemas.microsoft.com/office/powerpoint/2010/main" val="1184695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4946016" y="3044282"/>
            <a:ext cx="3694370" cy="2967350"/>
          </a:xfrm>
          <a:prstGeom prst="roundRect">
            <a:avLst/>
          </a:prstGeom>
          <a:solidFill>
            <a:schemeClr val="bg1"/>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2F4767"/>
              </a:solidFill>
              <a:latin typeface="Tahoma"/>
              <a:cs typeface="Tahoma"/>
            </a:endParaRPr>
          </a:p>
        </p:txBody>
      </p:sp>
      <p:sp>
        <p:nvSpPr>
          <p:cNvPr id="19" name="Rounded Rectangle 18"/>
          <p:cNvSpPr/>
          <p:nvPr/>
        </p:nvSpPr>
        <p:spPr>
          <a:xfrm>
            <a:off x="503614" y="3044282"/>
            <a:ext cx="3694370" cy="2967350"/>
          </a:xfrm>
          <a:prstGeom prst="roundRect">
            <a:avLst/>
          </a:prstGeom>
          <a:solidFill>
            <a:schemeClr val="bg1"/>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2F4767"/>
              </a:solidFill>
              <a:latin typeface="Tahoma"/>
              <a:cs typeface="Tahoma"/>
            </a:endParaRPr>
          </a:p>
        </p:txBody>
      </p:sp>
      <p:sp>
        <p:nvSpPr>
          <p:cNvPr id="20" name="Rectangle 19"/>
          <p:cNvSpPr/>
          <p:nvPr/>
        </p:nvSpPr>
        <p:spPr>
          <a:xfrm>
            <a:off x="1884457" y="3138786"/>
            <a:ext cx="932686" cy="338554"/>
          </a:xfrm>
          <a:prstGeom prst="rect">
            <a:avLst/>
          </a:prstGeom>
        </p:spPr>
        <p:txBody>
          <a:bodyPr wrap="none">
            <a:spAutoFit/>
          </a:bodyPr>
          <a:lstStyle/>
          <a:p>
            <a:pPr algn="ctr"/>
            <a:r>
              <a:rPr lang="en-US" sz="1600" cap="small" dirty="0" smtClean="0">
                <a:solidFill>
                  <a:srgbClr val="36496A"/>
                </a:solidFill>
                <a:latin typeface="Tahoma"/>
                <a:cs typeface="Tahoma"/>
              </a:rPr>
              <a:t>Benefits</a:t>
            </a:r>
            <a:endParaRPr lang="en-US" sz="1600" cap="small" dirty="0">
              <a:solidFill>
                <a:srgbClr val="36496A"/>
              </a:solidFill>
              <a:latin typeface="Tahoma"/>
              <a:cs typeface="Tahoma"/>
            </a:endParaRPr>
          </a:p>
        </p:txBody>
      </p:sp>
      <p:sp>
        <p:nvSpPr>
          <p:cNvPr id="21" name="Rectangle 20"/>
          <p:cNvSpPr/>
          <p:nvPr/>
        </p:nvSpPr>
        <p:spPr>
          <a:xfrm>
            <a:off x="6218153" y="3138786"/>
            <a:ext cx="1150093" cy="338554"/>
          </a:xfrm>
          <a:prstGeom prst="rect">
            <a:avLst/>
          </a:prstGeom>
        </p:spPr>
        <p:txBody>
          <a:bodyPr wrap="none">
            <a:spAutoFit/>
          </a:bodyPr>
          <a:lstStyle/>
          <a:p>
            <a:pPr algn="ctr"/>
            <a:r>
              <a:rPr lang="en-US" sz="1600" cap="small" dirty="0" smtClean="0">
                <a:solidFill>
                  <a:srgbClr val="36496A"/>
                </a:solidFill>
                <a:latin typeface="Tahoma"/>
                <a:cs typeface="Tahoma"/>
              </a:rPr>
              <a:t>Drawbacks</a:t>
            </a:r>
            <a:endParaRPr lang="en-US" sz="1600" cap="small" dirty="0">
              <a:solidFill>
                <a:srgbClr val="36496A"/>
              </a:solidFill>
              <a:latin typeface="Tahoma"/>
              <a:cs typeface="Tahoma"/>
            </a:endParaRPr>
          </a:p>
        </p:txBody>
      </p:sp>
      <p:sp>
        <p:nvSpPr>
          <p:cNvPr id="22" name="Rectangle 21"/>
          <p:cNvSpPr/>
          <p:nvPr/>
        </p:nvSpPr>
        <p:spPr>
          <a:xfrm>
            <a:off x="627176" y="3505200"/>
            <a:ext cx="3447247" cy="1615827"/>
          </a:xfrm>
          <a:prstGeom prst="rect">
            <a:avLst/>
          </a:prstGeom>
        </p:spPr>
        <p:txBody>
          <a:bodyPr wrap="square">
            <a:spAutoFit/>
          </a:bodyPr>
          <a:lstStyle/>
          <a:p>
            <a:pPr marL="171450" lvl="0" indent="-171450">
              <a:buFont typeface="Arial"/>
              <a:buChar char="•"/>
            </a:pPr>
            <a:r>
              <a:rPr lang="en-US" sz="1100" cap="small" dirty="0">
                <a:solidFill>
                  <a:srgbClr val="1D3364"/>
                </a:solidFill>
                <a:latin typeface="Tahoma"/>
                <a:cs typeface="Tahoma"/>
              </a:rPr>
              <a:t>Removes oil</a:t>
            </a:r>
          </a:p>
          <a:p>
            <a:pPr marL="171450" lvl="0" indent="-171450">
              <a:buFont typeface="Arial"/>
              <a:buChar char="•"/>
            </a:pPr>
            <a:r>
              <a:rPr lang="en-US" sz="1100" cap="small" dirty="0">
                <a:solidFill>
                  <a:srgbClr val="1D3364"/>
                </a:solidFill>
                <a:latin typeface="Tahoma"/>
                <a:cs typeface="Tahoma"/>
              </a:rPr>
              <a:t>Reduces potential for oil spreading further</a:t>
            </a:r>
          </a:p>
          <a:p>
            <a:pPr marL="171450" lvl="0" indent="-171450">
              <a:buFont typeface="Arial"/>
              <a:buChar char="•"/>
            </a:pPr>
            <a:r>
              <a:rPr lang="en-US" sz="1100" cap="small" dirty="0">
                <a:solidFill>
                  <a:srgbClr val="1D3364"/>
                </a:solidFill>
                <a:latin typeface="Tahoma"/>
                <a:cs typeface="Tahoma"/>
              </a:rPr>
              <a:t>Reduces secondary impacts to animals that come down to shorelines</a:t>
            </a:r>
          </a:p>
          <a:p>
            <a:pPr marL="171450" lvl="0" indent="-171450">
              <a:buFont typeface="Arial"/>
              <a:buChar char="•"/>
            </a:pPr>
            <a:r>
              <a:rPr lang="en-US" sz="1100" cap="small" dirty="0">
                <a:solidFill>
                  <a:srgbClr val="1D3364"/>
                </a:solidFill>
                <a:latin typeface="Tahoma"/>
                <a:cs typeface="Tahoma"/>
              </a:rPr>
              <a:t>Prevents remobilization of the oil</a:t>
            </a:r>
          </a:p>
          <a:p>
            <a:pPr marL="171450" lvl="0" indent="-171450">
              <a:buFont typeface="Arial"/>
              <a:buChar char="•"/>
            </a:pPr>
            <a:r>
              <a:rPr lang="en-US" sz="1100" cap="small" dirty="0">
                <a:solidFill>
                  <a:srgbClr val="1D3364"/>
                </a:solidFill>
                <a:latin typeface="Tahoma"/>
                <a:cs typeface="Tahoma"/>
              </a:rPr>
              <a:t>Non-aggressive methods can have minimal impact on shore structure </a:t>
            </a:r>
            <a:r>
              <a:rPr lang="en-US" sz="1100" cap="small" dirty="0" smtClean="0">
                <a:solidFill>
                  <a:srgbClr val="1D3364"/>
                </a:solidFill>
                <a:latin typeface="Tahoma"/>
                <a:cs typeface="Tahoma"/>
              </a:rPr>
              <a:t>and </a:t>
            </a:r>
            <a:r>
              <a:rPr lang="en-US" sz="1100" cap="small" dirty="0">
                <a:solidFill>
                  <a:srgbClr val="1D3364"/>
                </a:solidFill>
                <a:latin typeface="Tahoma"/>
                <a:cs typeface="Tahoma"/>
              </a:rPr>
              <a:t>shore organisms</a:t>
            </a:r>
          </a:p>
          <a:p>
            <a:pPr marL="171450" lvl="0" indent="-171450">
              <a:buFont typeface="Arial"/>
              <a:buChar char="•"/>
            </a:pPr>
            <a:r>
              <a:rPr lang="en-US" sz="1100" cap="small" dirty="0">
                <a:solidFill>
                  <a:srgbClr val="1D3364"/>
                </a:solidFill>
                <a:latin typeface="Tahoma"/>
                <a:cs typeface="Tahoma"/>
              </a:rPr>
              <a:t>Useful for detailed cleaning of </a:t>
            </a:r>
            <a:r>
              <a:rPr lang="en-US" sz="1100" cap="small" dirty="0" smtClean="0">
                <a:solidFill>
                  <a:srgbClr val="1D3364"/>
                </a:solidFill>
                <a:latin typeface="Tahoma"/>
                <a:cs typeface="Tahoma"/>
              </a:rPr>
              <a:t>near shore </a:t>
            </a:r>
            <a:r>
              <a:rPr lang="en-US" sz="1100" cap="small" dirty="0">
                <a:solidFill>
                  <a:srgbClr val="1D3364"/>
                </a:solidFill>
                <a:latin typeface="Tahoma"/>
                <a:cs typeface="Tahoma"/>
              </a:rPr>
              <a:t>environment in specific or sensitive </a:t>
            </a:r>
            <a:r>
              <a:rPr lang="en-US" sz="1100" cap="small" dirty="0" smtClean="0">
                <a:solidFill>
                  <a:srgbClr val="1D3364"/>
                </a:solidFill>
                <a:latin typeface="Tahoma"/>
                <a:cs typeface="Tahoma"/>
              </a:rPr>
              <a:t>areas</a:t>
            </a:r>
            <a:endParaRPr lang="en-US" sz="1100" cap="small" dirty="0">
              <a:solidFill>
                <a:srgbClr val="1D3364"/>
              </a:solidFill>
              <a:latin typeface="Tahoma"/>
              <a:cs typeface="Tahoma"/>
            </a:endParaRPr>
          </a:p>
        </p:txBody>
      </p:sp>
      <p:sp>
        <p:nvSpPr>
          <p:cNvPr id="23" name="Rectangle 22"/>
          <p:cNvSpPr/>
          <p:nvPr/>
        </p:nvSpPr>
        <p:spPr>
          <a:xfrm>
            <a:off x="5095764" y="3505200"/>
            <a:ext cx="3591036" cy="2055947"/>
          </a:xfrm>
          <a:prstGeom prst="rect">
            <a:avLst/>
          </a:prstGeom>
        </p:spPr>
        <p:txBody>
          <a:bodyPr wrap="square">
            <a:spAutoFit/>
          </a:bodyPr>
          <a:lstStyle/>
          <a:p>
            <a:pPr marL="171450" indent="-171450">
              <a:buFont typeface="Arial"/>
              <a:buChar char="•"/>
              <a:defRPr/>
            </a:pPr>
            <a:r>
              <a:rPr lang="en-US" sz="1100" cap="small" dirty="0">
                <a:solidFill>
                  <a:srgbClr val="1D3364"/>
                </a:solidFill>
                <a:latin typeface="Tahoma"/>
                <a:cs typeface="Tahoma"/>
              </a:rPr>
              <a:t>Further damage to environment: aggressive removal methods may impact shoreline </a:t>
            </a:r>
            <a:r>
              <a:rPr lang="en-US" sz="1100" cap="small" dirty="0" smtClean="0">
                <a:solidFill>
                  <a:srgbClr val="1D3364"/>
                </a:solidFill>
                <a:latin typeface="Tahoma"/>
                <a:cs typeface="Tahoma"/>
              </a:rPr>
              <a:t>and </a:t>
            </a:r>
            <a:r>
              <a:rPr lang="en-US" sz="1100" cap="small" dirty="0">
                <a:solidFill>
                  <a:srgbClr val="1D3364"/>
                </a:solidFill>
                <a:latin typeface="Tahoma"/>
                <a:cs typeface="Tahoma"/>
              </a:rPr>
              <a:t>shore organisms (e.g., sand removal and cleaning)</a:t>
            </a:r>
          </a:p>
          <a:p>
            <a:pPr marL="171450" indent="-171450">
              <a:buFont typeface="Arial"/>
              <a:buChar char="•"/>
              <a:defRPr/>
            </a:pPr>
            <a:r>
              <a:rPr lang="en-US" sz="1100" cap="small" dirty="0">
                <a:solidFill>
                  <a:srgbClr val="1D3364"/>
                </a:solidFill>
                <a:latin typeface="Tahoma"/>
                <a:cs typeface="Tahoma"/>
              </a:rPr>
              <a:t>Requires storage capability</a:t>
            </a:r>
          </a:p>
          <a:p>
            <a:pPr marL="171450" indent="-171450">
              <a:buFont typeface="Arial"/>
              <a:buChar char="•"/>
              <a:defRPr/>
            </a:pPr>
            <a:r>
              <a:rPr lang="en-US" sz="1100" cap="small" dirty="0">
                <a:solidFill>
                  <a:srgbClr val="1D3364"/>
                </a:solidFill>
                <a:latin typeface="Tahoma"/>
                <a:cs typeface="Tahoma"/>
              </a:rPr>
              <a:t>Typically recovers no more than 10-20 percent of the oil spilled</a:t>
            </a:r>
          </a:p>
          <a:p>
            <a:pPr marL="171450" indent="-171450">
              <a:buFont typeface="Arial"/>
              <a:buChar char="•"/>
              <a:defRPr/>
            </a:pPr>
            <a:r>
              <a:rPr lang="en-US" sz="1100" cap="small" dirty="0">
                <a:solidFill>
                  <a:srgbClr val="1D3364"/>
                </a:solidFill>
                <a:latin typeface="Tahoma"/>
                <a:cs typeface="Tahoma"/>
              </a:rPr>
              <a:t>Labor-intensive</a:t>
            </a:r>
          </a:p>
          <a:p>
            <a:pPr marL="171450" indent="-171450">
              <a:buFont typeface="Arial"/>
              <a:buChar char="•"/>
              <a:defRPr/>
            </a:pPr>
            <a:r>
              <a:rPr lang="en-US" sz="1100" cap="small" dirty="0">
                <a:solidFill>
                  <a:srgbClr val="1D3364"/>
                </a:solidFill>
                <a:latin typeface="Tahoma"/>
                <a:cs typeface="Tahoma"/>
              </a:rPr>
              <a:t>Potential for heavy equipment and high foot traffic (trampling) can cause additional environmental damage</a:t>
            </a:r>
          </a:p>
          <a:p>
            <a:pPr marL="171450" indent="-171450">
              <a:buFont typeface="Arial"/>
              <a:buChar char="•"/>
              <a:defRPr/>
            </a:pPr>
            <a:r>
              <a:rPr lang="en-US" sz="1100" cap="small" dirty="0">
                <a:solidFill>
                  <a:srgbClr val="1D3364"/>
                </a:solidFill>
                <a:latin typeface="Tahoma"/>
                <a:cs typeface="Tahoma"/>
              </a:rPr>
              <a:t>Removal occurs after oil has already impacted shore</a:t>
            </a:r>
          </a:p>
        </p:txBody>
      </p:sp>
      <p:pic>
        <p:nvPicPr>
          <p:cNvPr id="24" name="Picture 23"/>
          <p:cNvPicPr>
            <a:picLocks noChangeAspect="1"/>
          </p:cNvPicPr>
          <p:nvPr/>
        </p:nvPicPr>
        <p:blipFill>
          <a:blip r:embed="rId3"/>
          <a:stretch>
            <a:fillRect/>
          </a:stretch>
        </p:blipFill>
        <p:spPr>
          <a:xfrm>
            <a:off x="3796994" y="1387534"/>
            <a:ext cx="1614341" cy="1122025"/>
          </a:xfrm>
          <a:prstGeom prst="rect">
            <a:avLst/>
          </a:prstGeom>
        </p:spPr>
      </p:pic>
      <p:sp>
        <p:nvSpPr>
          <p:cNvPr id="26" name="Oval 25"/>
          <p:cNvSpPr/>
          <p:nvPr/>
        </p:nvSpPr>
        <p:spPr>
          <a:xfrm>
            <a:off x="3748324" y="2151476"/>
            <a:ext cx="1669954" cy="1669957"/>
          </a:xfrm>
          <a:prstGeom prst="ellipse">
            <a:avLst/>
          </a:prstGeom>
          <a:solidFill>
            <a:srgbClr val="FFFFFF"/>
          </a:solidFill>
          <a:ln w="38100" cmpd="sng">
            <a:solidFill>
              <a:srgbClr val="36496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pic>
        <p:nvPicPr>
          <p:cNvPr id="39" name="Picture 38" descr="toolboxGraphics _Artboard 55 cop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0784" y="3124961"/>
            <a:ext cx="530075" cy="634834"/>
          </a:xfrm>
          <a:prstGeom prst="rect">
            <a:avLst/>
          </a:prstGeom>
        </p:spPr>
      </p:pic>
      <p:pic>
        <p:nvPicPr>
          <p:cNvPr id="40" name="Picture 39" descr="hoseman_Artboard 7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184" y="3119284"/>
            <a:ext cx="576072" cy="538316"/>
          </a:xfrm>
          <a:prstGeom prst="rect">
            <a:avLst/>
          </a:prstGeom>
        </p:spPr>
      </p:pic>
      <p:sp>
        <p:nvSpPr>
          <p:cNvPr id="42" name="TextBox 41"/>
          <p:cNvSpPr txBox="1"/>
          <p:nvPr/>
        </p:nvSpPr>
        <p:spPr>
          <a:xfrm>
            <a:off x="3613474" y="2673228"/>
            <a:ext cx="1949126" cy="500137"/>
          </a:xfrm>
          <a:prstGeom prst="rect">
            <a:avLst/>
          </a:prstGeom>
          <a:noFill/>
        </p:spPr>
        <p:txBody>
          <a:bodyPr wrap="square" rtlCol="0">
            <a:spAutoFit/>
          </a:bodyPr>
          <a:lstStyle/>
          <a:p>
            <a:pPr algn="ctr"/>
            <a:r>
              <a:rPr lang="en-US" sz="1450" cap="small" dirty="0" smtClean="0">
                <a:solidFill>
                  <a:srgbClr val="36496A"/>
                </a:solidFill>
                <a:latin typeface="Tahoma"/>
                <a:cs typeface="Tahoma"/>
              </a:rPr>
              <a:t>Response Decision: </a:t>
            </a:r>
          </a:p>
          <a:p>
            <a:pPr algn="ctr"/>
            <a:r>
              <a:rPr lang="en-US" sz="1200" cap="small" dirty="0" smtClean="0">
                <a:solidFill>
                  <a:srgbClr val="36496A"/>
                </a:solidFill>
                <a:latin typeface="Tahoma"/>
                <a:cs typeface="Tahoma"/>
              </a:rPr>
              <a:t>Physical Removal</a:t>
            </a:r>
            <a:endParaRPr lang="en-US" sz="1200" cap="small" dirty="0">
              <a:solidFill>
                <a:srgbClr val="36496A"/>
              </a:solidFill>
              <a:latin typeface="Tahoma"/>
              <a:cs typeface="Tahoma"/>
            </a:endParaRPr>
          </a:p>
        </p:txBody>
      </p:sp>
      <p:sp>
        <p:nvSpPr>
          <p:cNvPr id="14" name="Title 1"/>
          <p:cNvSpPr txBox="1">
            <a:spLocks/>
          </p:cNvSpPr>
          <p:nvPr/>
        </p:nvSpPr>
        <p:spPr>
          <a:xfrm>
            <a:off x="39592" y="73152"/>
            <a:ext cx="9104408" cy="4350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200" cap="small" dirty="0">
                <a:solidFill>
                  <a:srgbClr val="36496A"/>
                </a:solidFill>
                <a:latin typeface="Tahoma"/>
                <a:cs typeface="Tahoma"/>
              </a:rPr>
              <a:t>Tradeoffs of Physical Removal</a:t>
            </a:r>
          </a:p>
        </p:txBody>
      </p:sp>
    </p:spTree>
    <p:extLst>
      <p:ext uri="{BB962C8B-B14F-4D97-AF65-F5344CB8AC3E}">
        <p14:creationId xmlns:p14="http://schemas.microsoft.com/office/powerpoint/2010/main" val="3565257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4946016" y="3044282"/>
            <a:ext cx="3694370" cy="2967350"/>
          </a:xfrm>
          <a:prstGeom prst="roundRect">
            <a:avLst/>
          </a:prstGeom>
          <a:solidFill>
            <a:schemeClr val="bg1"/>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2F4767"/>
              </a:solidFill>
              <a:latin typeface="Tahoma"/>
              <a:cs typeface="Tahoma"/>
            </a:endParaRPr>
          </a:p>
        </p:txBody>
      </p:sp>
      <p:sp>
        <p:nvSpPr>
          <p:cNvPr id="17" name="Rounded Rectangle 16"/>
          <p:cNvSpPr/>
          <p:nvPr/>
        </p:nvSpPr>
        <p:spPr>
          <a:xfrm>
            <a:off x="503614" y="3044282"/>
            <a:ext cx="3694370" cy="2967350"/>
          </a:xfrm>
          <a:prstGeom prst="roundRect">
            <a:avLst/>
          </a:prstGeom>
          <a:solidFill>
            <a:schemeClr val="bg1"/>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2F4767"/>
              </a:solidFill>
              <a:latin typeface="Tahoma"/>
              <a:cs typeface="Tahoma"/>
            </a:endParaRPr>
          </a:p>
        </p:txBody>
      </p:sp>
      <p:sp>
        <p:nvSpPr>
          <p:cNvPr id="20" name="Rectangle 19"/>
          <p:cNvSpPr/>
          <p:nvPr/>
        </p:nvSpPr>
        <p:spPr>
          <a:xfrm>
            <a:off x="1884457" y="3138786"/>
            <a:ext cx="932686" cy="338554"/>
          </a:xfrm>
          <a:prstGeom prst="rect">
            <a:avLst/>
          </a:prstGeom>
        </p:spPr>
        <p:txBody>
          <a:bodyPr wrap="none">
            <a:spAutoFit/>
          </a:bodyPr>
          <a:lstStyle/>
          <a:p>
            <a:pPr algn="ctr"/>
            <a:r>
              <a:rPr lang="en-US" sz="1600" cap="small" dirty="0" smtClean="0">
                <a:solidFill>
                  <a:srgbClr val="36496A"/>
                </a:solidFill>
                <a:latin typeface="Tahoma"/>
                <a:cs typeface="Tahoma"/>
              </a:rPr>
              <a:t>Benefits</a:t>
            </a:r>
            <a:endParaRPr lang="en-US" sz="1600" cap="small" dirty="0">
              <a:solidFill>
                <a:srgbClr val="36496A"/>
              </a:solidFill>
              <a:latin typeface="Tahoma"/>
              <a:cs typeface="Tahoma"/>
            </a:endParaRPr>
          </a:p>
        </p:txBody>
      </p:sp>
      <p:sp>
        <p:nvSpPr>
          <p:cNvPr id="21" name="Rectangle 20"/>
          <p:cNvSpPr/>
          <p:nvPr/>
        </p:nvSpPr>
        <p:spPr>
          <a:xfrm>
            <a:off x="6218153" y="3138786"/>
            <a:ext cx="1150093" cy="338554"/>
          </a:xfrm>
          <a:prstGeom prst="rect">
            <a:avLst/>
          </a:prstGeom>
        </p:spPr>
        <p:txBody>
          <a:bodyPr wrap="none">
            <a:spAutoFit/>
          </a:bodyPr>
          <a:lstStyle/>
          <a:p>
            <a:pPr algn="ctr"/>
            <a:r>
              <a:rPr lang="en-US" sz="1600" cap="small" dirty="0" smtClean="0">
                <a:solidFill>
                  <a:srgbClr val="36496A"/>
                </a:solidFill>
                <a:latin typeface="Tahoma"/>
                <a:cs typeface="Tahoma"/>
              </a:rPr>
              <a:t>Drawbacks</a:t>
            </a:r>
            <a:endParaRPr lang="en-US" sz="1600" cap="small" dirty="0">
              <a:solidFill>
                <a:srgbClr val="36496A"/>
              </a:solidFill>
              <a:latin typeface="Tahoma"/>
              <a:cs typeface="Tahoma"/>
            </a:endParaRPr>
          </a:p>
        </p:txBody>
      </p:sp>
      <p:sp>
        <p:nvSpPr>
          <p:cNvPr id="22" name="Rectangle 21"/>
          <p:cNvSpPr/>
          <p:nvPr/>
        </p:nvSpPr>
        <p:spPr>
          <a:xfrm>
            <a:off x="627176" y="3505200"/>
            <a:ext cx="3447247" cy="1954381"/>
          </a:xfrm>
          <a:prstGeom prst="rect">
            <a:avLst/>
          </a:prstGeom>
        </p:spPr>
        <p:txBody>
          <a:bodyPr wrap="square">
            <a:spAutoFit/>
          </a:bodyPr>
          <a:lstStyle/>
          <a:p>
            <a:pPr marL="171450" lvl="0" indent="-171450">
              <a:buFont typeface="Arial"/>
              <a:buChar char="•"/>
            </a:pPr>
            <a:r>
              <a:rPr lang="en-US" sz="1100" cap="small" dirty="0">
                <a:solidFill>
                  <a:srgbClr val="1D3364"/>
                </a:solidFill>
                <a:latin typeface="Tahoma"/>
                <a:cs typeface="Tahoma"/>
              </a:rPr>
              <a:t>No intrusive </a:t>
            </a:r>
            <a:r>
              <a:rPr lang="en-US" sz="1100" cap="small" dirty="0" smtClean="0">
                <a:solidFill>
                  <a:srgbClr val="1D3364"/>
                </a:solidFill>
                <a:latin typeface="Tahoma"/>
                <a:cs typeface="Tahoma"/>
              </a:rPr>
              <a:t>removal or cleanup </a:t>
            </a:r>
            <a:r>
              <a:rPr lang="en-US" sz="1100" cap="small" dirty="0">
                <a:solidFill>
                  <a:srgbClr val="1D3364"/>
                </a:solidFill>
                <a:latin typeface="Tahoma"/>
                <a:cs typeface="Tahoma"/>
              </a:rPr>
              <a:t>techniques that could further damage the environment</a:t>
            </a:r>
          </a:p>
          <a:p>
            <a:pPr marL="171450" lvl="0" indent="-171450">
              <a:buFont typeface="Arial"/>
              <a:buChar char="•"/>
            </a:pPr>
            <a:r>
              <a:rPr lang="en-US" sz="1100" cap="small" dirty="0">
                <a:solidFill>
                  <a:srgbClr val="1D3364"/>
                </a:solidFill>
                <a:latin typeface="Tahoma"/>
                <a:cs typeface="Tahoma"/>
              </a:rPr>
              <a:t>Complements other response techniques </a:t>
            </a:r>
          </a:p>
          <a:p>
            <a:pPr marL="171450" lvl="0" indent="-171450">
              <a:buFont typeface="Arial"/>
              <a:buChar char="•"/>
            </a:pPr>
            <a:r>
              <a:rPr lang="en-US" sz="1100" cap="small" dirty="0">
                <a:solidFill>
                  <a:srgbClr val="1D3364"/>
                </a:solidFill>
                <a:latin typeface="Tahoma"/>
                <a:cs typeface="Tahoma"/>
              </a:rPr>
              <a:t>Observations </a:t>
            </a:r>
            <a:r>
              <a:rPr lang="en-US" sz="1100" cap="small" dirty="0" smtClean="0">
                <a:solidFill>
                  <a:srgbClr val="1D3364"/>
                </a:solidFill>
                <a:latin typeface="Tahoma"/>
                <a:cs typeface="Tahoma"/>
              </a:rPr>
              <a:t>and </a:t>
            </a:r>
            <a:r>
              <a:rPr lang="en-US" sz="1100" cap="small" dirty="0">
                <a:solidFill>
                  <a:srgbClr val="1D3364"/>
                </a:solidFill>
                <a:latin typeface="Tahoma"/>
                <a:cs typeface="Tahoma"/>
              </a:rPr>
              <a:t>data gained from monitoring inform response decisions </a:t>
            </a:r>
            <a:r>
              <a:rPr lang="en-US" sz="1100" cap="small" dirty="0" smtClean="0">
                <a:solidFill>
                  <a:srgbClr val="1D3364"/>
                </a:solidFill>
                <a:latin typeface="Tahoma"/>
                <a:cs typeface="Tahoma"/>
              </a:rPr>
              <a:t>and </a:t>
            </a:r>
            <a:r>
              <a:rPr lang="en-US" sz="1100" cap="small" dirty="0">
                <a:solidFill>
                  <a:srgbClr val="1D3364"/>
                </a:solidFill>
                <a:latin typeface="Tahoma"/>
                <a:cs typeface="Tahoma"/>
              </a:rPr>
              <a:t>tool selection</a:t>
            </a:r>
          </a:p>
          <a:p>
            <a:pPr marL="171450" lvl="0" indent="-171450">
              <a:buFont typeface="Arial"/>
              <a:buChar char="•"/>
            </a:pPr>
            <a:r>
              <a:rPr lang="en-US" sz="1100" cap="small" dirty="0">
                <a:solidFill>
                  <a:srgbClr val="1D3364"/>
                </a:solidFill>
                <a:latin typeface="Tahoma"/>
                <a:cs typeface="Tahoma"/>
              </a:rPr>
              <a:t>May be best option if there is little to no threat to human or environmental well-being</a:t>
            </a:r>
          </a:p>
          <a:p>
            <a:pPr marL="171450" lvl="0" indent="-171450">
              <a:buFont typeface="Arial"/>
              <a:buChar char="•"/>
            </a:pPr>
            <a:r>
              <a:rPr lang="en-US" sz="1100" cap="small" dirty="0">
                <a:solidFill>
                  <a:srgbClr val="1D3364"/>
                </a:solidFill>
                <a:latin typeface="Tahoma"/>
                <a:cs typeface="Tahoma"/>
              </a:rPr>
              <a:t>When used in certain </a:t>
            </a:r>
            <a:r>
              <a:rPr lang="en-US" sz="1100" cap="small" dirty="0" smtClean="0">
                <a:solidFill>
                  <a:srgbClr val="1D3364"/>
                </a:solidFill>
                <a:latin typeface="Tahoma"/>
                <a:cs typeface="Tahoma"/>
              </a:rPr>
              <a:t>areas and conditions</a:t>
            </a:r>
            <a:r>
              <a:rPr lang="en-US" sz="1100" cap="small" dirty="0">
                <a:solidFill>
                  <a:srgbClr val="1D3364"/>
                </a:solidFill>
                <a:latin typeface="Tahoma"/>
                <a:cs typeface="Tahoma"/>
              </a:rPr>
              <a:t>, the environment can recover from the spill more effectively than it might when using other response </a:t>
            </a:r>
            <a:r>
              <a:rPr lang="en-US" sz="1100" cap="small" dirty="0" smtClean="0">
                <a:solidFill>
                  <a:srgbClr val="1D3364"/>
                </a:solidFill>
                <a:latin typeface="Tahoma"/>
                <a:cs typeface="Tahoma"/>
              </a:rPr>
              <a:t>tools</a:t>
            </a:r>
            <a:endParaRPr lang="en-US" sz="1100" cap="small" dirty="0">
              <a:solidFill>
                <a:srgbClr val="1D3364"/>
              </a:solidFill>
              <a:latin typeface="Tahoma"/>
              <a:cs typeface="Tahoma"/>
            </a:endParaRPr>
          </a:p>
        </p:txBody>
      </p:sp>
      <p:sp>
        <p:nvSpPr>
          <p:cNvPr id="23" name="Rectangle 22"/>
          <p:cNvSpPr/>
          <p:nvPr/>
        </p:nvSpPr>
        <p:spPr>
          <a:xfrm>
            <a:off x="5095764" y="3505200"/>
            <a:ext cx="3544622" cy="1277273"/>
          </a:xfrm>
          <a:prstGeom prst="rect">
            <a:avLst/>
          </a:prstGeom>
        </p:spPr>
        <p:txBody>
          <a:bodyPr wrap="square">
            <a:spAutoFit/>
          </a:bodyPr>
          <a:lstStyle/>
          <a:p>
            <a:pPr marL="171450" lvl="0" indent="-171450">
              <a:buFont typeface="Arial"/>
              <a:buChar char="•"/>
              <a:defRPr/>
            </a:pPr>
            <a:r>
              <a:rPr lang="en-US" sz="1100" cap="small" dirty="0">
                <a:solidFill>
                  <a:srgbClr val="1D3364"/>
                </a:solidFill>
                <a:latin typeface="Tahoma"/>
                <a:cs typeface="Tahoma"/>
              </a:rPr>
              <a:t>Not removing the oil</a:t>
            </a:r>
          </a:p>
          <a:p>
            <a:pPr marL="171450" lvl="0" indent="-171450">
              <a:buFont typeface="Arial"/>
              <a:buChar char="•"/>
              <a:defRPr/>
            </a:pPr>
            <a:r>
              <a:rPr lang="en-US" sz="1100" cap="small" dirty="0" smtClean="0">
                <a:solidFill>
                  <a:srgbClr val="1D3364"/>
                </a:solidFill>
                <a:latin typeface="Tahoma"/>
                <a:cs typeface="Tahoma"/>
              </a:rPr>
              <a:t>Winds and currents can change, sending the oil spill toward sensitive areas</a:t>
            </a:r>
          </a:p>
          <a:p>
            <a:pPr marL="171450" lvl="0" indent="-171450">
              <a:buFont typeface="Arial"/>
              <a:buChar char="•"/>
              <a:defRPr/>
            </a:pPr>
            <a:r>
              <a:rPr lang="en-US" sz="1100" cap="small" dirty="0" smtClean="0">
                <a:solidFill>
                  <a:srgbClr val="1D3364"/>
                </a:solidFill>
                <a:latin typeface="Tahoma"/>
                <a:cs typeface="Tahoma"/>
              </a:rPr>
              <a:t>Residual oil can impact shoreline ecology, wildlife, and economically relevant resources</a:t>
            </a:r>
          </a:p>
          <a:p>
            <a:pPr marL="171450" lvl="0" indent="-171450">
              <a:buFont typeface="Arial"/>
              <a:buChar char="•"/>
              <a:defRPr/>
            </a:pPr>
            <a:r>
              <a:rPr lang="en-US" sz="1100" cap="small" dirty="0" smtClean="0">
                <a:solidFill>
                  <a:srgbClr val="1D3364"/>
                </a:solidFill>
                <a:latin typeface="Tahoma"/>
                <a:cs typeface="Tahoma"/>
              </a:rPr>
              <a:t>Public perception that responders are doing nothing</a:t>
            </a:r>
            <a:endParaRPr lang="en-US" sz="1100" cap="small" dirty="0">
              <a:solidFill>
                <a:srgbClr val="1D3364"/>
              </a:solidFill>
              <a:latin typeface="Tahoma"/>
              <a:cs typeface="Tahoma"/>
            </a:endParaRPr>
          </a:p>
        </p:txBody>
      </p:sp>
      <p:pic>
        <p:nvPicPr>
          <p:cNvPr id="29" name="Picture 28"/>
          <p:cNvPicPr>
            <a:picLocks noChangeAspect="1"/>
          </p:cNvPicPr>
          <p:nvPr/>
        </p:nvPicPr>
        <p:blipFill>
          <a:blip r:embed="rId3"/>
          <a:stretch>
            <a:fillRect/>
          </a:stretch>
        </p:blipFill>
        <p:spPr>
          <a:xfrm>
            <a:off x="3796994" y="1387534"/>
            <a:ext cx="1614341" cy="1122025"/>
          </a:xfrm>
          <a:prstGeom prst="rect">
            <a:avLst/>
          </a:prstGeom>
        </p:spPr>
      </p:pic>
      <p:sp>
        <p:nvSpPr>
          <p:cNvPr id="8" name="Title 1"/>
          <p:cNvSpPr txBox="1">
            <a:spLocks/>
          </p:cNvSpPr>
          <p:nvPr/>
        </p:nvSpPr>
        <p:spPr>
          <a:xfrm>
            <a:off x="-16536" y="73152"/>
            <a:ext cx="9160536" cy="42420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200" cap="small" dirty="0" smtClean="0">
                <a:solidFill>
                  <a:srgbClr val="36496A"/>
                </a:solidFill>
                <a:latin typeface="Tahoma"/>
                <a:cs typeface="Tahoma"/>
              </a:rPr>
              <a:t>Tradeoffs of Natural Removal</a:t>
            </a:r>
          </a:p>
        </p:txBody>
      </p:sp>
      <p:sp>
        <p:nvSpPr>
          <p:cNvPr id="26" name="Oval 25"/>
          <p:cNvSpPr/>
          <p:nvPr/>
        </p:nvSpPr>
        <p:spPr>
          <a:xfrm>
            <a:off x="3749120" y="2156350"/>
            <a:ext cx="1669955" cy="1669957"/>
          </a:xfrm>
          <a:prstGeom prst="ellipse">
            <a:avLst/>
          </a:prstGeom>
          <a:solidFill>
            <a:srgbClr val="FFFFFF"/>
          </a:solidFill>
          <a:ln w="38100" cmpd="sng">
            <a:solidFill>
              <a:srgbClr val="36496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pic>
        <p:nvPicPr>
          <p:cNvPr id="19" name="Picture 18" descr="NEBA Overview assets-2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363909" flipH="1">
            <a:off x="4298115" y="2949370"/>
            <a:ext cx="571964" cy="881367"/>
          </a:xfrm>
          <a:prstGeom prst="rect">
            <a:avLst/>
          </a:prstGeom>
        </p:spPr>
      </p:pic>
      <p:sp>
        <p:nvSpPr>
          <p:cNvPr id="40" name="TextBox 39"/>
          <p:cNvSpPr txBox="1"/>
          <p:nvPr/>
        </p:nvSpPr>
        <p:spPr>
          <a:xfrm>
            <a:off x="3613474" y="2673228"/>
            <a:ext cx="1949126" cy="500137"/>
          </a:xfrm>
          <a:prstGeom prst="rect">
            <a:avLst/>
          </a:prstGeom>
          <a:noFill/>
        </p:spPr>
        <p:txBody>
          <a:bodyPr wrap="square" rtlCol="0">
            <a:spAutoFit/>
          </a:bodyPr>
          <a:lstStyle/>
          <a:p>
            <a:pPr algn="ctr"/>
            <a:r>
              <a:rPr lang="en-US" sz="1450" cap="small" dirty="0" smtClean="0">
                <a:solidFill>
                  <a:srgbClr val="36496A"/>
                </a:solidFill>
                <a:latin typeface="Tahoma"/>
                <a:cs typeface="Tahoma"/>
              </a:rPr>
              <a:t>Response Decision:</a:t>
            </a:r>
          </a:p>
          <a:p>
            <a:pPr algn="ctr"/>
            <a:r>
              <a:rPr lang="en-US" sz="1200" cap="small" dirty="0" smtClean="0">
                <a:solidFill>
                  <a:srgbClr val="36496A"/>
                </a:solidFill>
                <a:latin typeface="Tahoma"/>
                <a:cs typeface="Tahoma"/>
              </a:rPr>
              <a:t>Natural Processes</a:t>
            </a:r>
            <a:endParaRPr lang="en-US" sz="1200" cap="small" dirty="0">
              <a:solidFill>
                <a:srgbClr val="36496A"/>
              </a:solidFill>
              <a:latin typeface="Tahoma"/>
              <a:cs typeface="Tahoma"/>
            </a:endParaRPr>
          </a:p>
        </p:txBody>
      </p:sp>
    </p:spTree>
    <p:extLst>
      <p:ext uri="{BB962C8B-B14F-4D97-AF65-F5344CB8AC3E}">
        <p14:creationId xmlns:p14="http://schemas.microsoft.com/office/powerpoint/2010/main" val="40349023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32269" y="1417528"/>
            <a:ext cx="8479463" cy="4529059"/>
          </a:xfrm>
          <a:prstGeom prst="roundRect">
            <a:avLst>
              <a:gd name="adj" fmla="val 12741"/>
            </a:avLst>
          </a:prstGeom>
          <a:noFill/>
          <a:ln w="38100" cmpd="sng">
            <a:solidFill>
              <a:srgbClr val="B2E47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sp>
        <p:nvSpPr>
          <p:cNvPr id="7" name="TextBox 6"/>
          <p:cNvSpPr txBox="1"/>
          <p:nvPr/>
        </p:nvSpPr>
        <p:spPr>
          <a:xfrm>
            <a:off x="-7471" y="76200"/>
            <a:ext cx="9144000" cy="430887"/>
          </a:xfrm>
          <a:prstGeom prst="rect">
            <a:avLst/>
          </a:prstGeom>
          <a:noFill/>
        </p:spPr>
        <p:txBody>
          <a:bodyPr wrap="square" rtlCol="0">
            <a:spAutoFit/>
          </a:bodyPr>
          <a:lstStyle/>
          <a:p>
            <a:pPr algn="r"/>
            <a:r>
              <a:rPr lang="en-US" sz="2200" cap="small" dirty="0" smtClean="0">
                <a:solidFill>
                  <a:srgbClr val="36496A"/>
                </a:solidFill>
                <a:latin typeface="Tahoma"/>
                <a:cs typeface="Tahoma"/>
              </a:rPr>
              <a:t>Topics For Discussion</a:t>
            </a:r>
          </a:p>
        </p:txBody>
      </p:sp>
      <p:sp>
        <p:nvSpPr>
          <p:cNvPr id="10" name="TextBox 9"/>
          <p:cNvSpPr txBox="1"/>
          <p:nvPr/>
        </p:nvSpPr>
        <p:spPr>
          <a:xfrm>
            <a:off x="689372" y="1917680"/>
            <a:ext cx="7997428" cy="3416320"/>
          </a:xfrm>
          <a:prstGeom prst="rect">
            <a:avLst/>
          </a:prstGeom>
          <a:noFill/>
        </p:spPr>
        <p:txBody>
          <a:bodyPr wrap="square" rtlCol="0">
            <a:spAutoFit/>
          </a:bodyPr>
          <a:lstStyle/>
          <a:p>
            <a:pPr marL="285750" indent="-285750">
              <a:buFont typeface="Arial"/>
              <a:buChar char="•"/>
            </a:pPr>
            <a:r>
              <a:rPr lang="en-US" sz="2400" cap="small" dirty="0" smtClean="0">
                <a:solidFill>
                  <a:srgbClr val="36496A"/>
                </a:solidFill>
                <a:latin typeface="Tahoma"/>
                <a:cs typeface="Tahoma"/>
              </a:rPr>
              <a:t>What are our primary goals and values?</a:t>
            </a:r>
          </a:p>
          <a:p>
            <a:endParaRPr lang="en-US" sz="2400" cap="small" dirty="0" smtClean="0">
              <a:solidFill>
                <a:srgbClr val="36496A"/>
              </a:solidFill>
              <a:latin typeface="Tahoma"/>
              <a:cs typeface="Tahoma"/>
            </a:endParaRPr>
          </a:p>
          <a:p>
            <a:pPr marL="285750" indent="-285750">
              <a:buFont typeface="Arial"/>
              <a:buChar char="•"/>
            </a:pPr>
            <a:r>
              <a:rPr lang="en-US" sz="2400" cap="small" dirty="0" smtClean="0">
                <a:solidFill>
                  <a:srgbClr val="36496A"/>
                </a:solidFill>
                <a:latin typeface="Tahoma"/>
                <a:cs typeface="Tahoma"/>
              </a:rPr>
              <a:t>What is Net Environmental Benefit Analysis (NEBA)?</a:t>
            </a:r>
          </a:p>
          <a:p>
            <a:endParaRPr lang="en-US" sz="2400" cap="small" dirty="0" smtClean="0">
              <a:solidFill>
                <a:srgbClr val="36496A"/>
              </a:solidFill>
              <a:latin typeface="Tahoma"/>
              <a:cs typeface="Tahoma"/>
            </a:endParaRPr>
          </a:p>
          <a:p>
            <a:pPr marL="285750" indent="-285750">
              <a:buFont typeface="Arial"/>
              <a:buChar char="•"/>
            </a:pPr>
            <a:r>
              <a:rPr lang="en-US" sz="2400" cap="small" dirty="0" smtClean="0">
                <a:solidFill>
                  <a:srgbClr val="36496A"/>
                </a:solidFill>
                <a:latin typeface="Tahoma"/>
                <a:cs typeface="Tahoma"/>
              </a:rPr>
              <a:t>How is NEBA used during the entire oil spill preparedness and response process?</a:t>
            </a:r>
          </a:p>
          <a:p>
            <a:pPr marL="285750" indent="-285750">
              <a:buFont typeface="Arial"/>
              <a:buChar char="•"/>
            </a:pPr>
            <a:endParaRPr lang="en-US" sz="2400" cap="small" dirty="0">
              <a:solidFill>
                <a:srgbClr val="36496A"/>
              </a:solidFill>
              <a:latin typeface="Tahoma"/>
              <a:cs typeface="Tahoma"/>
            </a:endParaRPr>
          </a:p>
          <a:p>
            <a:pPr marL="285750" indent="-285750">
              <a:buFont typeface="Arial"/>
              <a:buChar char="•"/>
            </a:pPr>
            <a:r>
              <a:rPr lang="en-US" sz="2400" cap="small" dirty="0" smtClean="0">
                <a:solidFill>
                  <a:srgbClr val="36496A"/>
                </a:solidFill>
                <a:latin typeface="Tahoma"/>
                <a:cs typeface="Tahoma"/>
              </a:rPr>
              <a:t>How can you support effective use of NEBA to minimize impact on the environment and communities?</a:t>
            </a:r>
            <a:endParaRPr lang="en-US" sz="2400" cap="small" dirty="0">
              <a:solidFill>
                <a:srgbClr val="36496A"/>
              </a:solidFill>
              <a:latin typeface="Tahoma"/>
              <a:cs typeface="Tahoma"/>
            </a:endParaRPr>
          </a:p>
        </p:txBody>
      </p:sp>
      <p:sp>
        <p:nvSpPr>
          <p:cNvPr id="11" name="Rectangle 10"/>
          <p:cNvSpPr/>
          <p:nvPr/>
        </p:nvSpPr>
        <p:spPr>
          <a:xfrm>
            <a:off x="44823" y="37355"/>
            <a:ext cx="576739"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spTree>
    <p:extLst>
      <p:ext uri="{BB962C8B-B14F-4D97-AF65-F5344CB8AC3E}">
        <p14:creationId xmlns:p14="http://schemas.microsoft.com/office/powerpoint/2010/main" val="41477460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ounded Rectangle 77"/>
          <p:cNvSpPr/>
          <p:nvPr/>
        </p:nvSpPr>
        <p:spPr>
          <a:xfrm>
            <a:off x="381000" y="5668012"/>
            <a:ext cx="8305800" cy="784468"/>
          </a:xfrm>
          <a:prstGeom prst="roundRect">
            <a:avLst>
              <a:gd name="adj" fmla="val 10410"/>
            </a:avLst>
          </a:prstGeom>
          <a:solidFill>
            <a:srgbClr val="ADB3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grpSp>
        <p:nvGrpSpPr>
          <p:cNvPr id="79" name="Group 78"/>
          <p:cNvGrpSpPr/>
          <p:nvPr/>
        </p:nvGrpSpPr>
        <p:grpSpPr>
          <a:xfrm>
            <a:off x="6856997" y="5355342"/>
            <a:ext cx="1409808" cy="1409808"/>
            <a:chOff x="6687597" y="1282014"/>
            <a:chExt cx="1409808" cy="1409808"/>
          </a:xfrm>
        </p:grpSpPr>
        <p:sp>
          <p:nvSpPr>
            <p:cNvPr id="80" name="Oval 79"/>
            <p:cNvSpPr/>
            <p:nvPr/>
          </p:nvSpPr>
          <p:spPr>
            <a:xfrm>
              <a:off x="6687597" y="1282014"/>
              <a:ext cx="1409808" cy="1409808"/>
            </a:xfrm>
            <a:prstGeom prst="ellipse">
              <a:avLst/>
            </a:prstGeom>
            <a:solidFill>
              <a:schemeClr val="bg1"/>
            </a:solidFill>
            <a:ln w="76200" cmpd="sng">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sp>
          <p:nvSpPr>
            <p:cNvPr id="81" name="Rectangle 80"/>
            <p:cNvSpPr/>
            <p:nvPr/>
          </p:nvSpPr>
          <p:spPr>
            <a:xfrm>
              <a:off x="6690371" y="1756086"/>
              <a:ext cx="1404260" cy="461665"/>
            </a:xfrm>
            <a:prstGeom prst="rect">
              <a:avLst/>
            </a:prstGeom>
          </p:spPr>
          <p:txBody>
            <a:bodyPr wrap="none">
              <a:spAutoFit/>
            </a:bodyPr>
            <a:lstStyle/>
            <a:p>
              <a:r>
                <a:rPr lang="en-US" sz="2400" b="1" cap="small" dirty="0">
                  <a:solidFill>
                    <a:srgbClr val="36496A"/>
                  </a:solidFill>
                  <a:latin typeface="Tahoma"/>
                  <a:cs typeface="Tahoma"/>
                </a:rPr>
                <a:t>Support </a:t>
              </a:r>
            </a:p>
          </p:txBody>
        </p:sp>
      </p:grpSp>
      <p:sp>
        <p:nvSpPr>
          <p:cNvPr id="82" name="Rectangle 81"/>
          <p:cNvSpPr/>
          <p:nvPr/>
        </p:nvSpPr>
        <p:spPr>
          <a:xfrm>
            <a:off x="4063272" y="5737081"/>
            <a:ext cx="3328128" cy="646331"/>
          </a:xfrm>
          <a:prstGeom prst="rect">
            <a:avLst/>
          </a:prstGeom>
        </p:spPr>
        <p:txBody>
          <a:bodyPr wrap="square">
            <a:spAutoFit/>
          </a:bodyPr>
          <a:lstStyle/>
          <a:p>
            <a:r>
              <a:rPr lang="en-US" cap="small" dirty="0">
                <a:solidFill>
                  <a:srgbClr val="36496A"/>
                </a:solidFill>
                <a:latin typeface="Tahoma"/>
                <a:cs typeface="Tahoma"/>
              </a:rPr>
              <a:t>the appropriate use of all viable response tools</a:t>
            </a:r>
            <a:r>
              <a:rPr lang="en-US" cap="small" dirty="0" smtClean="0">
                <a:solidFill>
                  <a:srgbClr val="36496A"/>
                </a:solidFill>
                <a:latin typeface="Tahoma"/>
                <a:cs typeface="Tahoma"/>
              </a:rPr>
              <a:t>.</a:t>
            </a:r>
            <a:endParaRPr lang="en-US" cap="small" dirty="0">
              <a:solidFill>
                <a:srgbClr val="36496A"/>
              </a:solidFill>
              <a:latin typeface="Tahoma"/>
              <a:cs typeface="Tahoma"/>
            </a:endParaRPr>
          </a:p>
        </p:txBody>
      </p:sp>
      <p:sp>
        <p:nvSpPr>
          <p:cNvPr id="72" name="Rounded Rectangle 71"/>
          <p:cNvSpPr/>
          <p:nvPr/>
        </p:nvSpPr>
        <p:spPr>
          <a:xfrm>
            <a:off x="381000" y="4299260"/>
            <a:ext cx="8305800" cy="784468"/>
          </a:xfrm>
          <a:prstGeom prst="roundRect">
            <a:avLst>
              <a:gd name="adj" fmla="val 10410"/>
            </a:avLst>
          </a:prstGeom>
          <a:solidFill>
            <a:srgbClr val="ADB3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grpSp>
        <p:nvGrpSpPr>
          <p:cNvPr id="73" name="Group 72"/>
          <p:cNvGrpSpPr/>
          <p:nvPr/>
        </p:nvGrpSpPr>
        <p:grpSpPr>
          <a:xfrm>
            <a:off x="774635" y="3986590"/>
            <a:ext cx="1409808" cy="1409808"/>
            <a:chOff x="550368" y="1282014"/>
            <a:chExt cx="1409808" cy="1409808"/>
          </a:xfrm>
        </p:grpSpPr>
        <p:sp>
          <p:nvSpPr>
            <p:cNvPr id="74" name="Oval 73"/>
            <p:cNvSpPr/>
            <p:nvPr/>
          </p:nvSpPr>
          <p:spPr>
            <a:xfrm>
              <a:off x="550368" y="1282014"/>
              <a:ext cx="1409808" cy="1409808"/>
            </a:xfrm>
            <a:prstGeom prst="ellipse">
              <a:avLst/>
            </a:prstGeom>
            <a:solidFill>
              <a:schemeClr val="bg1"/>
            </a:solidFill>
            <a:ln w="76200" cmpd="sng">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sp>
          <p:nvSpPr>
            <p:cNvPr id="75" name="Rectangle 74"/>
            <p:cNvSpPr/>
            <p:nvPr/>
          </p:nvSpPr>
          <p:spPr>
            <a:xfrm>
              <a:off x="565676" y="1756086"/>
              <a:ext cx="1379193" cy="461665"/>
            </a:xfrm>
            <a:prstGeom prst="rect">
              <a:avLst/>
            </a:prstGeom>
          </p:spPr>
          <p:txBody>
            <a:bodyPr wrap="none">
              <a:spAutoFit/>
            </a:bodyPr>
            <a:lstStyle/>
            <a:p>
              <a:pPr marL="0" lvl="1"/>
              <a:r>
                <a:rPr lang="en-US" sz="2400" b="1" cap="small" dirty="0">
                  <a:solidFill>
                    <a:srgbClr val="36496A"/>
                  </a:solidFill>
                  <a:latin typeface="Tahoma"/>
                  <a:cs typeface="Tahoma"/>
                </a:rPr>
                <a:t>Develop </a:t>
              </a:r>
            </a:p>
          </p:txBody>
        </p:sp>
      </p:grpSp>
      <p:sp>
        <p:nvSpPr>
          <p:cNvPr id="76" name="Rectangle 75"/>
          <p:cNvSpPr/>
          <p:nvPr/>
        </p:nvSpPr>
        <p:spPr>
          <a:xfrm>
            <a:off x="2310672" y="4368329"/>
            <a:ext cx="3501608" cy="646331"/>
          </a:xfrm>
          <a:prstGeom prst="rect">
            <a:avLst/>
          </a:prstGeom>
        </p:spPr>
        <p:txBody>
          <a:bodyPr wrap="square">
            <a:spAutoFit/>
          </a:bodyPr>
          <a:lstStyle/>
          <a:p>
            <a:r>
              <a:rPr lang="en-US" cap="small" dirty="0">
                <a:solidFill>
                  <a:srgbClr val="36496A"/>
                </a:solidFill>
                <a:latin typeface="Tahoma"/>
                <a:cs typeface="Tahoma"/>
              </a:rPr>
              <a:t>policies and plans that enable safe and speedy response.</a:t>
            </a:r>
          </a:p>
        </p:txBody>
      </p:sp>
      <p:sp>
        <p:nvSpPr>
          <p:cNvPr id="65" name="Rounded Rectangle 64"/>
          <p:cNvSpPr/>
          <p:nvPr/>
        </p:nvSpPr>
        <p:spPr>
          <a:xfrm>
            <a:off x="381000" y="2942316"/>
            <a:ext cx="8305800" cy="784468"/>
          </a:xfrm>
          <a:prstGeom prst="roundRect">
            <a:avLst>
              <a:gd name="adj" fmla="val 10410"/>
            </a:avLst>
          </a:prstGeom>
          <a:solidFill>
            <a:srgbClr val="ADB3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grpSp>
        <p:nvGrpSpPr>
          <p:cNvPr id="66" name="Group 65"/>
          <p:cNvGrpSpPr/>
          <p:nvPr/>
        </p:nvGrpSpPr>
        <p:grpSpPr>
          <a:xfrm>
            <a:off x="6856997" y="2629646"/>
            <a:ext cx="1409808" cy="1409808"/>
            <a:chOff x="6600250" y="1282014"/>
            <a:chExt cx="1409808" cy="1409808"/>
          </a:xfrm>
        </p:grpSpPr>
        <p:sp>
          <p:nvSpPr>
            <p:cNvPr id="67" name="Oval 66"/>
            <p:cNvSpPr/>
            <p:nvPr/>
          </p:nvSpPr>
          <p:spPr>
            <a:xfrm>
              <a:off x="6600250" y="1282014"/>
              <a:ext cx="1409808" cy="1409808"/>
            </a:xfrm>
            <a:prstGeom prst="ellipse">
              <a:avLst/>
            </a:prstGeom>
            <a:solidFill>
              <a:schemeClr val="bg1"/>
            </a:solidFill>
            <a:ln w="76200" cmpd="sng">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sp>
          <p:nvSpPr>
            <p:cNvPr id="70" name="Rectangle 69"/>
            <p:cNvSpPr/>
            <p:nvPr/>
          </p:nvSpPr>
          <p:spPr>
            <a:xfrm>
              <a:off x="6780492" y="1756086"/>
              <a:ext cx="1066547" cy="461665"/>
            </a:xfrm>
            <a:prstGeom prst="rect">
              <a:avLst/>
            </a:prstGeom>
          </p:spPr>
          <p:txBody>
            <a:bodyPr wrap="none">
              <a:spAutoFit/>
            </a:bodyPr>
            <a:lstStyle/>
            <a:p>
              <a:r>
                <a:rPr lang="en-US" sz="2400" b="1" cap="small" dirty="0">
                  <a:solidFill>
                    <a:srgbClr val="36496A"/>
                  </a:solidFill>
                  <a:latin typeface="Tahoma"/>
                  <a:cs typeface="Tahoma"/>
                </a:rPr>
                <a:t>Share </a:t>
              </a:r>
              <a:endParaRPr lang="en-US" dirty="0">
                <a:latin typeface="Tahoma"/>
                <a:cs typeface="Tahoma"/>
              </a:endParaRPr>
            </a:p>
          </p:txBody>
        </p:sp>
      </p:grpSp>
      <p:sp>
        <p:nvSpPr>
          <p:cNvPr id="32" name="Rounded Rectangle 31"/>
          <p:cNvSpPr/>
          <p:nvPr/>
        </p:nvSpPr>
        <p:spPr>
          <a:xfrm>
            <a:off x="381000" y="1556060"/>
            <a:ext cx="8305800" cy="784468"/>
          </a:xfrm>
          <a:prstGeom prst="roundRect">
            <a:avLst>
              <a:gd name="adj" fmla="val 10410"/>
            </a:avLst>
          </a:prstGeom>
          <a:solidFill>
            <a:srgbClr val="ADB3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pic>
        <p:nvPicPr>
          <p:cNvPr id="34" name="Picture 33"/>
          <p:cNvPicPr>
            <a:picLocks noChangeAspect="1"/>
          </p:cNvPicPr>
          <p:nvPr/>
        </p:nvPicPr>
        <p:blipFill>
          <a:blip r:embed="rId3"/>
          <a:stretch>
            <a:fillRect/>
          </a:stretch>
        </p:blipFill>
        <p:spPr>
          <a:xfrm>
            <a:off x="5486400" y="4067138"/>
            <a:ext cx="1882905" cy="1367252"/>
          </a:xfrm>
          <a:prstGeom prst="rect">
            <a:avLst/>
          </a:prstGeom>
        </p:spPr>
      </p:pic>
      <p:pic>
        <p:nvPicPr>
          <p:cNvPr id="63" name="Picture 62"/>
          <p:cNvPicPr>
            <a:picLocks noChangeAspect="1"/>
          </p:cNvPicPr>
          <p:nvPr/>
        </p:nvPicPr>
        <p:blipFill rotWithShape="1">
          <a:blip r:embed="rId4"/>
          <a:srcRect b="58757"/>
          <a:stretch/>
        </p:blipFill>
        <p:spPr>
          <a:xfrm>
            <a:off x="1659465" y="2384174"/>
            <a:ext cx="2022399" cy="1416148"/>
          </a:xfrm>
          <a:prstGeom prst="rect">
            <a:avLst/>
          </a:prstGeom>
        </p:spPr>
      </p:pic>
      <p:sp>
        <p:nvSpPr>
          <p:cNvPr id="68" name="Rounded Rectangle 67"/>
          <p:cNvSpPr/>
          <p:nvPr/>
        </p:nvSpPr>
        <p:spPr>
          <a:xfrm>
            <a:off x="5125198" y="1342356"/>
            <a:ext cx="2875802" cy="1211877"/>
          </a:xfrm>
          <a:prstGeom prst="roundRect">
            <a:avLst/>
          </a:prstGeom>
          <a:solidFill>
            <a:schemeClr val="bg1"/>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err="1">
                <a:solidFill>
                  <a:srgbClr val="2F4767"/>
                </a:solidFill>
                <a:latin typeface="Tahoma"/>
                <a:cs typeface="Tahoma"/>
              </a:rPr>
              <a:t>www.oilspillinfo.org</a:t>
            </a:r>
            <a:endParaRPr lang="en-US" sz="1400" dirty="0">
              <a:solidFill>
                <a:srgbClr val="2F4767"/>
              </a:solidFill>
              <a:latin typeface="Tahoma"/>
              <a:cs typeface="Tahoma"/>
            </a:endParaRPr>
          </a:p>
          <a:p>
            <a:pPr algn="ctr"/>
            <a:r>
              <a:rPr lang="en-US" sz="1400" dirty="0" err="1">
                <a:solidFill>
                  <a:srgbClr val="2F4767"/>
                </a:solidFill>
                <a:latin typeface="Tahoma"/>
                <a:cs typeface="Tahoma"/>
              </a:rPr>
              <a:t>www.ipieca.org</a:t>
            </a:r>
            <a:endParaRPr lang="en-US" sz="1400" dirty="0">
              <a:solidFill>
                <a:srgbClr val="2F4767"/>
              </a:solidFill>
              <a:latin typeface="Tahoma"/>
              <a:cs typeface="Tahoma"/>
            </a:endParaRPr>
          </a:p>
          <a:p>
            <a:pPr algn="ctr"/>
            <a:r>
              <a:rPr lang="en-US" sz="1400" dirty="0" err="1">
                <a:solidFill>
                  <a:srgbClr val="2F4767"/>
                </a:solidFill>
                <a:latin typeface="Tahoma"/>
                <a:cs typeface="Tahoma"/>
              </a:rPr>
              <a:t>www.oilspillresponseproject.org</a:t>
            </a:r>
            <a:endParaRPr lang="en-US" sz="1400" dirty="0">
              <a:solidFill>
                <a:srgbClr val="2F4767"/>
              </a:solidFill>
              <a:latin typeface="Tahoma"/>
              <a:cs typeface="Tahoma"/>
            </a:endParaRPr>
          </a:p>
        </p:txBody>
      </p:sp>
      <p:grpSp>
        <p:nvGrpSpPr>
          <p:cNvPr id="9" name="Group 8"/>
          <p:cNvGrpSpPr/>
          <p:nvPr/>
        </p:nvGrpSpPr>
        <p:grpSpPr>
          <a:xfrm>
            <a:off x="774635" y="1243390"/>
            <a:ext cx="1409808" cy="1409808"/>
            <a:chOff x="517888" y="1282014"/>
            <a:chExt cx="1409808" cy="1409808"/>
          </a:xfrm>
        </p:grpSpPr>
        <p:sp>
          <p:nvSpPr>
            <p:cNvPr id="44" name="Oval 43"/>
            <p:cNvSpPr/>
            <p:nvPr/>
          </p:nvSpPr>
          <p:spPr>
            <a:xfrm>
              <a:off x="517888" y="1282014"/>
              <a:ext cx="1409808" cy="1409808"/>
            </a:xfrm>
            <a:prstGeom prst="ellipse">
              <a:avLst/>
            </a:prstGeom>
            <a:solidFill>
              <a:schemeClr val="bg1"/>
            </a:solidFill>
            <a:ln w="76200" cmpd="sng">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sp>
          <p:nvSpPr>
            <p:cNvPr id="6" name="Rectangle 5"/>
            <p:cNvSpPr/>
            <p:nvPr/>
          </p:nvSpPr>
          <p:spPr>
            <a:xfrm>
              <a:off x="698130" y="1756086"/>
              <a:ext cx="1049325" cy="461665"/>
            </a:xfrm>
            <a:prstGeom prst="rect">
              <a:avLst/>
            </a:prstGeom>
          </p:spPr>
          <p:txBody>
            <a:bodyPr wrap="none">
              <a:spAutoFit/>
            </a:bodyPr>
            <a:lstStyle/>
            <a:p>
              <a:r>
                <a:rPr lang="en-US" sz="2400" b="1" cap="small" dirty="0">
                  <a:solidFill>
                    <a:srgbClr val="36496A"/>
                  </a:solidFill>
                  <a:latin typeface="Tahoma"/>
                  <a:cs typeface="Tahoma"/>
                </a:rPr>
                <a:t>Learn </a:t>
              </a:r>
              <a:endParaRPr lang="en-US" dirty="0">
                <a:latin typeface="Tahoma"/>
                <a:cs typeface="Tahoma"/>
              </a:endParaRPr>
            </a:p>
          </p:txBody>
        </p:sp>
      </p:grpSp>
      <p:sp>
        <p:nvSpPr>
          <p:cNvPr id="17" name="Rectangle 16"/>
          <p:cNvSpPr/>
          <p:nvPr/>
        </p:nvSpPr>
        <p:spPr>
          <a:xfrm>
            <a:off x="2310672" y="1625129"/>
            <a:ext cx="2838516" cy="646331"/>
          </a:xfrm>
          <a:prstGeom prst="rect">
            <a:avLst/>
          </a:prstGeom>
        </p:spPr>
        <p:txBody>
          <a:bodyPr wrap="square">
            <a:spAutoFit/>
          </a:bodyPr>
          <a:lstStyle/>
          <a:p>
            <a:r>
              <a:rPr lang="en-US" cap="small" smtClean="0">
                <a:solidFill>
                  <a:srgbClr val="36496A"/>
                </a:solidFill>
                <a:latin typeface="Tahoma"/>
                <a:cs typeface="Tahoma"/>
              </a:rPr>
              <a:t>the facts about oil spill response</a:t>
            </a:r>
            <a:r>
              <a:rPr lang="en-US" smtClean="0">
                <a:latin typeface="Tahoma"/>
                <a:cs typeface="Tahoma"/>
              </a:rPr>
              <a:t>.</a:t>
            </a:r>
            <a:endParaRPr lang="en-US" dirty="0">
              <a:latin typeface="Tahoma"/>
              <a:cs typeface="Tahoma"/>
            </a:endParaRPr>
          </a:p>
        </p:txBody>
      </p:sp>
      <p:sp>
        <p:nvSpPr>
          <p:cNvPr id="71" name="Rectangle 70"/>
          <p:cNvSpPr/>
          <p:nvPr/>
        </p:nvSpPr>
        <p:spPr>
          <a:xfrm>
            <a:off x="3453672" y="3011385"/>
            <a:ext cx="3328128" cy="646331"/>
          </a:xfrm>
          <a:prstGeom prst="rect">
            <a:avLst/>
          </a:prstGeom>
        </p:spPr>
        <p:txBody>
          <a:bodyPr wrap="square">
            <a:spAutoFit/>
          </a:bodyPr>
          <a:lstStyle/>
          <a:p>
            <a:r>
              <a:rPr lang="en-US" cap="small" dirty="0" smtClean="0">
                <a:solidFill>
                  <a:srgbClr val="36496A"/>
                </a:solidFill>
                <a:latin typeface="Tahoma"/>
                <a:cs typeface="Tahoma"/>
              </a:rPr>
              <a:t>what </a:t>
            </a:r>
            <a:r>
              <a:rPr lang="en-US" cap="small" dirty="0">
                <a:solidFill>
                  <a:srgbClr val="36496A"/>
                </a:solidFill>
                <a:latin typeface="Tahoma"/>
                <a:cs typeface="Tahoma"/>
              </a:rPr>
              <a:t>you know about oil spill response with others.</a:t>
            </a:r>
          </a:p>
        </p:txBody>
      </p:sp>
      <p:grpSp>
        <p:nvGrpSpPr>
          <p:cNvPr id="29" name="Group 28"/>
          <p:cNvGrpSpPr/>
          <p:nvPr/>
        </p:nvGrpSpPr>
        <p:grpSpPr>
          <a:xfrm>
            <a:off x="1358753" y="5507260"/>
            <a:ext cx="2667049" cy="1105973"/>
            <a:chOff x="457200" y="5410200"/>
            <a:chExt cx="2667049" cy="1105973"/>
          </a:xfrm>
        </p:grpSpPr>
        <p:grpSp>
          <p:nvGrpSpPr>
            <p:cNvPr id="28" name="Group 27"/>
            <p:cNvGrpSpPr/>
            <p:nvPr/>
          </p:nvGrpSpPr>
          <p:grpSpPr>
            <a:xfrm>
              <a:off x="457200" y="5410200"/>
              <a:ext cx="762049" cy="762049"/>
              <a:chOff x="268923" y="5765267"/>
              <a:chExt cx="762049" cy="762049"/>
            </a:xfrm>
          </p:grpSpPr>
          <p:sp>
            <p:nvSpPr>
              <p:cNvPr id="60" name="Oval 59"/>
              <p:cNvSpPr/>
              <p:nvPr/>
            </p:nvSpPr>
            <p:spPr>
              <a:xfrm>
                <a:off x="268923" y="5765267"/>
                <a:ext cx="762049" cy="762049"/>
              </a:xfrm>
              <a:prstGeom prst="ellipse">
                <a:avLst/>
              </a:prstGeom>
              <a:solidFill>
                <a:schemeClr val="bg1"/>
              </a:solidFill>
              <a:ln w="19050" cmpd="sng">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pic>
            <p:nvPicPr>
              <p:cNvPr id="43" name="Picture 42" descr="NEBA Overview assets-2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363909" flipH="1">
                <a:off x="425551" y="5800508"/>
                <a:ext cx="448792" cy="691566"/>
              </a:xfrm>
              <a:prstGeom prst="rect">
                <a:avLst/>
              </a:prstGeom>
            </p:spPr>
          </p:pic>
        </p:grpSp>
        <p:grpSp>
          <p:nvGrpSpPr>
            <p:cNvPr id="27" name="Group 26"/>
            <p:cNvGrpSpPr/>
            <p:nvPr/>
          </p:nvGrpSpPr>
          <p:grpSpPr>
            <a:xfrm>
              <a:off x="913829" y="5754124"/>
              <a:ext cx="815155" cy="762049"/>
              <a:chOff x="1153317" y="5544203"/>
              <a:chExt cx="815155" cy="762049"/>
            </a:xfrm>
          </p:grpSpPr>
          <p:sp>
            <p:nvSpPr>
              <p:cNvPr id="58" name="Oval 57"/>
              <p:cNvSpPr/>
              <p:nvPr/>
            </p:nvSpPr>
            <p:spPr>
              <a:xfrm>
                <a:off x="1153317" y="5544203"/>
                <a:ext cx="762049" cy="762049"/>
              </a:xfrm>
              <a:prstGeom prst="ellipse">
                <a:avLst/>
              </a:prstGeom>
              <a:solidFill>
                <a:schemeClr val="bg1"/>
              </a:solidFill>
              <a:ln w="19050" cmpd="sng">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pic>
            <p:nvPicPr>
              <p:cNvPr id="41" name="Picture 40" descr="toolboxGraphics _Artboard 5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6196" y="5850476"/>
                <a:ext cx="812276" cy="149503"/>
              </a:xfrm>
              <a:prstGeom prst="rect">
                <a:avLst/>
              </a:prstGeom>
            </p:spPr>
          </p:pic>
        </p:grpSp>
        <p:grpSp>
          <p:nvGrpSpPr>
            <p:cNvPr id="26" name="Group 25"/>
            <p:cNvGrpSpPr/>
            <p:nvPr/>
          </p:nvGrpSpPr>
          <p:grpSpPr>
            <a:xfrm>
              <a:off x="1423564" y="5410200"/>
              <a:ext cx="787425" cy="762049"/>
              <a:chOff x="1511067" y="5715504"/>
              <a:chExt cx="787425" cy="762049"/>
            </a:xfrm>
          </p:grpSpPr>
          <p:sp>
            <p:nvSpPr>
              <p:cNvPr id="59" name="Oval 58"/>
              <p:cNvSpPr/>
              <p:nvPr/>
            </p:nvSpPr>
            <p:spPr>
              <a:xfrm>
                <a:off x="1536443" y="5715504"/>
                <a:ext cx="762049" cy="762049"/>
              </a:xfrm>
              <a:prstGeom prst="ellipse">
                <a:avLst/>
              </a:prstGeom>
              <a:solidFill>
                <a:schemeClr val="bg1"/>
              </a:solidFill>
              <a:ln w="19050" cmpd="sng">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pic>
            <p:nvPicPr>
              <p:cNvPr id="38" name="Picture 37" descr="toolboxGraphics _Artboard 5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1067" y="5892436"/>
                <a:ext cx="786409" cy="568826"/>
              </a:xfrm>
              <a:prstGeom prst="rect">
                <a:avLst/>
              </a:prstGeom>
            </p:spPr>
          </p:pic>
        </p:grpSp>
        <p:grpSp>
          <p:nvGrpSpPr>
            <p:cNvPr id="24" name="Group 23"/>
            <p:cNvGrpSpPr/>
            <p:nvPr/>
          </p:nvGrpSpPr>
          <p:grpSpPr>
            <a:xfrm>
              <a:off x="1905570" y="5754124"/>
              <a:ext cx="762049" cy="762049"/>
              <a:chOff x="2410082" y="5581682"/>
              <a:chExt cx="762049" cy="762049"/>
            </a:xfrm>
          </p:grpSpPr>
          <p:sp>
            <p:nvSpPr>
              <p:cNvPr id="61" name="Oval 60"/>
              <p:cNvSpPr/>
              <p:nvPr/>
            </p:nvSpPr>
            <p:spPr>
              <a:xfrm>
                <a:off x="2410082" y="5581682"/>
                <a:ext cx="762049" cy="762049"/>
              </a:xfrm>
              <a:prstGeom prst="ellipse">
                <a:avLst/>
              </a:prstGeom>
              <a:solidFill>
                <a:schemeClr val="bg1"/>
              </a:solidFill>
              <a:ln w="19050" cmpd="sng">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pic>
            <p:nvPicPr>
              <p:cNvPr id="37" name="Picture 36" descr="toolboxGraphics _Artboard 52 copy.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76610" y="5737404"/>
                <a:ext cx="628992" cy="450604"/>
              </a:xfrm>
              <a:prstGeom prst="rect">
                <a:avLst/>
              </a:prstGeom>
            </p:spPr>
          </p:pic>
        </p:grpSp>
        <p:grpSp>
          <p:nvGrpSpPr>
            <p:cNvPr id="23" name="Group 22"/>
            <p:cNvGrpSpPr/>
            <p:nvPr/>
          </p:nvGrpSpPr>
          <p:grpSpPr>
            <a:xfrm>
              <a:off x="2362200" y="5410200"/>
              <a:ext cx="762049" cy="762049"/>
              <a:chOff x="3093617" y="5750916"/>
              <a:chExt cx="762049" cy="762049"/>
            </a:xfrm>
          </p:grpSpPr>
          <p:sp>
            <p:nvSpPr>
              <p:cNvPr id="62" name="Oval 61"/>
              <p:cNvSpPr/>
              <p:nvPr/>
            </p:nvSpPr>
            <p:spPr>
              <a:xfrm>
                <a:off x="3093617" y="5750916"/>
                <a:ext cx="762049" cy="762049"/>
              </a:xfrm>
              <a:prstGeom prst="ellipse">
                <a:avLst/>
              </a:prstGeom>
              <a:solidFill>
                <a:schemeClr val="bg1"/>
              </a:solidFill>
              <a:ln w="19050" cmpd="sng">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pic>
            <p:nvPicPr>
              <p:cNvPr id="40" name="Picture 39" descr="toolboxGraphics _Artboard 55 copy.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55464" y="5995215"/>
                <a:ext cx="395755" cy="473969"/>
              </a:xfrm>
              <a:prstGeom prst="rect">
                <a:avLst/>
              </a:prstGeom>
            </p:spPr>
          </p:pic>
          <p:pic>
            <p:nvPicPr>
              <p:cNvPr id="35" name="Picture 34" descr="hoseman_Artboard 72.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91186" y="5849137"/>
                <a:ext cx="334626" cy="357432"/>
              </a:xfrm>
              <a:prstGeom prst="rect">
                <a:avLst/>
              </a:prstGeom>
            </p:spPr>
          </p:pic>
        </p:grpSp>
      </p:grpSp>
      <p:sp>
        <p:nvSpPr>
          <p:cNvPr id="45" name="Title 1"/>
          <p:cNvSpPr txBox="1">
            <a:spLocks/>
          </p:cNvSpPr>
          <p:nvPr/>
        </p:nvSpPr>
        <p:spPr>
          <a:xfrm>
            <a:off x="39592" y="73152"/>
            <a:ext cx="9104408" cy="4350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200" cap="small" dirty="0">
                <a:solidFill>
                  <a:srgbClr val="36496A"/>
                </a:solidFill>
                <a:latin typeface="Tahoma"/>
                <a:cs typeface="Tahoma"/>
              </a:rPr>
              <a:t>How Can You Support a Rapid And Unified Oil Spill Response?</a:t>
            </a:r>
          </a:p>
        </p:txBody>
      </p:sp>
    </p:spTree>
    <p:extLst>
      <p:ext uri="{BB962C8B-B14F-4D97-AF65-F5344CB8AC3E}">
        <p14:creationId xmlns:p14="http://schemas.microsoft.com/office/powerpoint/2010/main" val="35312005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red values_Artboard 121 copy 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36490"/>
            <a:ext cx="9144000" cy="3638204"/>
          </a:xfrm>
          <a:prstGeom prst="rect">
            <a:avLst/>
          </a:prstGeom>
        </p:spPr>
      </p:pic>
      <p:sp>
        <p:nvSpPr>
          <p:cNvPr id="8" name="Oval 7"/>
          <p:cNvSpPr/>
          <p:nvPr/>
        </p:nvSpPr>
        <p:spPr>
          <a:xfrm>
            <a:off x="6745802" y="4527160"/>
            <a:ext cx="1087120" cy="1087120"/>
          </a:xfrm>
          <a:prstGeom prst="ellipse">
            <a:avLst/>
          </a:prstGeom>
          <a:no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sp>
        <p:nvSpPr>
          <p:cNvPr id="13" name="TextBox 12"/>
          <p:cNvSpPr txBox="1"/>
          <p:nvPr/>
        </p:nvSpPr>
        <p:spPr>
          <a:xfrm>
            <a:off x="2146832" y="2950169"/>
            <a:ext cx="1316073" cy="276999"/>
          </a:xfrm>
          <a:prstGeom prst="rect">
            <a:avLst/>
          </a:prstGeom>
          <a:solidFill>
            <a:srgbClr val="FFFFFF"/>
          </a:solidFill>
          <a:ln>
            <a:solidFill>
              <a:srgbClr val="324A6B"/>
            </a:solidFill>
          </a:ln>
        </p:spPr>
        <p:txBody>
          <a:bodyPr wrap="none" rtlCol="0">
            <a:spAutoFit/>
          </a:bodyPr>
          <a:lstStyle/>
          <a:p>
            <a:pPr algn="ctr"/>
            <a:r>
              <a:rPr lang="en-US" sz="1200" cap="small" dirty="0" smtClean="0">
                <a:solidFill>
                  <a:srgbClr val="324A6B"/>
                </a:solidFill>
                <a:latin typeface="Tahoma"/>
                <a:cs typeface="Tahoma"/>
              </a:rPr>
              <a:t>Local Businesses</a:t>
            </a:r>
          </a:p>
        </p:txBody>
      </p:sp>
      <p:cxnSp>
        <p:nvCxnSpPr>
          <p:cNvPr id="20" name="Straight Connector 19"/>
          <p:cNvCxnSpPr>
            <a:stCxn id="14" idx="2"/>
            <a:endCxn id="9" idx="0"/>
          </p:cNvCxnSpPr>
          <p:nvPr/>
        </p:nvCxnSpPr>
        <p:spPr>
          <a:xfrm flipH="1">
            <a:off x="6238240" y="3227168"/>
            <a:ext cx="13378" cy="257712"/>
          </a:xfrm>
          <a:prstGeom prst="line">
            <a:avLst/>
          </a:prstGeom>
          <a:ln w="6350" cmpd="sng">
            <a:solidFill>
              <a:srgbClr val="324A6B"/>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13" idx="2"/>
          </p:cNvCxnSpPr>
          <p:nvPr/>
        </p:nvCxnSpPr>
        <p:spPr>
          <a:xfrm flipH="1">
            <a:off x="2697893" y="3227168"/>
            <a:ext cx="106976" cy="300056"/>
          </a:xfrm>
          <a:prstGeom prst="line">
            <a:avLst/>
          </a:prstGeom>
          <a:ln w="6350" cmpd="sng">
            <a:solidFill>
              <a:srgbClr val="324A6B"/>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12" idx="2"/>
            <a:endCxn id="3" idx="0"/>
          </p:cNvCxnSpPr>
          <p:nvPr/>
        </p:nvCxnSpPr>
        <p:spPr>
          <a:xfrm flipH="1">
            <a:off x="1059828" y="3227168"/>
            <a:ext cx="47219" cy="1854976"/>
          </a:xfrm>
          <a:prstGeom prst="line">
            <a:avLst/>
          </a:prstGeom>
          <a:ln w="6350" cmpd="sng">
            <a:solidFill>
              <a:srgbClr val="324A6B"/>
            </a:solidFill>
          </a:ln>
          <a:effectLst/>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332088" y="1192795"/>
            <a:ext cx="8479825" cy="707886"/>
          </a:xfrm>
          <a:prstGeom prst="rect">
            <a:avLst/>
          </a:prstGeom>
        </p:spPr>
        <p:txBody>
          <a:bodyPr wrap="square">
            <a:spAutoFit/>
          </a:bodyPr>
          <a:lstStyle/>
          <a:p>
            <a:pPr marL="0" lvl="1" algn="ctr"/>
            <a:r>
              <a:rPr lang="en-US" sz="2000" cap="small" dirty="0" smtClean="0">
                <a:solidFill>
                  <a:srgbClr val="36496A"/>
                </a:solidFill>
                <a:latin typeface="Tahoma"/>
                <a:cs typeface="Tahoma"/>
              </a:rPr>
              <a:t>We follow a set of guiding principles that allow the response community to protect our shared values.</a:t>
            </a:r>
            <a:endParaRPr lang="en-US" sz="2000" cap="small" dirty="0">
              <a:solidFill>
                <a:srgbClr val="36496A"/>
              </a:solidFill>
              <a:latin typeface="Tahoma"/>
              <a:cs typeface="Tahoma"/>
            </a:endParaRPr>
          </a:p>
        </p:txBody>
      </p:sp>
      <p:pic>
        <p:nvPicPr>
          <p:cNvPr id="22" name="Picture 21" descr="birds_Artboard 131 copy 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3146" y="3386688"/>
            <a:ext cx="474979" cy="312432"/>
          </a:xfrm>
          <a:prstGeom prst="rect">
            <a:avLst/>
          </a:prstGeom>
        </p:spPr>
      </p:pic>
      <p:sp>
        <p:nvSpPr>
          <p:cNvPr id="26" name="Rectangle 25"/>
          <p:cNvSpPr/>
          <p:nvPr/>
        </p:nvSpPr>
        <p:spPr>
          <a:xfrm>
            <a:off x="44823" y="37355"/>
            <a:ext cx="576739"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sp>
        <p:nvSpPr>
          <p:cNvPr id="27" name="Rectangle 26"/>
          <p:cNvSpPr/>
          <p:nvPr/>
        </p:nvSpPr>
        <p:spPr>
          <a:xfrm>
            <a:off x="7772400" y="3290918"/>
            <a:ext cx="9144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cxnSp>
        <p:nvCxnSpPr>
          <p:cNvPr id="16" name="Straight Connector 15"/>
          <p:cNvCxnSpPr>
            <a:stCxn id="15" idx="2"/>
          </p:cNvCxnSpPr>
          <p:nvPr/>
        </p:nvCxnSpPr>
        <p:spPr>
          <a:xfrm flipH="1">
            <a:off x="7543800" y="3227168"/>
            <a:ext cx="485501" cy="1344832"/>
          </a:xfrm>
          <a:prstGeom prst="line">
            <a:avLst/>
          </a:prstGeom>
          <a:ln w="6350" cmpd="sng">
            <a:solidFill>
              <a:srgbClr val="324A6B"/>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202438" y="2950169"/>
            <a:ext cx="1653725" cy="276999"/>
          </a:xfrm>
          <a:prstGeom prst="rect">
            <a:avLst/>
          </a:prstGeom>
          <a:solidFill>
            <a:srgbClr val="FFFFFF"/>
          </a:solidFill>
          <a:ln>
            <a:solidFill>
              <a:srgbClr val="324A6B"/>
            </a:solidFill>
          </a:ln>
        </p:spPr>
        <p:txBody>
          <a:bodyPr wrap="none" rtlCol="0">
            <a:spAutoFit/>
          </a:bodyPr>
          <a:lstStyle/>
          <a:p>
            <a:pPr algn="ctr"/>
            <a:r>
              <a:rPr lang="en-US" sz="1200" cap="small" dirty="0" smtClean="0">
                <a:solidFill>
                  <a:srgbClr val="324A6B"/>
                </a:solidFill>
                <a:latin typeface="Tahoma"/>
                <a:cs typeface="Tahoma"/>
              </a:rPr>
              <a:t>Community Industries</a:t>
            </a:r>
          </a:p>
        </p:txBody>
      </p:sp>
      <p:cxnSp>
        <p:nvCxnSpPr>
          <p:cNvPr id="30" name="Straight Connector 29"/>
          <p:cNvCxnSpPr>
            <a:stCxn id="24" idx="2"/>
            <a:endCxn id="35" idx="0"/>
          </p:cNvCxnSpPr>
          <p:nvPr/>
        </p:nvCxnSpPr>
        <p:spPr>
          <a:xfrm>
            <a:off x="4454131" y="3227168"/>
            <a:ext cx="28177" cy="300056"/>
          </a:xfrm>
          <a:prstGeom prst="line">
            <a:avLst/>
          </a:prstGeom>
          <a:ln w="6350" cmpd="sng">
            <a:solidFill>
              <a:srgbClr val="324A6B"/>
            </a:solidFill>
          </a:ln>
          <a:effectLst/>
        </p:spPr>
        <p:style>
          <a:lnRef idx="2">
            <a:schemeClr val="accent1"/>
          </a:lnRef>
          <a:fillRef idx="0">
            <a:schemeClr val="accent1"/>
          </a:fillRef>
          <a:effectRef idx="1">
            <a:schemeClr val="accent1"/>
          </a:effectRef>
          <a:fontRef idx="minor">
            <a:schemeClr val="tx1"/>
          </a:fontRef>
        </p:style>
      </p:cxnSp>
      <p:sp>
        <p:nvSpPr>
          <p:cNvPr id="35" name="Oval 34"/>
          <p:cNvSpPr/>
          <p:nvPr/>
        </p:nvSpPr>
        <p:spPr>
          <a:xfrm>
            <a:off x="3938748" y="3527224"/>
            <a:ext cx="1087120" cy="1087120"/>
          </a:xfrm>
          <a:prstGeom prst="ellipse">
            <a:avLst/>
          </a:prstGeom>
          <a:no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sp>
        <p:nvSpPr>
          <p:cNvPr id="3" name="Oval 2"/>
          <p:cNvSpPr>
            <a:spLocks noChangeAspect="1"/>
          </p:cNvSpPr>
          <p:nvPr/>
        </p:nvSpPr>
        <p:spPr>
          <a:xfrm>
            <a:off x="502044" y="5082144"/>
            <a:ext cx="1115568" cy="1115568"/>
          </a:xfrm>
          <a:prstGeom prst="ellipse">
            <a:avLst/>
          </a:prstGeom>
          <a:no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sp>
        <p:nvSpPr>
          <p:cNvPr id="9" name="Oval 8"/>
          <p:cNvSpPr/>
          <p:nvPr/>
        </p:nvSpPr>
        <p:spPr>
          <a:xfrm>
            <a:off x="5694680" y="3484880"/>
            <a:ext cx="1087120" cy="1087120"/>
          </a:xfrm>
          <a:prstGeom prst="ellipse">
            <a:avLst/>
          </a:prstGeom>
          <a:no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sp>
        <p:nvSpPr>
          <p:cNvPr id="11" name="Oval 10"/>
          <p:cNvSpPr/>
          <p:nvPr/>
        </p:nvSpPr>
        <p:spPr>
          <a:xfrm>
            <a:off x="1917805" y="3471510"/>
            <a:ext cx="1107440" cy="1107440"/>
          </a:xfrm>
          <a:prstGeom prst="ellipse">
            <a:avLst/>
          </a:prstGeom>
          <a:no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sp>
        <p:nvSpPr>
          <p:cNvPr id="12" name="TextBox 11"/>
          <p:cNvSpPr txBox="1"/>
          <p:nvPr/>
        </p:nvSpPr>
        <p:spPr>
          <a:xfrm>
            <a:off x="304800" y="2950169"/>
            <a:ext cx="1604493" cy="276999"/>
          </a:xfrm>
          <a:prstGeom prst="rect">
            <a:avLst/>
          </a:prstGeom>
          <a:solidFill>
            <a:srgbClr val="FFFFFF"/>
          </a:solidFill>
          <a:ln>
            <a:solidFill>
              <a:srgbClr val="324A6B"/>
            </a:solidFill>
          </a:ln>
        </p:spPr>
        <p:txBody>
          <a:bodyPr wrap="none" rtlCol="0">
            <a:spAutoFit/>
          </a:bodyPr>
          <a:lstStyle/>
          <a:p>
            <a:pPr algn="ctr"/>
            <a:r>
              <a:rPr lang="en-US" sz="1200" cap="small" dirty="0" smtClean="0">
                <a:solidFill>
                  <a:srgbClr val="324A6B"/>
                </a:solidFill>
                <a:latin typeface="Tahoma"/>
                <a:cs typeface="Tahoma"/>
              </a:rPr>
              <a:t>Sensitive</a:t>
            </a:r>
            <a:r>
              <a:rPr lang="en-US" sz="1200" cap="small" dirty="0">
                <a:solidFill>
                  <a:srgbClr val="324A6B"/>
                </a:solidFill>
                <a:latin typeface="Tahoma"/>
                <a:cs typeface="Tahoma"/>
              </a:rPr>
              <a:t> </a:t>
            </a:r>
            <a:r>
              <a:rPr lang="en-US" sz="1200" cap="small" dirty="0" smtClean="0">
                <a:solidFill>
                  <a:srgbClr val="324A6B"/>
                </a:solidFill>
                <a:latin typeface="Tahoma"/>
                <a:cs typeface="Tahoma"/>
              </a:rPr>
              <a:t>Ecosystems</a:t>
            </a:r>
          </a:p>
        </p:txBody>
      </p:sp>
      <p:sp>
        <p:nvSpPr>
          <p:cNvPr id="24" name="TextBox 23"/>
          <p:cNvSpPr txBox="1"/>
          <p:nvPr/>
        </p:nvSpPr>
        <p:spPr>
          <a:xfrm>
            <a:off x="3677238" y="2950169"/>
            <a:ext cx="1553786" cy="276999"/>
          </a:xfrm>
          <a:prstGeom prst="rect">
            <a:avLst/>
          </a:prstGeom>
          <a:solidFill>
            <a:srgbClr val="FFFFFF"/>
          </a:solidFill>
          <a:ln>
            <a:solidFill>
              <a:srgbClr val="324A6B"/>
            </a:solidFill>
          </a:ln>
        </p:spPr>
        <p:txBody>
          <a:bodyPr wrap="square" rtlCol="0">
            <a:spAutoFit/>
          </a:bodyPr>
          <a:lstStyle/>
          <a:p>
            <a:pPr algn="ctr"/>
            <a:r>
              <a:rPr lang="en-US" sz="1200" cap="small" dirty="0" smtClean="0">
                <a:solidFill>
                  <a:srgbClr val="324A6B"/>
                </a:solidFill>
                <a:latin typeface="Tahoma"/>
                <a:cs typeface="Tahoma"/>
              </a:rPr>
              <a:t>Health and Safety</a:t>
            </a:r>
          </a:p>
        </p:txBody>
      </p:sp>
      <p:sp>
        <p:nvSpPr>
          <p:cNvPr id="14" name="TextBox 13"/>
          <p:cNvSpPr txBox="1"/>
          <p:nvPr/>
        </p:nvSpPr>
        <p:spPr>
          <a:xfrm>
            <a:off x="5465090" y="2950169"/>
            <a:ext cx="1573055" cy="276999"/>
          </a:xfrm>
          <a:prstGeom prst="rect">
            <a:avLst/>
          </a:prstGeom>
          <a:solidFill>
            <a:srgbClr val="FFFFFF"/>
          </a:solidFill>
          <a:ln>
            <a:solidFill>
              <a:srgbClr val="324A6B"/>
            </a:solidFill>
          </a:ln>
        </p:spPr>
        <p:txBody>
          <a:bodyPr wrap="none" rtlCol="0">
            <a:spAutoFit/>
          </a:bodyPr>
          <a:lstStyle/>
          <a:p>
            <a:pPr algn="ctr"/>
            <a:r>
              <a:rPr lang="en-US" sz="1200" cap="small" dirty="0" smtClean="0">
                <a:solidFill>
                  <a:srgbClr val="324A6B"/>
                </a:solidFill>
                <a:latin typeface="Tahoma"/>
                <a:cs typeface="Tahoma"/>
              </a:rPr>
              <a:t>Tourism/Recreation</a:t>
            </a:r>
          </a:p>
        </p:txBody>
      </p:sp>
      <p:sp>
        <p:nvSpPr>
          <p:cNvPr id="29" name="TextBox 28"/>
          <p:cNvSpPr txBox="1"/>
          <p:nvPr/>
        </p:nvSpPr>
        <p:spPr>
          <a:xfrm>
            <a:off x="-7471" y="76200"/>
            <a:ext cx="9144000" cy="430887"/>
          </a:xfrm>
          <a:prstGeom prst="rect">
            <a:avLst/>
          </a:prstGeom>
          <a:noFill/>
        </p:spPr>
        <p:txBody>
          <a:bodyPr wrap="square" rtlCol="0">
            <a:spAutoFit/>
          </a:bodyPr>
          <a:lstStyle/>
          <a:p>
            <a:pPr algn="r"/>
            <a:r>
              <a:rPr lang="en-US" sz="2200" cap="small" dirty="0">
                <a:solidFill>
                  <a:srgbClr val="36496A"/>
                </a:solidFill>
                <a:latin typeface="Tahoma"/>
                <a:cs typeface="Tahoma"/>
              </a:rPr>
              <a:t>Protecting Our Shared Values</a:t>
            </a:r>
          </a:p>
        </p:txBody>
      </p:sp>
    </p:spTree>
    <p:extLst>
      <p:ext uri="{BB962C8B-B14F-4D97-AF65-F5344CB8AC3E}">
        <p14:creationId xmlns:p14="http://schemas.microsoft.com/office/powerpoint/2010/main" val="2138685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p:cNvSpPr/>
          <p:nvPr/>
        </p:nvSpPr>
        <p:spPr>
          <a:xfrm>
            <a:off x="438975" y="1849780"/>
            <a:ext cx="8247826" cy="1800552"/>
          </a:xfrm>
          <a:prstGeom prst="roundRect">
            <a:avLst>
              <a:gd name="adj" fmla="val 7220"/>
            </a:avLst>
          </a:prstGeom>
          <a:solidFill>
            <a:srgbClr val="BBDC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sp>
        <p:nvSpPr>
          <p:cNvPr id="17" name="TextBox 16"/>
          <p:cNvSpPr txBox="1"/>
          <p:nvPr/>
        </p:nvSpPr>
        <p:spPr>
          <a:xfrm>
            <a:off x="1519458" y="73152"/>
            <a:ext cx="7624542" cy="430887"/>
          </a:xfrm>
          <a:prstGeom prst="rect">
            <a:avLst/>
          </a:prstGeom>
          <a:noFill/>
        </p:spPr>
        <p:txBody>
          <a:bodyPr wrap="square" rtlCol="0">
            <a:spAutoFit/>
          </a:bodyPr>
          <a:lstStyle/>
          <a:p>
            <a:pPr algn="r"/>
            <a:r>
              <a:rPr lang="en-US" sz="2200" cap="small" dirty="0" smtClean="0">
                <a:solidFill>
                  <a:srgbClr val="36496A"/>
                </a:solidFill>
                <a:latin typeface="Tahoma"/>
                <a:cs typeface="Tahoma"/>
              </a:rPr>
              <a:t>NEBA Helps </a:t>
            </a:r>
            <a:r>
              <a:rPr lang="en-US" sz="2200" cap="small" dirty="0">
                <a:solidFill>
                  <a:srgbClr val="36496A"/>
                </a:solidFill>
                <a:latin typeface="Tahoma"/>
                <a:cs typeface="Tahoma"/>
              </a:rPr>
              <a:t>P</a:t>
            </a:r>
            <a:r>
              <a:rPr lang="en-US" sz="2200" cap="small" dirty="0" smtClean="0">
                <a:solidFill>
                  <a:srgbClr val="36496A"/>
                </a:solidFill>
                <a:latin typeface="Tahoma"/>
                <a:cs typeface="Tahoma"/>
              </a:rPr>
              <a:t>rotect People and the </a:t>
            </a:r>
            <a:r>
              <a:rPr lang="en-US" sz="2200" cap="small" dirty="0">
                <a:solidFill>
                  <a:srgbClr val="36496A"/>
                </a:solidFill>
                <a:latin typeface="Tahoma"/>
                <a:cs typeface="Tahoma"/>
              </a:rPr>
              <a:t>E</a:t>
            </a:r>
            <a:r>
              <a:rPr lang="en-US" sz="2200" cap="small" dirty="0" smtClean="0">
                <a:solidFill>
                  <a:srgbClr val="36496A"/>
                </a:solidFill>
                <a:latin typeface="Tahoma"/>
                <a:cs typeface="Tahoma"/>
              </a:rPr>
              <a:t>nvironment</a:t>
            </a:r>
          </a:p>
        </p:txBody>
      </p:sp>
      <p:sp>
        <p:nvSpPr>
          <p:cNvPr id="12" name="TextBox 11"/>
          <p:cNvSpPr txBox="1"/>
          <p:nvPr/>
        </p:nvSpPr>
        <p:spPr>
          <a:xfrm>
            <a:off x="89847" y="5848337"/>
            <a:ext cx="8964306" cy="584776"/>
          </a:xfrm>
          <a:prstGeom prst="rect">
            <a:avLst/>
          </a:prstGeom>
          <a:noFill/>
        </p:spPr>
        <p:txBody>
          <a:bodyPr wrap="square" rtlCol="0">
            <a:spAutoFit/>
          </a:bodyPr>
          <a:lstStyle/>
          <a:p>
            <a:pPr algn="ctr"/>
            <a:r>
              <a:rPr lang="en-US" sz="1600" cap="small" dirty="0" smtClean="0">
                <a:solidFill>
                  <a:srgbClr val="324A6B"/>
                </a:solidFill>
                <a:latin typeface="Tahoma"/>
                <a:cs typeface="Tahoma"/>
              </a:rPr>
              <a:t>Through the use of NEBA, </a:t>
            </a:r>
            <a:r>
              <a:rPr lang="en-US" sz="1600" cap="small" dirty="0">
                <a:solidFill>
                  <a:srgbClr val="324A6B"/>
                </a:solidFill>
                <a:latin typeface="Tahoma"/>
                <a:cs typeface="Tahoma"/>
              </a:rPr>
              <a:t>t</a:t>
            </a:r>
            <a:r>
              <a:rPr lang="en-US" sz="1600" cap="small" dirty="0" smtClean="0">
                <a:solidFill>
                  <a:srgbClr val="324A6B"/>
                </a:solidFill>
                <a:latin typeface="Tahoma"/>
                <a:cs typeface="Tahoma"/>
              </a:rPr>
              <a:t>he response community strives to protect shared values and community assets with every operational decision.</a:t>
            </a:r>
            <a:endParaRPr lang="en-US" sz="1600" cap="small" dirty="0">
              <a:solidFill>
                <a:srgbClr val="324A6B"/>
              </a:solidFill>
              <a:latin typeface="Tahoma"/>
              <a:cs typeface="Tahoma"/>
            </a:endParaRPr>
          </a:p>
        </p:txBody>
      </p:sp>
      <p:sp>
        <p:nvSpPr>
          <p:cNvPr id="37" name="TextBox 36"/>
          <p:cNvSpPr txBox="1"/>
          <p:nvPr/>
        </p:nvSpPr>
        <p:spPr>
          <a:xfrm>
            <a:off x="1821860" y="2276125"/>
            <a:ext cx="6625142" cy="923330"/>
          </a:xfrm>
          <a:prstGeom prst="rect">
            <a:avLst/>
          </a:prstGeom>
          <a:noFill/>
        </p:spPr>
        <p:txBody>
          <a:bodyPr wrap="square" rtlCol="0">
            <a:spAutoFit/>
          </a:bodyPr>
          <a:lstStyle/>
          <a:p>
            <a:r>
              <a:rPr lang="en-US" b="1" cap="small" dirty="0" smtClean="0">
                <a:solidFill>
                  <a:srgbClr val="2F4767"/>
                </a:solidFill>
                <a:latin typeface="Tahoma"/>
                <a:cs typeface="Tahoma"/>
              </a:rPr>
              <a:t>Net Environmental Benefit Analysis (NEBA)</a:t>
            </a:r>
            <a:r>
              <a:rPr lang="en-US" cap="small" dirty="0" smtClean="0">
                <a:solidFill>
                  <a:srgbClr val="324A6B"/>
                </a:solidFill>
                <a:latin typeface="Tahoma"/>
                <a:cs typeface="Tahoma"/>
              </a:rPr>
              <a:t> is a process used by the response community for making the best choices to minimize impacts of oil spills on people and the environment. </a:t>
            </a:r>
            <a:endParaRPr lang="en-US" cap="small" dirty="0">
              <a:solidFill>
                <a:srgbClr val="324A6B"/>
              </a:solidFill>
              <a:latin typeface="Tahoma"/>
              <a:cs typeface="Tahoma"/>
            </a:endParaRPr>
          </a:p>
        </p:txBody>
      </p:sp>
      <p:pic>
        <p:nvPicPr>
          <p:cNvPr id="8" name="Picture 7" descr="whyNEBAwascreated -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6" y="4129910"/>
            <a:ext cx="2145283" cy="1746504"/>
          </a:xfrm>
          <a:prstGeom prst="rect">
            <a:avLst/>
          </a:prstGeom>
          <a:ln>
            <a:noFill/>
          </a:ln>
        </p:spPr>
      </p:pic>
      <p:pic>
        <p:nvPicPr>
          <p:cNvPr id="10" name="Picture 9" descr="whyNEBAwascreated -6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3627" y="4129910"/>
            <a:ext cx="2145283" cy="1746504"/>
          </a:xfrm>
          <a:prstGeom prst="rect">
            <a:avLst/>
          </a:prstGeom>
          <a:ln>
            <a:noFill/>
          </a:ln>
        </p:spPr>
      </p:pic>
      <p:pic>
        <p:nvPicPr>
          <p:cNvPr id="14" name="Picture 13" descr="gemstones_Artboard 131 copy.png"/>
          <p:cNvPicPr>
            <a:picLocks noChangeAspect="1"/>
          </p:cNvPicPr>
          <p:nvPr/>
        </p:nvPicPr>
        <p:blipFill rotWithShape="1">
          <a:blip r:embed="rId5">
            <a:extLst>
              <a:ext uri="{28A0092B-C50C-407E-A947-70E740481C1C}">
                <a14:useLocalDpi xmlns:a14="http://schemas.microsoft.com/office/drawing/2010/main" val="0"/>
              </a:ext>
            </a:extLst>
          </a:blip>
          <a:srcRect r="72632" b="51106"/>
          <a:stretch/>
        </p:blipFill>
        <p:spPr>
          <a:xfrm>
            <a:off x="-114136" y="1179884"/>
            <a:ext cx="1981753" cy="1862772"/>
          </a:xfrm>
          <a:prstGeom prst="rect">
            <a:avLst/>
          </a:prstGeom>
        </p:spPr>
      </p:pic>
      <p:pic>
        <p:nvPicPr>
          <p:cNvPr id="5" name="Picture 4" descr="boat-3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8606" y="4225960"/>
            <a:ext cx="1947151" cy="1554404"/>
          </a:xfrm>
          <a:prstGeom prst="rect">
            <a:avLst/>
          </a:prstGeom>
        </p:spPr>
      </p:pic>
      <p:pic>
        <p:nvPicPr>
          <p:cNvPr id="6" name="Picture 5" descr="marsh-38.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91761" y="4225922"/>
            <a:ext cx="1947249" cy="1554480"/>
          </a:xfrm>
          <a:prstGeom prst="rect">
            <a:avLst/>
          </a:prstGeom>
        </p:spPr>
      </p:pic>
    </p:spTree>
    <p:extLst>
      <p:ext uri="{BB962C8B-B14F-4D97-AF65-F5344CB8AC3E}">
        <p14:creationId xmlns:p14="http://schemas.microsoft.com/office/powerpoint/2010/main" val="35067361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2386514" y="3081647"/>
            <a:ext cx="4242886" cy="2328553"/>
            <a:chOff x="2386514" y="3334512"/>
            <a:chExt cx="4242886" cy="2328553"/>
          </a:xfrm>
        </p:grpSpPr>
        <p:sp>
          <p:nvSpPr>
            <p:cNvPr id="6" name="Left-Right Arrow 5"/>
            <p:cNvSpPr/>
            <p:nvPr/>
          </p:nvSpPr>
          <p:spPr>
            <a:xfrm>
              <a:off x="2386514" y="3334512"/>
              <a:ext cx="4242886" cy="2328553"/>
            </a:xfrm>
            <a:prstGeom prst="leftRightArrow">
              <a:avLst>
                <a:gd name="adj1" fmla="val 64008"/>
                <a:gd name="adj2" fmla="val 50000"/>
              </a:avLst>
            </a:prstGeom>
            <a:gradFill flip="none" rotWithShape="1">
              <a:gsLst>
                <a:gs pos="100000">
                  <a:srgbClr val="8A8EA4">
                    <a:alpha val="77000"/>
                  </a:srgbClr>
                </a:gs>
                <a:gs pos="0">
                  <a:srgbClr val="FFFFFF"/>
                </a:gs>
              </a:gsLst>
              <a:path path="circle">
                <a:fillToRect l="50000" t="50000" r="50000" b="50000"/>
              </a:path>
              <a:tileRect/>
            </a:gradFill>
            <a:ln w="3175" cmpd="sng">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Tahoma"/>
                <a:cs typeface="Tahoma"/>
              </a:endParaRPr>
            </a:p>
          </p:txBody>
        </p:sp>
        <p:sp>
          <p:nvSpPr>
            <p:cNvPr id="52" name="Rectangle 51"/>
            <p:cNvSpPr/>
            <p:nvPr/>
          </p:nvSpPr>
          <p:spPr>
            <a:xfrm>
              <a:off x="3098257" y="3810000"/>
              <a:ext cx="2819400" cy="1284454"/>
            </a:xfrm>
            <a:prstGeom prst="rect">
              <a:avLst/>
            </a:prstGeom>
            <a:noFill/>
          </p:spPr>
          <p:txBody>
            <a:bodyPr wrap="square">
              <a:spAutoFit/>
            </a:bodyPr>
            <a:lstStyle/>
            <a:p>
              <a:pPr marL="285750" indent="-285750">
                <a:lnSpc>
                  <a:spcPct val="140000"/>
                </a:lnSpc>
                <a:buFont typeface="Arial"/>
                <a:buChar char="•"/>
              </a:pPr>
              <a:r>
                <a:rPr lang="en-US" sz="1400" cap="small" dirty="0" smtClean="0">
                  <a:solidFill>
                    <a:srgbClr val="324A6B"/>
                  </a:solidFill>
                  <a:latin typeface="Tahoma"/>
                  <a:cs typeface="Tahoma"/>
                </a:rPr>
                <a:t>Open Lines of Communication</a:t>
              </a:r>
            </a:p>
            <a:p>
              <a:pPr marL="285750" indent="-285750">
                <a:lnSpc>
                  <a:spcPct val="140000"/>
                </a:lnSpc>
                <a:buFont typeface="Arial"/>
                <a:buChar char="•"/>
              </a:pPr>
              <a:r>
                <a:rPr lang="en-US" sz="1400" cap="small" dirty="0" smtClean="0">
                  <a:solidFill>
                    <a:srgbClr val="324A6B"/>
                  </a:solidFill>
                  <a:latin typeface="Tahoma"/>
                  <a:cs typeface="Tahoma"/>
                </a:rPr>
                <a:t>Transparent Decision-Making</a:t>
              </a:r>
            </a:p>
            <a:p>
              <a:pPr marL="285750" indent="-285750">
                <a:lnSpc>
                  <a:spcPct val="140000"/>
                </a:lnSpc>
                <a:buFont typeface="Arial"/>
                <a:buChar char="•"/>
              </a:pPr>
              <a:r>
                <a:rPr lang="en-US" sz="1400" cap="small" dirty="0" smtClean="0">
                  <a:solidFill>
                    <a:srgbClr val="324A6B"/>
                  </a:solidFill>
                  <a:latin typeface="Tahoma"/>
                  <a:cs typeface="Tahoma"/>
                </a:rPr>
                <a:t>Clarification of Policy</a:t>
              </a:r>
            </a:p>
            <a:p>
              <a:pPr marL="285750" indent="-285750">
                <a:lnSpc>
                  <a:spcPct val="140000"/>
                </a:lnSpc>
                <a:buFont typeface="Arial"/>
                <a:buChar char="•"/>
              </a:pPr>
              <a:r>
                <a:rPr lang="en-US" sz="1400" cap="small" dirty="0" smtClean="0">
                  <a:solidFill>
                    <a:srgbClr val="324A6B"/>
                  </a:solidFill>
                  <a:latin typeface="Tahoma"/>
                  <a:cs typeface="Tahoma"/>
                </a:rPr>
                <a:t>Realistic Expectations</a:t>
              </a:r>
              <a:endParaRPr lang="en-US" sz="1400" cap="small" dirty="0">
                <a:solidFill>
                  <a:srgbClr val="324A6B"/>
                </a:solidFill>
                <a:latin typeface="Tahoma"/>
                <a:cs typeface="Tahoma"/>
              </a:endParaRPr>
            </a:p>
          </p:txBody>
        </p:sp>
      </p:grpSp>
      <p:sp>
        <p:nvSpPr>
          <p:cNvPr id="17" name="TextBox 16"/>
          <p:cNvSpPr txBox="1"/>
          <p:nvPr/>
        </p:nvSpPr>
        <p:spPr>
          <a:xfrm>
            <a:off x="-12700" y="73152"/>
            <a:ext cx="9156700" cy="430887"/>
          </a:xfrm>
          <a:prstGeom prst="rect">
            <a:avLst/>
          </a:prstGeom>
          <a:noFill/>
        </p:spPr>
        <p:txBody>
          <a:bodyPr wrap="square" rtlCol="0">
            <a:spAutoFit/>
          </a:bodyPr>
          <a:lstStyle/>
          <a:p>
            <a:pPr algn="r"/>
            <a:r>
              <a:rPr lang="en-US" sz="2200" cap="small" dirty="0" smtClean="0">
                <a:solidFill>
                  <a:srgbClr val="36496A"/>
                </a:solidFill>
                <a:latin typeface="Tahoma"/>
                <a:cs typeface="Tahoma"/>
              </a:rPr>
              <a:t>We Engage with Diverse Stakeholders</a:t>
            </a:r>
          </a:p>
        </p:txBody>
      </p:sp>
      <p:sp>
        <p:nvSpPr>
          <p:cNvPr id="5" name="Rectangle 4"/>
          <p:cNvSpPr/>
          <p:nvPr/>
        </p:nvSpPr>
        <p:spPr>
          <a:xfrm>
            <a:off x="76200" y="1134070"/>
            <a:ext cx="8991600" cy="1015663"/>
          </a:xfrm>
          <a:prstGeom prst="rect">
            <a:avLst/>
          </a:prstGeom>
        </p:spPr>
        <p:txBody>
          <a:bodyPr wrap="square">
            <a:spAutoFit/>
          </a:bodyPr>
          <a:lstStyle/>
          <a:p>
            <a:pPr algn="ctr"/>
            <a:r>
              <a:rPr lang="en-US" sz="2000" cap="small" dirty="0">
                <a:solidFill>
                  <a:srgbClr val="324A6B"/>
                </a:solidFill>
                <a:latin typeface="Tahoma"/>
                <a:cs typeface="Tahoma"/>
              </a:rPr>
              <a:t>Coordination between governments, </a:t>
            </a:r>
            <a:r>
              <a:rPr lang="en-US" sz="2000" cap="small" dirty="0" smtClean="0">
                <a:solidFill>
                  <a:srgbClr val="324A6B"/>
                </a:solidFill>
                <a:latin typeface="Tahoma"/>
                <a:cs typeface="Tahoma"/>
              </a:rPr>
              <a:t>industry, </a:t>
            </a:r>
            <a:r>
              <a:rPr lang="en-US" sz="2000" cap="small" dirty="0">
                <a:solidFill>
                  <a:srgbClr val="324A6B"/>
                </a:solidFill>
                <a:latin typeface="Tahoma"/>
                <a:cs typeface="Tahoma"/>
              </a:rPr>
              <a:t>and communities before, </a:t>
            </a:r>
            <a:r>
              <a:rPr lang="en-US" sz="2000" cap="small" dirty="0" smtClean="0">
                <a:solidFill>
                  <a:srgbClr val="324A6B"/>
                </a:solidFill>
                <a:latin typeface="Tahoma"/>
                <a:cs typeface="Tahoma"/>
              </a:rPr>
              <a:t>during, </a:t>
            </a:r>
            <a:r>
              <a:rPr lang="en-US" sz="2000" cap="small" dirty="0">
                <a:solidFill>
                  <a:srgbClr val="324A6B"/>
                </a:solidFill>
                <a:latin typeface="Tahoma"/>
                <a:cs typeface="Tahoma"/>
              </a:rPr>
              <a:t>and after a </a:t>
            </a:r>
            <a:r>
              <a:rPr lang="en-US" sz="2000" cap="small" dirty="0" smtClean="0">
                <a:solidFill>
                  <a:srgbClr val="324A6B"/>
                </a:solidFill>
                <a:latin typeface="Tahoma"/>
                <a:cs typeface="Tahoma"/>
              </a:rPr>
              <a:t>spill facilitates the </a:t>
            </a:r>
            <a:r>
              <a:rPr lang="en-US" sz="2000" cap="small" dirty="0">
                <a:solidFill>
                  <a:srgbClr val="324A6B"/>
                </a:solidFill>
                <a:latin typeface="Tahoma"/>
                <a:cs typeface="Tahoma"/>
              </a:rPr>
              <a:t>least possible impact to the environment and community resources</a:t>
            </a:r>
            <a:r>
              <a:rPr lang="en-US" sz="2000" cap="small" dirty="0" smtClean="0">
                <a:solidFill>
                  <a:srgbClr val="324A6B"/>
                </a:solidFill>
                <a:latin typeface="Tahoma"/>
                <a:cs typeface="Tahoma"/>
              </a:rPr>
              <a:t>.</a:t>
            </a:r>
            <a:endParaRPr lang="en-US" sz="2000" cap="small" dirty="0">
              <a:solidFill>
                <a:srgbClr val="FF0000"/>
              </a:solidFill>
              <a:latin typeface="Tahoma"/>
              <a:cs typeface="Tahoma"/>
            </a:endParaRPr>
          </a:p>
        </p:txBody>
      </p:sp>
      <p:grpSp>
        <p:nvGrpSpPr>
          <p:cNvPr id="42" name="Group 41"/>
          <p:cNvGrpSpPr/>
          <p:nvPr/>
        </p:nvGrpSpPr>
        <p:grpSpPr>
          <a:xfrm>
            <a:off x="604019" y="2209800"/>
            <a:ext cx="1782495" cy="1906848"/>
            <a:chOff x="436224" y="1557263"/>
            <a:chExt cx="2461906" cy="2633657"/>
          </a:xfrm>
        </p:grpSpPr>
        <p:sp>
          <p:nvSpPr>
            <p:cNvPr id="44" name="TextBox 43"/>
            <p:cNvSpPr txBox="1"/>
            <p:nvPr/>
          </p:nvSpPr>
          <p:spPr>
            <a:xfrm>
              <a:off x="712583" y="1770304"/>
              <a:ext cx="1888566" cy="1147738"/>
            </a:xfrm>
            <a:prstGeom prst="rect">
              <a:avLst/>
            </a:prstGeom>
            <a:noFill/>
          </p:spPr>
          <p:txBody>
            <a:bodyPr wrap="square" rtlCol="0">
              <a:spAutoFit/>
            </a:bodyPr>
            <a:lstStyle/>
            <a:p>
              <a:pPr algn="ctr"/>
              <a:r>
                <a:rPr lang="en-US" sz="1550" cap="small" dirty="0" smtClean="0">
                  <a:solidFill>
                    <a:srgbClr val="1D417E"/>
                  </a:solidFill>
                  <a:latin typeface="Tahoma"/>
                  <a:cs typeface="Tahoma"/>
                </a:rPr>
                <a:t>Preparedness and Response Community</a:t>
              </a:r>
              <a:endParaRPr lang="en-US" sz="1550" cap="small" dirty="0">
                <a:solidFill>
                  <a:srgbClr val="1D417E"/>
                </a:solidFill>
                <a:latin typeface="Tahoma"/>
                <a:cs typeface="Tahoma"/>
              </a:endParaRPr>
            </a:p>
          </p:txBody>
        </p:sp>
        <p:grpSp>
          <p:nvGrpSpPr>
            <p:cNvPr id="45" name="Group 44"/>
            <p:cNvGrpSpPr/>
            <p:nvPr/>
          </p:nvGrpSpPr>
          <p:grpSpPr>
            <a:xfrm>
              <a:off x="581628" y="2928973"/>
              <a:ext cx="2064773" cy="1261947"/>
              <a:chOff x="940349" y="1858396"/>
              <a:chExt cx="1510794" cy="923366"/>
            </a:xfrm>
          </p:grpSpPr>
          <p:pic>
            <p:nvPicPr>
              <p:cNvPr id="47" name="Picture 46" descr="Whopeople _Artboard 76 copy 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6518" y="1917377"/>
                <a:ext cx="404625" cy="793339"/>
              </a:xfrm>
              <a:prstGeom prst="rect">
                <a:avLst/>
              </a:prstGeom>
            </p:spPr>
          </p:pic>
          <p:pic>
            <p:nvPicPr>
              <p:cNvPr id="48" name="Picture 47" descr="Whopeople _Artboard 76 copy 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5566" y="1858396"/>
                <a:ext cx="470943" cy="923366"/>
              </a:xfrm>
              <a:prstGeom prst="rect">
                <a:avLst/>
              </a:prstGeom>
            </p:spPr>
          </p:pic>
          <p:pic>
            <p:nvPicPr>
              <p:cNvPr id="49" name="Picture 48" descr="Whopeople _Artboard 8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349" y="1935866"/>
                <a:ext cx="490434" cy="808665"/>
              </a:xfrm>
              <a:prstGeom prst="rect">
                <a:avLst/>
              </a:prstGeom>
            </p:spPr>
          </p:pic>
          <p:pic>
            <p:nvPicPr>
              <p:cNvPr id="50" name="Picture 49" descr="Whopeople _Artboard 88.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4821" y="1927272"/>
                <a:ext cx="277392" cy="762702"/>
              </a:xfrm>
              <a:prstGeom prst="rect">
                <a:avLst/>
              </a:prstGeom>
            </p:spPr>
          </p:pic>
          <p:pic>
            <p:nvPicPr>
              <p:cNvPr id="51" name="Picture 50" descr="Whopeople -69.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511556" y="1858396"/>
                <a:ext cx="445098" cy="901660"/>
              </a:xfrm>
              <a:prstGeom prst="rect">
                <a:avLst/>
              </a:prstGeom>
            </p:spPr>
          </p:pic>
        </p:grpSp>
        <p:sp>
          <p:nvSpPr>
            <p:cNvPr id="46" name="Oval 45"/>
            <p:cNvSpPr/>
            <p:nvPr/>
          </p:nvSpPr>
          <p:spPr>
            <a:xfrm>
              <a:off x="436224" y="1557263"/>
              <a:ext cx="2461906" cy="2461906"/>
            </a:xfrm>
            <a:prstGeom prst="ellipse">
              <a:avLst/>
            </a:prstGeom>
            <a:noFill/>
            <a:ln w="31750">
              <a:solidFill>
                <a:srgbClr val="1D417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grpSp>
      <p:sp>
        <p:nvSpPr>
          <p:cNvPr id="32" name="Rectangle 31"/>
          <p:cNvSpPr/>
          <p:nvPr/>
        </p:nvSpPr>
        <p:spPr>
          <a:xfrm>
            <a:off x="381000" y="4253925"/>
            <a:ext cx="2819400" cy="2189318"/>
          </a:xfrm>
          <a:prstGeom prst="rect">
            <a:avLst/>
          </a:prstGeom>
        </p:spPr>
        <p:txBody>
          <a:bodyPr wrap="square">
            <a:spAutoFit/>
          </a:bodyPr>
          <a:lstStyle/>
          <a:p>
            <a:pPr marL="285750" indent="-285750">
              <a:lnSpc>
                <a:spcPct val="140000"/>
              </a:lnSpc>
              <a:buFont typeface="Arial"/>
              <a:buChar char="•"/>
            </a:pPr>
            <a:r>
              <a:rPr lang="en-US" sz="1400" cap="small" dirty="0">
                <a:solidFill>
                  <a:srgbClr val="1D3364"/>
                </a:solidFill>
                <a:latin typeface="Tahoma"/>
                <a:cs typeface="Tahoma"/>
              </a:rPr>
              <a:t>Responsible </a:t>
            </a:r>
            <a:r>
              <a:rPr lang="en-US" sz="1400" cap="small" dirty="0" smtClean="0">
                <a:solidFill>
                  <a:srgbClr val="1D3364"/>
                </a:solidFill>
                <a:latin typeface="Tahoma"/>
                <a:cs typeface="Tahoma"/>
              </a:rPr>
              <a:t>Party</a:t>
            </a:r>
            <a:endParaRPr lang="en-US" sz="1400" cap="small" dirty="0">
              <a:solidFill>
                <a:srgbClr val="1D3364"/>
              </a:solidFill>
              <a:latin typeface="Tahoma"/>
              <a:cs typeface="Tahoma"/>
            </a:endParaRPr>
          </a:p>
          <a:p>
            <a:pPr marL="285750" indent="-285750">
              <a:lnSpc>
                <a:spcPct val="140000"/>
              </a:lnSpc>
              <a:buFont typeface="Arial"/>
              <a:buChar char="•"/>
            </a:pPr>
            <a:r>
              <a:rPr lang="en-US" sz="1400" cap="small" dirty="0" smtClean="0">
                <a:solidFill>
                  <a:srgbClr val="1D3364"/>
                </a:solidFill>
                <a:latin typeface="Tahoma"/>
                <a:cs typeface="Tahoma"/>
              </a:rPr>
              <a:t>Government </a:t>
            </a:r>
            <a:r>
              <a:rPr lang="en-US" sz="1400" cap="small" dirty="0">
                <a:solidFill>
                  <a:srgbClr val="1D3364"/>
                </a:solidFill>
                <a:latin typeface="Tahoma"/>
                <a:cs typeface="Tahoma"/>
              </a:rPr>
              <a:t>E</a:t>
            </a:r>
            <a:r>
              <a:rPr lang="en-US" sz="1400" cap="small" dirty="0" smtClean="0">
                <a:solidFill>
                  <a:srgbClr val="1D3364"/>
                </a:solidFill>
                <a:latin typeface="Tahoma"/>
                <a:cs typeface="Tahoma"/>
              </a:rPr>
              <a:t>ntities</a:t>
            </a:r>
            <a:endParaRPr lang="en-US" sz="1400" cap="small" dirty="0">
              <a:solidFill>
                <a:srgbClr val="1D3364"/>
              </a:solidFill>
              <a:latin typeface="Tahoma"/>
              <a:cs typeface="Tahoma"/>
            </a:endParaRPr>
          </a:p>
          <a:p>
            <a:pPr marL="285750" indent="-285750">
              <a:lnSpc>
                <a:spcPct val="140000"/>
              </a:lnSpc>
              <a:buFont typeface="Arial"/>
              <a:buChar char="•"/>
            </a:pPr>
            <a:r>
              <a:rPr lang="en-US" sz="1400" cap="small" dirty="0" smtClean="0">
                <a:solidFill>
                  <a:srgbClr val="1D3364"/>
                </a:solidFill>
                <a:latin typeface="Tahoma"/>
                <a:cs typeface="Tahoma"/>
              </a:rPr>
              <a:t>Potentially Impacted </a:t>
            </a:r>
            <a:r>
              <a:rPr lang="en-US" sz="1400" cap="small" dirty="0">
                <a:solidFill>
                  <a:srgbClr val="1D3364"/>
                </a:solidFill>
                <a:latin typeface="Tahoma"/>
                <a:cs typeface="Tahoma"/>
              </a:rPr>
              <a:t>S</a:t>
            </a:r>
            <a:r>
              <a:rPr lang="en-US" sz="1400" cap="small" dirty="0" smtClean="0">
                <a:solidFill>
                  <a:srgbClr val="1D3364"/>
                </a:solidFill>
                <a:latin typeface="Tahoma"/>
                <a:cs typeface="Tahoma"/>
              </a:rPr>
              <a:t>takeholders</a:t>
            </a:r>
            <a:endParaRPr lang="en-US" sz="1400" cap="small" dirty="0">
              <a:solidFill>
                <a:srgbClr val="1D3364"/>
              </a:solidFill>
              <a:latin typeface="Tahoma"/>
              <a:cs typeface="Tahoma"/>
            </a:endParaRPr>
          </a:p>
          <a:p>
            <a:pPr marL="285750" indent="-285750">
              <a:lnSpc>
                <a:spcPct val="140000"/>
              </a:lnSpc>
              <a:buFont typeface="Arial"/>
              <a:buChar char="•"/>
            </a:pPr>
            <a:r>
              <a:rPr lang="en-US" sz="1400" cap="small" dirty="0" smtClean="0">
                <a:solidFill>
                  <a:srgbClr val="1D3364"/>
                </a:solidFill>
                <a:latin typeface="Tahoma"/>
                <a:cs typeface="Tahoma"/>
              </a:rPr>
              <a:t>Potentially Affected </a:t>
            </a:r>
            <a:r>
              <a:rPr lang="en-US" sz="1400" cap="small" dirty="0">
                <a:solidFill>
                  <a:srgbClr val="1D3364"/>
                </a:solidFill>
                <a:latin typeface="Tahoma"/>
                <a:cs typeface="Tahoma"/>
              </a:rPr>
              <a:t>C</a:t>
            </a:r>
            <a:r>
              <a:rPr lang="en-US" sz="1400" cap="small" dirty="0" smtClean="0">
                <a:solidFill>
                  <a:srgbClr val="1D3364"/>
                </a:solidFill>
                <a:latin typeface="Tahoma"/>
                <a:cs typeface="Tahoma"/>
              </a:rPr>
              <a:t>ommunity</a:t>
            </a:r>
            <a:endParaRPr lang="en-US" sz="1400" cap="small" dirty="0">
              <a:solidFill>
                <a:srgbClr val="1D3364"/>
              </a:solidFill>
              <a:latin typeface="Tahoma"/>
              <a:cs typeface="Tahoma"/>
            </a:endParaRPr>
          </a:p>
          <a:p>
            <a:pPr marL="285750" indent="-285750">
              <a:lnSpc>
                <a:spcPct val="140000"/>
              </a:lnSpc>
              <a:buFont typeface="Arial"/>
              <a:buChar char="•"/>
            </a:pPr>
            <a:r>
              <a:rPr lang="en-US" sz="1400" cap="small" dirty="0" smtClean="0">
                <a:solidFill>
                  <a:srgbClr val="1D3364"/>
                </a:solidFill>
                <a:latin typeface="Tahoma"/>
                <a:cs typeface="Tahoma"/>
              </a:rPr>
              <a:t>Scientific Experts</a:t>
            </a:r>
            <a:endParaRPr lang="en-US" sz="1400" cap="small" dirty="0">
              <a:solidFill>
                <a:srgbClr val="1D3364"/>
              </a:solidFill>
              <a:latin typeface="Tahoma"/>
              <a:cs typeface="Tahoma"/>
            </a:endParaRPr>
          </a:p>
        </p:txBody>
      </p:sp>
      <p:grpSp>
        <p:nvGrpSpPr>
          <p:cNvPr id="41" name="Group 40"/>
          <p:cNvGrpSpPr/>
          <p:nvPr/>
        </p:nvGrpSpPr>
        <p:grpSpPr>
          <a:xfrm>
            <a:off x="6781800" y="1981200"/>
            <a:ext cx="1353312" cy="1554026"/>
            <a:chOff x="3312095" y="1505467"/>
            <a:chExt cx="2324560" cy="2669323"/>
          </a:xfrm>
        </p:grpSpPr>
        <p:sp>
          <p:nvSpPr>
            <p:cNvPr id="10" name="Oval 9"/>
            <p:cNvSpPr/>
            <p:nvPr/>
          </p:nvSpPr>
          <p:spPr>
            <a:xfrm>
              <a:off x="3312095" y="1505467"/>
              <a:ext cx="2324560" cy="2324560"/>
            </a:xfrm>
            <a:prstGeom prst="ellipse">
              <a:avLst/>
            </a:prstGeom>
            <a:noFill/>
            <a:ln w="31750">
              <a:solidFill>
                <a:srgbClr val="1D417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sp>
          <p:nvSpPr>
            <p:cNvPr id="13" name="TextBox 12"/>
            <p:cNvSpPr txBox="1"/>
            <p:nvPr/>
          </p:nvSpPr>
          <p:spPr>
            <a:xfrm>
              <a:off x="3416561" y="1751352"/>
              <a:ext cx="2166246" cy="1215923"/>
            </a:xfrm>
            <a:prstGeom prst="rect">
              <a:avLst/>
            </a:prstGeom>
            <a:noFill/>
          </p:spPr>
          <p:txBody>
            <a:bodyPr wrap="square" rtlCol="0">
              <a:spAutoFit/>
            </a:bodyPr>
            <a:lstStyle/>
            <a:p>
              <a:pPr algn="ctr"/>
              <a:r>
                <a:rPr lang="en-US" sz="1000" cap="small" dirty="0" smtClean="0">
                  <a:solidFill>
                    <a:srgbClr val="1D417E"/>
                  </a:solidFill>
                  <a:latin typeface="Tahoma"/>
                  <a:cs typeface="Tahoma"/>
                </a:rPr>
                <a:t>Local, Regional, and National Government Administrations</a:t>
              </a:r>
              <a:endParaRPr lang="en-US" sz="1000" cap="small" dirty="0">
                <a:solidFill>
                  <a:srgbClr val="1D417E"/>
                </a:solidFill>
                <a:latin typeface="Tahoma"/>
                <a:cs typeface="Tahoma"/>
              </a:endParaRPr>
            </a:p>
          </p:txBody>
        </p:sp>
        <p:grpSp>
          <p:nvGrpSpPr>
            <p:cNvPr id="4" name="Group 3"/>
            <p:cNvGrpSpPr/>
            <p:nvPr/>
          </p:nvGrpSpPr>
          <p:grpSpPr>
            <a:xfrm>
              <a:off x="3494057" y="2845821"/>
              <a:ext cx="2106879" cy="1328969"/>
              <a:chOff x="3494057" y="2384204"/>
              <a:chExt cx="2106879" cy="1328969"/>
            </a:xfrm>
          </p:grpSpPr>
          <p:pic>
            <p:nvPicPr>
              <p:cNvPr id="3" name="Picture 2" descr="Whopeople _Artboard 83.png"/>
              <p:cNvPicPr>
                <a:picLocks/>
              </p:cNvPicPr>
              <p:nvPr/>
            </p:nvPicPr>
            <p:blipFill>
              <a:blip r:embed="rId8">
                <a:extLst>
                  <a:ext uri="{28A0092B-C50C-407E-A947-70E740481C1C}">
                    <a14:useLocalDpi xmlns:a14="http://schemas.microsoft.com/office/drawing/2010/main" val="0"/>
                  </a:ext>
                </a:extLst>
              </a:blip>
              <a:stretch>
                <a:fillRect/>
              </a:stretch>
            </p:blipFill>
            <p:spPr>
              <a:xfrm flipH="1">
                <a:off x="4343782" y="2384204"/>
                <a:ext cx="548379" cy="1195679"/>
              </a:xfrm>
              <a:prstGeom prst="rect">
                <a:avLst/>
              </a:prstGeom>
            </p:spPr>
          </p:pic>
          <p:pic>
            <p:nvPicPr>
              <p:cNvPr id="8" name="Picture 7" descr="Whopeople _Artboard 76 copy 3.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88257" y="2472837"/>
                <a:ext cx="612679" cy="1201256"/>
              </a:xfrm>
              <a:prstGeom prst="rect">
                <a:avLst/>
              </a:prstGeom>
            </p:spPr>
          </p:pic>
          <p:pic>
            <p:nvPicPr>
              <p:cNvPr id="18" name="Picture 17" descr="Whopeople _Artboard 76 copy.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896996" y="2458915"/>
                <a:ext cx="551567" cy="1120968"/>
              </a:xfrm>
              <a:prstGeom prst="rect">
                <a:avLst/>
              </a:prstGeom>
            </p:spPr>
          </p:pic>
          <p:pic>
            <p:nvPicPr>
              <p:cNvPr id="30" name="Picture 29" descr="Whopeople -71.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94057" y="2497667"/>
                <a:ext cx="619948" cy="1215506"/>
              </a:xfrm>
              <a:prstGeom prst="rect">
                <a:avLst/>
              </a:prstGeom>
            </p:spPr>
          </p:pic>
          <p:pic>
            <p:nvPicPr>
              <p:cNvPr id="31" name="Picture 30" descr="Whopeople _Artboard 88.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5367" y="2472837"/>
                <a:ext cx="398133" cy="1080646"/>
              </a:xfrm>
              <a:prstGeom prst="rect">
                <a:avLst/>
              </a:prstGeom>
            </p:spPr>
          </p:pic>
        </p:grpSp>
      </p:grpSp>
      <p:grpSp>
        <p:nvGrpSpPr>
          <p:cNvPr id="15" name="Group 14"/>
          <p:cNvGrpSpPr/>
          <p:nvPr/>
        </p:nvGrpSpPr>
        <p:grpSpPr>
          <a:xfrm>
            <a:off x="6675165" y="3567338"/>
            <a:ext cx="1763555" cy="1714726"/>
            <a:chOff x="6618445" y="3675888"/>
            <a:chExt cx="1763555" cy="1714726"/>
          </a:xfrm>
        </p:grpSpPr>
        <p:grpSp>
          <p:nvGrpSpPr>
            <p:cNvPr id="12" name="Group 11"/>
            <p:cNvGrpSpPr/>
            <p:nvPr/>
          </p:nvGrpSpPr>
          <p:grpSpPr>
            <a:xfrm>
              <a:off x="6713271" y="3675888"/>
              <a:ext cx="1353312" cy="1353312"/>
              <a:chOff x="6713271" y="3653529"/>
              <a:chExt cx="1353312" cy="1353312"/>
            </a:xfrm>
          </p:grpSpPr>
          <p:sp>
            <p:nvSpPr>
              <p:cNvPr id="38" name="Oval 37"/>
              <p:cNvSpPr/>
              <p:nvPr/>
            </p:nvSpPr>
            <p:spPr>
              <a:xfrm>
                <a:off x="6713271" y="3653529"/>
                <a:ext cx="1353312" cy="1353312"/>
              </a:xfrm>
              <a:prstGeom prst="ellipse">
                <a:avLst/>
              </a:prstGeom>
              <a:noFill/>
              <a:ln w="31750">
                <a:solidFill>
                  <a:srgbClr val="1D417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sp>
            <p:nvSpPr>
              <p:cNvPr id="54" name="TextBox 53"/>
              <p:cNvSpPr txBox="1"/>
              <p:nvPr/>
            </p:nvSpPr>
            <p:spPr>
              <a:xfrm>
                <a:off x="6970607" y="3858254"/>
                <a:ext cx="869705" cy="400110"/>
              </a:xfrm>
              <a:prstGeom prst="rect">
                <a:avLst/>
              </a:prstGeom>
              <a:noFill/>
            </p:spPr>
            <p:txBody>
              <a:bodyPr wrap="square" rtlCol="0">
                <a:spAutoFit/>
              </a:bodyPr>
              <a:lstStyle/>
              <a:p>
                <a:pPr algn="ctr"/>
                <a:r>
                  <a:rPr lang="en-US" sz="1000" cap="small" dirty="0" smtClean="0">
                    <a:solidFill>
                      <a:srgbClr val="1D417E"/>
                    </a:solidFill>
                    <a:latin typeface="Tahoma"/>
                    <a:cs typeface="Tahoma"/>
                  </a:rPr>
                  <a:t>Community Members</a:t>
                </a:r>
                <a:endParaRPr lang="en-US" sz="1000" cap="small" dirty="0">
                  <a:solidFill>
                    <a:srgbClr val="1D417E"/>
                  </a:solidFill>
                  <a:latin typeface="Tahoma"/>
                  <a:cs typeface="Tahoma"/>
                </a:endParaRPr>
              </a:p>
            </p:txBody>
          </p:sp>
        </p:grpSp>
        <p:pic>
          <p:nvPicPr>
            <p:cNvPr id="53" name="Picture 52"/>
            <p:cNvPicPr>
              <a:picLocks noChangeAspect="1"/>
            </p:cNvPicPr>
            <p:nvPr/>
          </p:nvPicPr>
          <p:blipFill>
            <a:blip r:embed="rId12"/>
            <a:stretch>
              <a:fillRect/>
            </a:stretch>
          </p:blipFill>
          <p:spPr>
            <a:xfrm>
              <a:off x="6618445" y="3988102"/>
              <a:ext cx="1763555" cy="1402512"/>
            </a:xfrm>
            <a:prstGeom prst="rect">
              <a:avLst/>
            </a:prstGeom>
          </p:spPr>
        </p:pic>
      </p:grpSp>
      <p:grpSp>
        <p:nvGrpSpPr>
          <p:cNvPr id="11" name="Group 10"/>
          <p:cNvGrpSpPr/>
          <p:nvPr/>
        </p:nvGrpSpPr>
        <p:grpSpPr>
          <a:xfrm>
            <a:off x="6781800" y="5150648"/>
            <a:ext cx="1345932" cy="1503017"/>
            <a:chOff x="6737502" y="5278783"/>
            <a:chExt cx="1345932" cy="1503017"/>
          </a:xfrm>
        </p:grpSpPr>
        <p:sp>
          <p:nvSpPr>
            <p:cNvPr id="9" name="Oval 8"/>
            <p:cNvSpPr/>
            <p:nvPr/>
          </p:nvSpPr>
          <p:spPr>
            <a:xfrm>
              <a:off x="6737502" y="5278783"/>
              <a:ext cx="1345932" cy="1345931"/>
            </a:xfrm>
            <a:prstGeom prst="ellipse">
              <a:avLst/>
            </a:prstGeom>
            <a:noFill/>
            <a:ln w="31750">
              <a:solidFill>
                <a:srgbClr val="1D417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sp>
          <p:nvSpPr>
            <p:cNvPr id="14" name="TextBox 13"/>
            <p:cNvSpPr txBox="1"/>
            <p:nvPr/>
          </p:nvSpPr>
          <p:spPr>
            <a:xfrm>
              <a:off x="6970607" y="5468779"/>
              <a:ext cx="869705" cy="246221"/>
            </a:xfrm>
            <a:prstGeom prst="rect">
              <a:avLst/>
            </a:prstGeom>
            <a:noFill/>
          </p:spPr>
          <p:txBody>
            <a:bodyPr wrap="square" rtlCol="0">
              <a:spAutoFit/>
            </a:bodyPr>
            <a:lstStyle/>
            <a:p>
              <a:pPr algn="ctr"/>
              <a:r>
                <a:rPr lang="en-US" sz="1000" cap="small" dirty="0" smtClean="0">
                  <a:solidFill>
                    <a:srgbClr val="1D417E"/>
                  </a:solidFill>
                  <a:latin typeface="Tahoma"/>
                  <a:cs typeface="Tahoma"/>
                </a:rPr>
                <a:t>Media</a:t>
              </a:r>
              <a:endParaRPr lang="en-US" sz="1000" cap="small" dirty="0">
                <a:solidFill>
                  <a:srgbClr val="1D417E"/>
                </a:solidFill>
                <a:latin typeface="Tahoma"/>
                <a:cs typeface="Tahoma"/>
              </a:endParaRPr>
            </a:p>
          </p:txBody>
        </p:sp>
        <p:pic>
          <p:nvPicPr>
            <p:cNvPr id="34" name="Picture 33" descr="Whopeople _Artboard 76.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81647" y="5486400"/>
              <a:ext cx="1219353" cy="1295400"/>
            </a:xfrm>
            <a:prstGeom prst="rect">
              <a:avLst/>
            </a:prstGeom>
          </p:spPr>
        </p:pic>
      </p:grpSp>
    </p:spTree>
    <p:extLst>
      <p:ext uri="{BB962C8B-B14F-4D97-AF65-F5344CB8AC3E}">
        <p14:creationId xmlns:p14="http://schemas.microsoft.com/office/powerpoint/2010/main" val="8330394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DA trio_Artboard 121 copy 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 y="742950"/>
            <a:ext cx="9144000" cy="3250396"/>
          </a:xfrm>
          <a:prstGeom prst="rect">
            <a:avLst/>
          </a:prstGeom>
        </p:spPr>
      </p:pic>
      <p:sp>
        <p:nvSpPr>
          <p:cNvPr id="17" name="TextBox 16"/>
          <p:cNvSpPr txBox="1"/>
          <p:nvPr/>
        </p:nvSpPr>
        <p:spPr>
          <a:xfrm>
            <a:off x="-9144" y="76200"/>
            <a:ext cx="9170610" cy="430887"/>
          </a:xfrm>
          <a:prstGeom prst="rect">
            <a:avLst/>
          </a:prstGeom>
          <a:noFill/>
        </p:spPr>
        <p:txBody>
          <a:bodyPr wrap="square" rtlCol="0">
            <a:spAutoFit/>
          </a:bodyPr>
          <a:lstStyle/>
          <a:p>
            <a:pPr algn="r"/>
            <a:r>
              <a:rPr lang="en-US" sz="2200" cap="small" dirty="0" smtClean="0">
                <a:solidFill>
                  <a:srgbClr val="36496A"/>
                </a:solidFill>
                <a:latin typeface="Tahoma"/>
                <a:cs typeface="Tahoma"/>
              </a:rPr>
              <a:t>Our Oil Spill Preparedness and Response Framework</a:t>
            </a:r>
          </a:p>
        </p:txBody>
      </p:sp>
      <p:cxnSp>
        <p:nvCxnSpPr>
          <p:cNvPr id="39" name="Straight Connector 38"/>
          <p:cNvCxnSpPr/>
          <p:nvPr/>
        </p:nvCxnSpPr>
        <p:spPr>
          <a:xfrm>
            <a:off x="3057074" y="1128356"/>
            <a:ext cx="0" cy="5387477"/>
          </a:xfrm>
          <a:prstGeom prst="line">
            <a:avLst/>
          </a:prstGeom>
          <a:ln w="9525" cmpd="sng">
            <a:solidFill>
              <a:srgbClr val="A5B0BE"/>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095997" y="1128356"/>
            <a:ext cx="0" cy="5387477"/>
          </a:xfrm>
          <a:prstGeom prst="line">
            <a:avLst/>
          </a:prstGeom>
          <a:ln w="9525" cmpd="sng">
            <a:solidFill>
              <a:srgbClr val="A5B0BE"/>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30718" y="947490"/>
            <a:ext cx="7644881" cy="707886"/>
          </a:xfrm>
          <a:prstGeom prst="rect">
            <a:avLst/>
          </a:prstGeom>
          <a:noFill/>
        </p:spPr>
        <p:txBody>
          <a:bodyPr wrap="square" rtlCol="0">
            <a:spAutoFit/>
          </a:bodyPr>
          <a:lstStyle/>
          <a:p>
            <a:endParaRPr lang="en-US" sz="2000" dirty="0" smtClean="0">
              <a:solidFill>
                <a:srgbClr val="36496A"/>
              </a:solidFill>
              <a:latin typeface="Tahoma"/>
              <a:cs typeface="Tahoma"/>
            </a:endParaRPr>
          </a:p>
          <a:p>
            <a:pPr marL="285750" indent="-285750">
              <a:buFont typeface="Arial"/>
              <a:buChar char="•"/>
            </a:pPr>
            <a:endParaRPr lang="en-US" sz="2000" dirty="0">
              <a:solidFill>
                <a:srgbClr val="36496A"/>
              </a:solidFill>
              <a:latin typeface="Tahoma"/>
              <a:cs typeface="Tahoma"/>
            </a:endParaRPr>
          </a:p>
        </p:txBody>
      </p:sp>
      <p:sp>
        <p:nvSpPr>
          <p:cNvPr id="8" name="TextBox 7"/>
          <p:cNvSpPr txBox="1"/>
          <p:nvPr/>
        </p:nvSpPr>
        <p:spPr>
          <a:xfrm>
            <a:off x="247883" y="2164150"/>
            <a:ext cx="3826414" cy="646331"/>
          </a:xfrm>
          <a:prstGeom prst="rect">
            <a:avLst/>
          </a:prstGeom>
          <a:noFill/>
        </p:spPr>
        <p:txBody>
          <a:bodyPr wrap="square" rtlCol="0">
            <a:spAutoFit/>
          </a:bodyPr>
          <a:lstStyle/>
          <a:p>
            <a:endParaRPr lang="en-US" dirty="0">
              <a:solidFill>
                <a:srgbClr val="36496A"/>
              </a:solidFill>
              <a:latin typeface="Tahoma"/>
              <a:cs typeface="Tahoma"/>
            </a:endParaRPr>
          </a:p>
          <a:p>
            <a:endParaRPr lang="en-US" dirty="0">
              <a:solidFill>
                <a:srgbClr val="36496A"/>
              </a:solidFill>
              <a:latin typeface="Tahoma"/>
              <a:cs typeface="Tahoma"/>
            </a:endParaRPr>
          </a:p>
        </p:txBody>
      </p:sp>
      <p:grpSp>
        <p:nvGrpSpPr>
          <p:cNvPr id="6" name="Group 5"/>
          <p:cNvGrpSpPr/>
          <p:nvPr/>
        </p:nvGrpSpPr>
        <p:grpSpPr>
          <a:xfrm>
            <a:off x="1093921" y="1123790"/>
            <a:ext cx="6983708" cy="373898"/>
            <a:chOff x="1093921" y="588665"/>
            <a:chExt cx="6983708" cy="373898"/>
          </a:xfrm>
        </p:grpSpPr>
        <p:sp>
          <p:nvSpPr>
            <p:cNvPr id="14" name="TextBox 13"/>
            <p:cNvSpPr txBox="1"/>
            <p:nvPr/>
          </p:nvSpPr>
          <p:spPr>
            <a:xfrm>
              <a:off x="1093921" y="588665"/>
              <a:ext cx="953829" cy="369332"/>
            </a:xfrm>
            <a:prstGeom prst="rect">
              <a:avLst/>
            </a:prstGeom>
            <a:noFill/>
          </p:spPr>
          <p:txBody>
            <a:bodyPr wrap="none" rtlCol="0">
              <a:spAutoFit/>
            </a:bodyPr>
            <a:lstStyle/>
            <a:p>
              <a:r>
                <a:rPr lang="en-US" b="1" cap="small" dirty="0" smtClean="0">
                  <a:solidFill>
                    <a:srgbClr val="A5B0BE"/>
                  </a:solidFill>
                  <a:latin typeface="Tahoma"/>
                  <a:cs typeface="Tahoma"/>
                </a:rPr>
                <a:t>Before</a:t>
              </a:r>
              <a:endParaRPr lang="en-US" b="1" cap="small" dirty="0">
                <a:solidFill>
                  <a:srgbClr val="A5B0BE"/>
                </a:solidFill>
                <a:latin typeface="Tahoma"/>
                <a:cs typeface="Tahoma"/>
              </a:endParaRPr>
            </a:p>
          </p:txBody>
        </p:sp>
        <p:sp>
          <p:nvSpPr>
            <p:cNvPr id="15" name="TextBox 14"/>
            <p:cNvSpPr txBox="1"/>
            <p:nvPr/>
          </p:nvSpPr>
          <p:spPr>
            <a:xfrm>
              <a:off x="4125833" y="588665"/>
              <a:ext cx="999139" cy="369332"/>
            </a:xfrm>
            <a:prstGeom prst="rect">
              <a:avLst/>
            </a:prstGeom>
            <a:noFill/>
          </p:spPr>
          <p:txBody>
            <a:bodyPr wrap="none" rtlCol="0">
              <a:spAutoFit/>
            </a:bodyPr>
            <a:lstStyle/>
            <a:p>
              <a:r>
                <a:rPr lang="en-US" b="1" cap="small" dirty="0" smtClean="0">
                  <a:solidFill>
                    <a:srgbClr val="A5B0BE"/>
                  </a:solidFill>
                  <a:latin typeface="Tahoma"/>
                  <a:cs typeface="Tahoma"/>
                </a:rPr>
                <a:t>During</a:t>
              </a:r>
              <a:endParaRPr lang="en-US" b="1" cap="small" dirty="0">
                <a:solidFill>
                  <a:srgbClr val="A5B0BE"/>
                </a:solidFill>
                <a:latin typeface="Tahoma"/>
                <a:cs typeface="Tahoma"/>
              </a:endParaRPr>
            </a:p>
          </p:txBody>
        </p:sp>
        <p:sp>
          <p:nvSpPr>
            <p:cNvPr id="18" name="TextBox 17"/>
            <p:cNvSpPr txBox="1"/>
            <p:nvPr/>
          </p:nvSpPr>
          <p:spPr>
            <a:xfrm>
              <a:off x="7266876" y="593231"/>
              <a:ext cx="810753" cy="369332"/>
            </a:xfrm>
            <a:prstGeom prst="rect">
              <a:avLst/>
            </a:prstGeom>
            <a:noFill/>
          </p:spPr>
          <p:txBody>
            <a:bodyPr wrap="none" rtlCol="0">
              <a:spAutoFit/>
            </a:bodyPr>
            <a:lstStyle/>
            <a:p>
              <a:r>
                <a:rPr lang="en-US" b="1" cap="small" dirty="0" smtClean="0">
                  <a:solidFill>
                    <a:srgbClr val="A5B0BE"/>
                  </a:solidFill>
                  <a:latin typeface="Tahoma"/>
                  <a:cs typeface="Tahoma"/>
                </a:rPr>
                <a:t>After</a:t>
              </a:r>
              <a:endParaRPr lang="en-US" b="1" cap="small" dirty="0">
                <a:solidFill>
                  <a:srgbClr val="A5B0BE"/>
                </a:solidFill>
                <a:latin typeface="Tahoma"/>
                <a:cs typeface="Tahoma"/>
              </a:endParaRPr>
            </a:p>
          </p:txBody>
        </p:sp>
      </p:grpSp>
      <p:cxnSp>
        <p:nvCxnSpPr>
          <p:cNvPr id="35" name="Straight Connector 34"/>
          <p:cNvCxnSpPr/>
          <p:nvPr/>
        </p:nvCxnSpPr>
        <p:spPr>
          <a:xfrm>
            <a:off x="0" y="1497688"/>
            <a:ext cx="9144000" cy="0"/>
          </a:xfrm>
          <a:prstGeom prst="line">
            <a:avLst/>
          </a:prstGeom>
          <a:ln w="12700" cmpd="sng">
            <a:solidFill>
              <a:srgbClr val="A5B0BE"/>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1617" y="1128356"/>
            <a:ext cx="9144000" cy="0"/>
          </a:xfrm>
          <a:prstGeom prst="line">
            <a:avLst/>
          </a:prstGeom>
          <a:ln w="12700" cmpd="sng">
            <a:solidFill>
              <a:srgbClr val="A5B0BE"/>
            </a:solidFill>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134598" y="4826947"/>
            <a:ext cx="2922476" cy="1692771"/>
          </a:xfrm>
          <a:prstGeom prst="rect">
            <a:avLst/>
          </a:prstGeom>
          <a:noFill/>
        </p:spPr>
        <p:txBody>
          <a:bodyPr wrap="square" rtlCol="0">
            <a:spAutoFit/>
          </a:bodyPr>
          <a:lstStyle/>
          <a:p>
            <a:pPr marL="285750" indent="-285750">
              <a:buFont typeface="Wingdings" charset="2"/>
              <a:buChar char=""/>
            </a:pPr>
            <a:r>
              <a:rPr lang="en-US" sz="1400" b="1" cap="small" dirty="0" smtClean="0">
                <a:solidFill>
                  <a:srgbClr val="2F4767"/>
                </a:solidFill>
                <a:latin typeface="Tahoma"/>
                <a:cs typeface="Tahoma"/>
              </a:rPr>
              <a:t>Plan: </a:t>
            </a:r>
            <a:r>
              <a:rPr lang="en-US" sz="1200" cap="small" dirty="0" smtClean="0">
                <a:solidFill>
                  <a:srgbClr val="2F4767"/>
                </a:solidFill>
                <a:latin typeface="Tahoma"/>
                <a:cs typeface="Tahoma"/>
              </a:rPr>
              <a:t>Develop plans based on potential scenarios</a:t>
            </a:r>
            <a:endParaRPr lang="en-US" sz="1400" b="1" cap="small" dirty="0" smtClean="0">
              <a:solidFill>
                <a:srgbClr val="2F4767"/>
              </a:solidFill>
              <a:latin typeface="Tahoma"/>
              <a:cs typeface="Tahoma"/>
            </a:endParaRPr>
          </a:p>
          <a:p>
            <a:pPr marL="285750" indent="-285750">
              <a:buFont typeface="Wingdings" charset="2"/>
              <a:buChar char=""/>
            </a:pPr>
            <a:r>
              <a:rPr lang="en-US" sz="1400" b="1" cap="small" dirty="0" smtClean="0">
                <a:solidFill>
                  <a:srgbClr val="2F4767"/>
                </a:solidFill>
                <a:latin typeface="Tahoma"/>
                <a:cs typeface="Tahoma"/>
              </a:rPr>
              <a:t>Assess: </a:t>
            </a:r>
            <a:r>
              <a:rPr lang="en-US" sz="1200" cap="small" dirty="0" smtClean="0">
                <a:solidFill>
                  <a:srgbClr val="2F4767"/>
                </a:solidFill>
                <a:latin typeface="Tahoma"/>
                <a:cs typeface="Tahoma"/>
              </a:rPr>
              <a:t>Identify and prioritize environmental and community assets and review previous spill cases</a:t>
            </a:r>
          </a:p>
          <a:p>
            <a:pPr marL="285750" indent="-285750">
              <a:buFont typeface="Wingdings" charset="2"/>
              <a:buChar char=""/>
            </a:pPr>
            <a:r>
              <a:rPr lang="en-US" sz="1400" b="1" cap="small" dirty="0">
                <a:solidFill>
                  <a:srgbClr val="2F4767"/>
                </a:solidFill>
                <a:latin typeface="Tahoma"/>
                <a:cs typeface="Tahoma"/>
              </a:rPr>
              <a:t>Decide: </a:t>
            </a:r>
            <a:r>
              <a:rPr lang="en-US" sz="1200" cap="small" dirty="0">
                <a:solidFill>
                  <a:srgbClr val="2F4767"/>
                </a:solidFill>
                <a:latin typeface="Tahoma"/>
                <a:cs typeface="Tahoma"/>
              </a:rPr>
              <a:t>Select the most effective response approach based upon priorities and tradeoffs</a:t>
            </a:r>
          </a:p>
        </p:txBody>
      </p:sp>
      <p:sp>
        <p:nvSpPr>
          <p:cNvPr id="38" name="TextBox 37"/>
          <p:cNvSpPr txBox="1"/>
          <p:nvPr/>
        </p:nvSpPr>
        <p:spPr>
          <a:xfrm>
            <a:off x="3078110" y="4826947"/>
            <a:ext cx="3017887" cy="1292662"/>
          </a:xfrm>
          <a:prstGeom prst="rect">
            <a:avLst/>
          </a:prstGeom>
          <a:noFill/>
        </p:spPr>
        <p:txBody>
          <a:bodyPr wrap="square" rtlCol="0">
            <a:spAutoFit/>
          </a:bodyPr>
          <a:lstStyle/>
          <a:p>
            <a:pPr marL="285750" indent="-285750">
              <a:buFont typeface="Wingdings" charset="2"/>
              <a:buChar char=""/>
            </a:pPr>
            <a:r>
              <a:rPr lang="en-US" sz="1400" b="1" cap="small" dirty="0" smtClean="0">
                <a:solidFill>
                  <a:srgbClr val="2F4767"/>
                </a:solidFill>
                <a:latin typeface="Tahoma"/>
                <a:cs typeface="Tahoma"/>
              </a:rPr>
              <a:t>Deploy: </a:t>
            </a:r>
            <a:r>
              <a:rPr lang="en-US" sz="1200" cap="small" dirty="0">
                <a:solidFill>
                  <a:srgbClr val="2F4767"/>
                </a:solidFill>
                <a:latin typeface="Tahoma"/>
                <a:cs typeface="Tahoma"/>
              </a:rPr>
              <a:t>R</a:t>
            </a:r>
            <a:r>
              <a:rPr lang="en-US" sz="1200" cap="small" dirty="0" smtClean="0">
                <a:solidFill>
                  <a:srgbClr val="2F4767"/>
                </a:solidFill>
                <a:latin typeface="Tahoma"/>
                <a:cs typeface="Tahoma"/>
              </a:rPr>
              <a:t>apidly implement response based on pre-planning</a:t>
            </a:r>
          </a:p>
          <a:p>
            <a:pPr marL="285750" indent="-285750">
              <a:buFont typeface="Wingdings" charset="2"/>
              <a:buChar char=""/>
            </a:pPr>
            <a:r>
              <a:rPr lang="en-US" sz="1400" b="1" cap="small" dirty="0" smtClean="0">
                <a:solidFill>
                  <a:srgbClr val="2F4767"/>
                </a:solidFill>
                <a:latin typeface="Tahoma"/>
                <a:cs typeface="Tahoma"/>
              </a:rPr>
              <a:t>Evaluate: </a:t>
            </a:r>
            <a:r>
              <a:rPr lang="en-US" sz="1200" cap="small" dirty="0" smtClean="0">
                <a:solidFill>
                  <a:srgbClr val="2F4767"/>
                </a:solidFill>
                <a:latin typeface="Tahoma"/>
                <a:cs typeface="Tahoma"/>
              </a:rPr>
              <a:t>Assess current conditions and response</a:t>
            </a:r>
            <a:endParaRPr lang="en-US" sz="1200" b="1" cap="small" dirty="0" smtClean="0">
              <a:solidFill>
                <a:srgbClr val="2F4767"/>
              </a:solidFill>
              <a:latin typeface="Tahoma"/>
              <a:cs typeface="Tahoma"/>
            </a:endParaRPr>
          </a:p>
          <a:p>
            <a:pPr marL="285750" indent="-285750">
              <a:buFont typeface="Wingdings" charset="2"/>
              <a:buChar char=""/>
            </a:pPr>
            <a:r>
              <a:rPr lang="en-US" sz="1400" b="1" cap="small" dirty="0" smtClean="0">
                <a:solidFill>
                  <a:srgbClr val="2F4767"/>
                </a:solidFill>
                <a:latin typeface="Tahoma"/>
                <a:cs typeface="Tahoma"/>
              </a:rPr>
              <a:t>Adapt: </a:t>
            </a:r>
            <a:r>
              <a:rPr lang="en-US" sz="1200" cap="small" dirty="0" smtClean="0">
                <a:solidFill>
                  <a:srgbClr val="2F4767"/>
                </a:solidFill>
                <a:latin typeface="Tahoma"/>
                <a:cs typeface="Tahoma"/>
              </a:rPr>
              <a:t>Modify response approach as conditions continue to evolve</a:t>
            </a:r>
            <a:endParaRPr lang="en-US" sz="1400" cap="small" dirty="0">
              <a:solidFill>
                <a:srgbClr val="2F4767"/>
              </a:solidFill>
              <a:latin typeface="Tahoma"/>
              <a:cs typeface="Tahoma"/>
            </a:endParaRPr>
          </a:p>
        </p:txBody>
      </p:sp>
      <p:sp>
        <p:nvSpPr>
          <p:cNvPr id="41" name="TextBox 40"/>
          <p:cNvSpPr txBox="1"/>
          <p:nvPr/>
        </p:nvSpPr>
        <p:spPr>
          <a:xfrm>
            <a:off x="6095997" y="4826946"/>
            <a:ext cx="2929776" cy="1594283"/>
          </a:xfrm>
          <a:prstGeom prst="rect">
            <a:avLst/>
          </a:prstGeom>
          <a:noFill/>
        </p:spPr>
        <p:txBody>
          <a:bodyPr wrap="square" rtlCol="0">
            <a:spAutoFit/>
          </a:bodyPr>
          <a:lstStyle/>
          <a:p>
            <a:pPr marL="285750" indent="-285750">
              <a:buFont typeface="Wingdings" charset="2"/>
              <a:buChar char=""/>
            </a:pPr>
            <a:r>
              <a:rPr lang="en-US" sz="1400" b="1" cap="small" dirty="0" smtClean="0">
                <a:solidFill>
                  <a:srgbClr val="2F4767"/>
                </a:solidFill>
                <a:latin typeface="Tahoma"/>
                <a:cs typeface="Tahoma"/>
              </a:rPr>
              <a:t>Restore</a:t>
            </a:r>
            <a:r>
              <a:rPr lang="en-US" sz="1400" b="1" cap="small" dirty="0">
                <a:solidFill>
                  <a:srgbClr val="2F4767"/>
                </a:solidFill>
                <a:latin typeface="Tahoma"/>
                <a:cs typeface="Tahoma"/>
              </a:rPr>
              <a:t>: </a:t>
            </a:r>
            <a:r>
              <a:rPr lang="en-US" sz="1200" cap="small" dirty="0">
                <a:solidFill>
                  <a:srgbClr val="2F4767"/>
                </a:solidFill>
                <a:latin typeface="Tahoma"/>
                <a:cs typeface="Tahoma"/>
              </a:rPr>
              <a:t>W</a:t>
            </a:r>
            <a:r>
              <a:rPr lang="en-US" sz="1200" cap="small" dirty="0" smtClean="0">
                <a:solidFill>
                  <a:srgbClr val="2F4767"/>
                </a:solidFill>
                <a:latin typeface="Tahoma"/>
                <a:cs typeface="Tahoma"/>
              </a:rPr>
              <a:t>ork </a:t>
            </a:r>
            <a:r>
              <a:rPr lang="en-US" sz="1200" cap="small" dirty="0">
                <a:solidFill>
                  <a:srgbClr val="2F4767"/>
                </a:solidFill>
                <a:latin typeface="Tahoma"/>
                <a:cs typeface="Tahoma"/>
              </a:rPr>
              <a:t>with communities and governments to restore the environment and community assets to pre-spill </a:t>
            </a:r>
            <a:r>
              <a:rPr lang="en-US" sz="1200" cap="small" dirty="0" smtClean="0">
                <a:solidFill>
                  <a:srgbClr val="2F4767"/>
                </a:solidFill>
                <a:latin typeface="Tahoma"/>
                <a:cs typeface="Tahoma"/>
              </a:rPr>
              <a:t>use</a:t>
            </a:r>
          </a:p>
          <a:p>
            <a:pPr marL="285750" indent="-285750">
              <a:buFont typeface="Wingdings" charset="2"/>
              <a:buChar char=""/>
            </a:pPr>
            <a:r>
              <a:rPr lang="en-US" sz="1400" b="1" cap="small" dirty="0" smtClean="0">
                <a:solidFill>
                  <a:srgbClr val="2F4767"/>
                </a:solidFill>
                <a:latin typeface="Tahoma"/>
                <a:cs typeface="Tahoma"/>
              </a:rPr>
              <a:t>Learn: </a:t>
            </a:r>
            <a:r>
              <a:rPr lang="en-US" sz="1200" cap="small" dirty="0">
                <a:solidFill>
                  <a:srgbClr val="2F4767"/>
                </a:solidFill>
                <a:latin typeface="Tahoma"/>
                <a:cs typeface="Tahoma"/>
              </a:rPr>
              <a:t>G</a:t>
            </a:r>
            <a:r>
              <a:rPr lang="en-US" sz="1200" cap="small" dirty="0" smtClean="0">
                <a:solidFill>
                  <a:srgbClr val="2F4767"/>
                </a:solidFill>
                <a:latin typeface="Tahoma"/>
                <a:cs typeface="Tahoma"/>
              </a:rPr>
              <a:t>ather and incorporate lessons learned into future policies, plans, and good practice guides</a:t>
            </a:r>
            <a:endParaRPr lang="en-US" sz="1200" cap="small" dirty="0">
              <a:solidFill>
                <a:srgbClr val="2F4767"/>
              </a:solidFill>
              <a:latin typeface="Tahoma"/>
              <a:cs typeface="Tahoma"/>
            </a:endParaRPr>
          </a:p>
        </p:txBody>
      </p:sp>
      <p:grpSp>
        <p:nvGrpSpPr>
          <p:cNvPr id="5" name="Group 4"/>
          <p:cNvGrpSpPr/>
          <p:nvPr/>
        </p:nvGrpSpPr>
        <p:grpSpPr>
          <a:xfrm>
            <a:off x="20916" y="4044944"/>
            <a:ext cx="9102169" cy="804145"/>
            <a:chOff x="20916" y="3906404"/>
            <a:chExt cx="9102169" cy="804145"/>
          </a:xfrm>
        </p:grpSpPr>
        <p:sp>
          <p:nvSpPr>
            <p:cNvPr id="10" name="Left-Right Arrow 9"/>
            <p:cNvSpPr/>
            <p:nvPr/>
          </p:nvSpPr>
          <p:spPr>
            <a:xfrm>
              <a:off x="20916" y="3906404"/>
              <a:ext cx="9102169" cy="804145"/>
            </a:xfrm>
            <a:prstGeom prst="leftRightArrow">
              <a:avLst/>
            </a:prstGeom>
            <a:solidFill>
              <a:schemeClr val="bg1"/>
            </a:solidFill>
            <a:ln>
              <a:solidFill>
                <a:srgbClr val="ADB3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sp>
          <p:nvSpPr>
            <p:cNvPr id="3" name="TextBox 2"/>
            <p:cNvSpPr txBox="1"/>
            <p:nvPr/>
          </p:nvSpPr>
          <p:spPr>
            <a:xfrm>
              <a:off x="3938371" y="4040606"/>
              <a:ext cx="1535430" cy="523220"/>
            </a:xfrm>
            <a:prstGeom prst="rect">
              <a:avLst/>
            </a:prstGeom>
            <a:noFill/>
          </p:spPr>
          <p:txBody>
            <a:bodyPr wrap="none" rtlCol="0">
              <a:spAutoFit/>
            </a:bodyPr>
            <a:lstStyle/>
            <a:p>
              <a:pPr algn="ctr"/>
              <a:r>
                <a:rPr lang="en-US" sz="1400" cap="small" dirty="0" smtClean="0">
                  <a:solidFill>
                    <a:srgbClr val="A5B0BE"/>
                  </a:solidFill>
                  <a:latin typeface="Tahoma"/>
                  <a:cs typeface="Tahoma"/>
                </a:rPr>
                <a:t>Communication &amp;</a:t>
              </a:r>
            </a:p>
            <a:p>
              <a:pPr algn="ctr"/>
              <a:r>
                <a:rPr lang="en-US" sz="1400" cap="small" dirty="0" smtClean="0">
                  <a:solidFill>
                    <a:srgbClr val="A5B0BE"/>
                  </a:solidFill>
                  <a:latin typeface="Tahoma"/>
                  <a:cs typeface="Tahoma"/>
                </a:rPr>
                <a:t>Monitoring</a:t>
              </a:r>
              <a:endParaRPr lang="en-US" sz="1400" cap="small" dirty="0">
                <a:solidFill>
                  <a:srgbClr val="A5B0BE"/>
                </a:solidFill>
                <a:latin typeface="Tahoma"/>
                <a:cs typeface="Tahoma"/>
              </a:endParaRPr>
            </a:p>
          </p:txBody>
        </p:sp>
      </p:grpSp>
    </p:spTree>
    <p:extLst>
      <p:ext uri="{BB962C8B-B14F-4D97-AF65-F5344CB8AC3E}">
        <p14:creationId xmlns:p14="http://schemas.microsoft.com/office/powerpoint/2010/main" val="23504003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935702" y="4530561"/>
            <a:ext cx="7903497" cy="844879"/>
          </a:xfrm>
          <a:prstGeom prst="rightArrow">
            <a:avLst/>
          </a:prstGeom>
          <a:solidFill>
            <a:schemeClr val="bg1">
              <a:lumMod val="85000"/>
            </a:schemeClr>
          </a:solidFill>
          <a:ln w="3175" cmpd="sng">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Tahoma"/>
              <a:cs typeface="Tahoma"/>
            </a:endParaRPr>
          </a:p>
        </p:txBody>
      </p:sp>
      <p:pic>
        <p:nvPicPr>
          <p:cNvPr id="5" name="Picture 4" descr="simplecompass-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1752600"/>
            <a:ext cx="2438870" cy="2907792"/>
          </a:xfrm>
          <a:prstGeom prst="rect">
            <a:avLst/>
          </a:prstGeom>
        </p:spPr>
      </p:pic>
      <p:sp>
        <p:nvSpPr>
          <p:cNvPr id="2" name="TextBox 1"/>
          <p:cNvSpPr txBox="1"/>
          <p:nvPr/>
        </p:nvSpPr>
        <p:spPr>
          <a:xfrm>
            <a:off x="76201" y="1143000"/>
            <a:ext cx="8991599" cy="707886"/>
          </a:xfrm>
          <a:prstGeom prst="rect">
            <a:avLst/>
          </a:prstGeom>
          <a:noFill/>
        </p:spPr>
        <p:txBody>
          <a:bodyPr wrap="square" rtlCol="0">
            <a:spAutoFit/>
          </a:bodyPr>
          <a:lstStyle/>
          <a:p>
            <a:pPr algn="ctr"/>
            <a:r>
              <a:rPr lang="en-US" sz="2000" cap="small" dirty="0" smtClean="0">
                <a:solidFill>
                  <a:srgbClr val="2F4767"/>
                </a:solidFill>
                <a:latin typeface="Tahoma"/>
                <a:cs typeface="Tahoma"/>
              </a:rPr>
              <a:t>We have a defined process and consider four primary factors at varying points when selecting response tools:</a:t>
            </a:r>
            <a:endParaRPr lang="en-US" sz="2000" cap="small" dirty="0">
              <a:solidFill>
                <a:srgbClr val="2F4767"/>
              </a:solidFill>
              <a:latin typeface="Tahoma"/>
              <a:cs typeface="Tahoma"/>
            </a:endParaRPr>
          </a:p>
        </p:txBody>
      </p:sp>
      <p:pic>
        <p:nvPicPr>
          <p:cNvPr id="13" name="Picture 12" descr="gemstones_Artboard 131 copy.png"/>
          <p:cNvPicPr>
            <a:picLocks noChangeAspect="1"/>
          </p:cNvPicPr>
          <p:nvPr/>
        </p:nvPicPr>
        <p:blipFill rotWithShape="1">
          <a:blip r:embed="rId4">
            <a:extLst>
              <a:ext uri="{28A0092B-C50C-407E-A947-70E740481C1C}">
                <a14:useLocalDpi xmlns:a14="http://schemas.microsoft.com/office/drawing/2010/main" val="0"/>
              </a:ext>
            </a:extLst>
          </a:blip>
          <a:srcRect l="37499" r="37498" b="52745"/>
          <a:stretch/>
        </p:blipFill>
        <p:spPr>
          <a:xfrm>
            <a:off x="2808933" y="4097720"/>
            <a:ext cx="1473200" cy="1464880"/>
          </a:xfrm>
          <a:prstGeom prst="rect">
            <a:avLst/>
          </a:prstGeom>
        </p:spPr>
      </p:pic>
      <p:sp>
        <p:nvSpPr>
          <p:cNvPr id="4" name="TextBox 3"/>
          <p:cNvSpPr txBox="1"/>
          <p:nvPr/>
        </p:nvSpPr>
        <p:spPr>
          <a:xfrm>
            <a:off x="2667000" y="5505271"/>
            <a:ext cx="1726500" cy="830997"/>
          </a:xfrm>
          <a:prstGeom prst="rect">
            <a:avLst/>
          </a:prstGeom>
          <a:noFill/>
        </p:spPr>
        <p:txBody>
          <a:bodyPr wrap="square" rtlCol="0" anchor="ctr">
            <a:spAutoFit/>
          </a:bodyPr>
          <a:lstStyle/>
          <a:p>
            <a:pPr algn="ctr"/>
            <a:r>
              <a:rPr lang="en-US" sz="1200" b="1" cap="small" dirty="0">
                <a:solidFill>
                  <a:srgbClr val="2F4767"/>
                </a:solidFill>
                <a:latin typeface="Tahoma"/>
                <a:cs typeface="Tahoma"/>
              </a:rPr>
              <a:t>Feasibility</a:t>
            </a:r>
            <a:r>
              <a:rPr lang="en-US" sz="1200" cap="small" dirty="0">
                <a:solidFill>
                  <a:srgbClr val="2F4767"/>
                </a:solidFill>
                <a:latin typeface="Tahoma"/>
                <a:cs typeface="Tahoma"/>
              </a:rPr>
              <a:t>: </a:t>
            </a:r>
          </a:p>
          <a:p>
            <a:pPr algn="ctr"/>
            <a:r>
              <a:rPr lang="en-US" sz="1200" cap="small" dirty="0" smtClean="0">
                <a:solidFill>
                  <a:srgbClr val="2F4767"/>
                </a:solidFill>
                <a:latin typeface="Tahoma"/>
                <a:cs typeface="Tahoma"/>
              </a:rPr>
              <a:t>Which tools can be realistically and safely used?</a:t>
            </a:r>
            <a:endParaRPr lang="en-US" sz="1200" cap="small" dirty="0">
              <a:solidFill>
                <a:srgbClr val="2F4767"/>
              </a:solidFill>
              <a:latin typeface="Tahoma"/>
              <a:cs typeface="Tahoma"/>
            </a:endParaRPr>
          </a:p>
        </p:txBody>
      </p:sp>
      <p:pic>
        <p:nvPicPr>
          <p:cNvPr id="11" name="Picture 10" descr="gemstones_Artboard 131 copy.png"/>
          <p:cNvPicPr>
            <a:picLocks noChangeAspect="1"/>
          </p:cNvPicPr>
          <p:nvPr/>
        </p:nvPicPr>
        <p:blipFill rotWithShape="1">
          <a:blip r:embed="rId4">
            <a:extLst>
              <a:ext uri="{28A0092B-C50C-407E-A947-70E740481C1C}">
                <a14:useLocalDpi xmlns:a14="http://schemas.microsoft.com/office/drawing/2010/main" val="0"/>
              </a:ext>
            </a:extLst>
          </a:blip>
          <a:srcRect l="56251" t="52582" r="18964" b="3581"/>
          <a:stretch/>
        </p:blipFill>
        <p:spPr>
          <a:xfrm>
            <a:off x="6926279" y="4242793"/>
            <a:ext cx="1460349" cy="1358901"/>
          </a:xfrm>
          <a:prstGeom prst="rect">
            <a:avLst/>
          </a:prstGeom>
        </p:spPr>
      </p:pic>
      <p:sp>
        <p:nvSpPr>
          <p:cNvPr id="16" name="TextBox 15"/>
          <p:cNvSpPr txBox="1"/>
          <p:nvPr/>
        </p:nvSpPr>
        <p:spPr>
          <a:xfrm>
            <a:off x="6858000" y="5505271"/>
            <a:ext cx="1595761" cy="1015663"/>
          </a:xfrm>
          <a:prstGeom prst="rect">
            <a:avLst/>
          </a:prstGeom>
          <a:noFill/>
        </p:spPr>
        <p:txBody>
          <a:bodyPr wrap="square" rtlCol="0" anchor="ctr">
            <a:spAutoFit/>
          </a:bodyPr>
          <a:lstStyle/>
          <a:p>
            <a:pPr algn="ctr"/>
            <a:r>
              <a:rPr lang="en-US" sz="1200" b="1" cap="small" dirty="0" smtClean="0">
                <a:solidFill>
                  <a:srgbClr val="2F4767"/>
                </a:solidFill>
                <a:latin typeface="Tahoma"/>
                <a:cs typeface="Tahoma"/>
              </a:rPr>
              <a:t>Regulations</a:t>
            </a:r>
            <a:r>
              <a:rPr lang="en-US" sz="1200" cap="small" dirty="0" smtClean="0">
                <a:solidFill>
                  <a:srgbClr val="2F4767"/>
                </a:solidFill>
                <a:latin typeface="Tahoma"/>
                <a:cs typeface="Tahoma"/>
              </a:rPr>
              <a:t>: </a:t>
            </a:r>
            <a:endParaRPr lang="en-US" sz="1200" cap="small" dirty="0">
              <a:solidFill>
                <a:srgbClr val="2F4767"/>
              </a:solidFill>
              <a:latin typeface="Tahoma"/>
              <a:cs typeface="Tahoma"/>
            </a:endParaRPr>
          </a:p>
          <a:p>
            <a:pPr algn="ctr"/>
            <a:r>
              <a:rPr lang="en-US" sz="1200" cap="small" dirty="0" smtClean="0">
                <a:solidFill>
                  <a:srgbClr val="2F4767"/>
                </a:solidFill>
                <a:latin typeface="Tahoma"/>
                <a:cs typeface="Tahoma"/>
              </a:rPr>
              <a:t>Which tools are addressed in the </a:t>
            </a:r>
            <a:r>
              <a:rPr lang="en-US" sz="1200" cap="small" dirty="0">
                <a:solidFill>
                  <a:srgbClr val="2F4767"/>
                </a:solidFill>
                <a:latin typeface="Tahoma"/>
                <a:cs typeface="Tahoma"/>
              </a:rPr>
              <a:t>regulatory </a:t>
            </a:r>
            <a:r>
              <a:rPr lang="en-US" sz="1200" cap="small" dirty="0" smtClean="0">
                <a:solidFill>
                  <a:srgbClr val="2F4767"/>
                </a:solidFill>
                <a:latin typeface="Tahoma"/>
                <a:cs typeface="Tahoma"/>
              </a:rPr>
              <a:t>framework?</a:t>
            </a:r>
            <a:endParaRPr lang="en-US" sz="1200" cap="small" dirty="0">
              <a:solidFill>
                <a:srgbClr val="2F4767"/>
              </a:solidFill>
              <a:latin typeface="Tahoma"/>
              <a:cs typeface="Tahoma"/>
            </a:endParaRPr>
          </a:p>
        </p:txBody>
      </p:sp>
      <p:pic>
        <p:nvPicPr>
          <p:cNvPr id="12" name="Picture 11" descr="gemstones_Artboard 131 copy.png"/>
          <p:cNvPicPr>
            <a:picLocks noChangeAspect="1"/>
          </p:cNvPicPr>
          <p:nvPr/>
        </p:nvPicPr>
        <p:blipFill rotWithShape="1">
          <a:blip r:embed="rId4">
            <a:extLst>
              <a:ext uri="{28A0092B-C50C-407E-A947-70E740481C1C}">
                <a14:useLocalDpi xmlns:a14="http://schemas.microsoft.com/office/drawing/2010/main" val="0"/>
              </a:ext>
            </a:extLst>
          </a:blip>
          <a:srcRect l="74788" t="8745" r="2586" b="47419"/>
          <a:stretch/>
        </p:blipFill>
        <p:spPr>
          <a:xfrm>
            <a:off x="761135" y="4270013"/>
            <a:ext cx="1333090" cy="1358901"/>
          </a:xfrm>
          <a:prstGeom prst="rect">
            <a:avLst/>
          </a:prstGeom>
        </p:spPr>
      </p:pic>
      <p:sp>
        <p:nvSpPr>
          <p:cNvPr id="17" name="TextBox 16"/>
          <p:cNvSpPr txBox="1"/>
          <p:nvPr/>
        </p:nvSpPr>
        <p:spPr>
          <a:xfrm>
            <a:off x="671425" y="5505271"/>
            <a:ext cx="1549795" cy="830997"/>
          </a:xfrm>
          <a:prstGeom prst="rect">
            <a:avLst/>
          </a:prstGeom>
          <a:noFill/>
        </p:spPr>
        <p:txBody>
          <a:bodyPr wrap="square" rtlCol="0" anchor="ctr">
            <a:spAutoFit/>
          </a:bodyPr>
          <a:lstStyle/>
          <a:p>
            <a:pPr algn="ctr"/>
            <a:r>
              <a:rPr lang="en-US" sz="1200" b="1" cap="small" dirty="0">
                <a:solidFill>
                  <a:srgbClr val="2F4767"/>
                </a:solidFill>
                <a:latin typeface="Tahoma"/>
                <a:cs typeface="Tahoma"/>
              </a:rPr>
              <a:t>Effectiveness</a:t>
            </a:r>
            <a:r>
              <a:rPr lang="en-US" sz="1200" cap="small" dirty="0">
                <a:solidFill>
                  <a:srgbClr val="2F4767"/>
                </a:solidFill>
                <a:latin typeface="Tahoma"/>
                <a:cs typeface="Tahoma"/>
              </a:rPr>
              <a:t>:</a:t>
            </a:r>
          </a:p>
          <a:p>
            <a:pPr algn="ctr"/>
            <a:r>
              <a:rPr lang="en-US" sz="1200" cap="small" dirty="0" smtClean="0">
                <a:solidFill>
                  <a:srgbClr val="2F4767"/>
                </a:solidFill>
                <a:latin typeface="Tahoma"/>
                <a:cs typeface="Tahoma"/>
              </a:rPr>
              <a:t>Which tools will achieve the desired results?</a:t>
            </a:r>
            <a:endParaRPr lang="en-US" sz="1200" cap="small" dirty="0">
              <a:solidFill>
                <a:srgbClr val="2F4767"/>
              </a:solidFill>
              <a:latin typeface="Tahoma"/>
              <a:cs typeface="Tahoma"/>
            </a:endParaRPr>
          </a:p>
        </p:txBody>
      </p:sp>
      <p:sp>
        <p:nvSpPr>
          <p:cNvPr id="19" name="TextBox 18"/>
          <p:cNvSpPr txBox="1"/>
          <p:nvPr/>
        </p:nvSpPr>
        <p:spPr>
          <a:xfrm>
            <a:off x="4495800" y="5505271"/>
            <a:ext cx="2096785" cy="1015663"/>
          </a:xfrm>
          <a:prstGeom prst="rect">
            <a:avLst/>
          </a:prstGeom>
          <a:noFill/>
        </p:spPr>
        <p:txBody>
          <a:bodyPr wrap="square" rtlCol="0" anchor="ctr">
            <a:spAutoFit/>
          </a:bodyPr>
          <a:lstStyle/>
          <a:p>
            <a:pPr algn="ctr"/>
            <a:r>
              <a:rPr lang="en-US" sz="1200" b="1" cap="small" dirty="0" smtClean="0">
                <a:solidFill>
                  <a:srgbClr val="2F4767"/>
                </a:solidFill>
                <a:latin typeface="Tahoma"/>
                <a:cs typeface="Tahoma"/>
              </a:rPr>
              <a:t>Net Environmental</a:t>
            </a:r>
          </a:p>
          <a:p>
            <a:pPr algn="ctr"/>
            <a:r>
              <a:rPr lang="en-US" sz="1200" b="1" cap="small" dirty="0" smtClean="0">
                <a:solidFill>
                  <a:srgbClr val="2F4767"/>
                </a:solidFill>
                <a:latin typeface="Tahoma"/>
                <a:cs typeface="Tahoma"/>
              </a:rPr>
              <a:t>Benefit Analysis:</a:t>
            </a:r>
            <a:endParaRPr lang="en-US" sz="1200" b="1" cap="small" dirty="0">
              <a:solidFill>
                <a:srgbClr val="2F4767"/>
              </a:solidFill>
              <a:latin typeface="Tahoma"/>
              <a:cs typeface="Tahoma"/>
            </a:endParaRPr>
          </a:p>
          <a:p>
            <a:pPr algn="ctr"/>
            <a:r>
              <a:rPr lang="en-US" sz="1200" cap="small" dirty="0" smtClean="0">
                <a:solidFill>
                  <a:srgbClr val="2F4767"/>
                </a:solidFill>
                <a:latin typeface="Tahoma"/>
                <a:cs typeface="Tahoma"/>
              </a:rPr>
              <a:t>Which tools will minimize impact on the environment and the community?</a:t>
            </a:r>
            <a:endParaRPr lang="en-US" sz="1200" cap="small" dirty="0">
              <a:solidFill>
                <a:srgbClr val="2F4767"/>
              </a:solidFill>
              <a:latin typeface="Tahoma"/>
              <a:cs typeface="Tahoma"/>
            </a:endParaRPr>
          </a:p>
        </p:txBody>
      </p:sp>
      <p:pic>
        <p:nvPicPr>
          <p:cNvPr id="6" name="Picture 5" descr="NEBAsmall_Artboard 13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4038600"/>
            <a:ext cx="1764851" cy="1777043"/>
          </a:xfrm>
          <a:prstGeom prst="rect">
            <a:avLst/>
          </a:prstGeom>
        </p:spPr>
      </p:pic>
      <p:sp>
        <p:nvSpPr>
          <p:cNvPr id="20" name="TextBox 19"/>
          <p:cNvSpPr txBox="1"/>
          <p:nvPr/>
        </p:nvSpPr>
        <p:spPr>
          <a:xfrm rot="16200000">
            <a:off x="-291644" y="4783723"/>
            <a:ext cx="1676400" cy="338554"/>
          </a:xfrm>
          <a:prstGeom prst="rect">
            <a:avLst/>
          </a:prstGeom>
          <a:noFill/>
        </p:spPr>
        <p:txBody>
          <a:bodyPr wrap="square" rtlCol="0">
            <a:spAutoFit/>
          </a:bodyPr>
          <a:lstStyle/>
          <a:p>
            <a:pPr algn="ctr"/>
            <a:r>
              <a:rPr lang="en-US" sz="1600" cap="small" dirty="0" smtClean="0">
                <a:solidFill>
                  <a:srgbClr val="2F4767"/>
                </a:solidFill>
                <a:latin typeface="Tahoma"/>
                <a:cs typeface="Tahoma"/>
              </a:rPr>
              <a:t>Factors</a:t>
            </a:r>
            <a:endParaRPr lang="en-US" sz="1600" cap="small" dirty="0">
              <a:solidFill>
                <a:srgbClr val="2F4767"/>
              </a:solidFill>
              <a:latin typeface="Tahoma"/>
              <a:cs typeface="Tahoma"/>
            </a:endParaRPr>
          </a:p>
        </p:txBody>
      </p:sp>
      <p:sp>
        <p:nvSpPr>
          <p:cNvPr id="15" name="TextBox 14"/>
          <p:cNvSpPr txBox="1"/>
          <p:nvPr/>
        </p:nvSpPr>
        <p:spPr>
          <a:xfrm>
            <a:off x="-9144" y="76200"/>
            <a:ext cx="9170610" cy="430887"/>
          </a:xfrm>
          <a:prstGeom prst="rect">
            <a:avLst/>
          </a:prstGeom>
          <a:noFill/>
        </p:spPr>
        <p:txBody>
          <a:bodyPr wrap="square" rtlCol="0">
            <a:spAutoFit/>
          </a:bodyPr>
          <a:lstStyle/>
          <a:p>
            <a:pPr algn="r"/>
            <a:r>
              <a:rPr lang="en-US" sz="2200" cap="small" dirty="0">
                <a:solidFill>
                  <a:srgbClr val="36496A"/>
                </a:solidFill>
                <a:latin typeface="Tahoma"/>
                <a:cs typeface="Tahoma"/>
              </a:rPr>
              <a:t>Our Navigational Guide for Selecting Response Tools</a:t>
            </a:r>
          </a:p>
        </p:txBody>
      </p:sp>
    </p:spTree>
    <p:extLst>
      <p:ext uri="{BB962C8B-B14F-4D97-AF65-F5344CB8AC3E}">
        <p14:creationId xmlns:p14="http://schemas.microsoft.com/office/powerpoint/2010/main" val="41924190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47106" y="1143000"/>
            <a:ext cx="9049789" cy="707886"/>
          </a:xfrm>
          <a:prstGeom prst="rect">
            <a:avLst/>
          </a:prstGeom>
        </p:spPr>
        <p:txBody>
          <a:bodyPr wrap="square">
            <a:spAutoFit/>
          </a:bodyPr>
          <a:lstStyle/>
          <a:p>
            <a:pPr algn="ctr"/>
            <a:r>
              <a:rPr lang="en-US" sz="2000" cap="small" dirty="0">
                <a:solidFill>
                  <a:srgbClr val="2F4767"/>
                </a:solidFill>
                <a:latin typeface="Tahoma"/>
                <a:cs typeface="Tahoma"/>
              </a:rPr>
              <a:t>W</a:t>
            </a:r>
            <a:r>
              <a:rPr lang="en-US" sz="2000" cap="small" dirty="0" smtClean="0">
                <a:solidFill>
                  <a:srgbClr val="2F4767"/>
                </a:solidFill>
                <a:latin typeface="Tahoma"/>
                <a:cs typeface="Tahoma"/>
              </a:rPr>
              <a:t>e are prepared for the unlikely event of a spill, with strategies and tools to respond to potential scenarios.</a:t>
            </a:r>
            <a:endParaRPr lang="en-US" sz="2000" cap="small" dirty="0">
              <a:solidFill>
                <a:srgbClr val="2F4767"/>
              </a:solidFill>
              <a:latin typeface="Tahoma"/>
              <a:cs typeface="Tahoma"/>
            </a:endParaRPr>
          </a:p>
        </p:txBody>
      </p:sp>
      <p:grpSp>
        <p:nvGrpSpPr>
          <p:cNvPr id="4" name="Group 3"/>
          <p:cNvGrpSpPr/>
          <p:nvPr/>
        </p:nvGrpSpPr>
        <p:grpSpPr>
          <a:xfrm>
            <a:off x="3798758" y="2373383"/>
            <a:ext cx="1547895" cy="1939913"/>
            <a:chOff x="4866414" y="2109825"/>
            <a:chExt cx="1547895" cy="1939913"/>
          </a:xfrm>
        </p:grpSpPr>
        <p:sp>
          <p:nvSpPr>
            <p:cNvPr id="125" name="TextBox 124"/>
            <p:cNvSpPr txBox="1"/>
            <p:nvPr/>
          </p:nvSpPr>
          <p:spPr>
            <a:xfrm>
              <a:off x="5318047" y="3772739"/>
              <a:ext cx="710451" cy="276999"/>
            </a:xfrm>
            <a:prstGeom prst="rect">
              <a:avLst/>
            </a:prstGeom>
            <a:noFill/>
          </p:spPr>
          <p:txBody>
            <a:bodyPr wrap="none" rtlCol="0">
              <a:spAutoFit/>
            </a:bodyPr>
            <a:lstStyle/>
            <a:p>
              <a:pPr algn="ctr"/>
              <a:r>
                <a:rPr lang="en-US" sz="1200" b="1" cap="small" dirty="0" smtClean="0">
                  <a:solidFill>
                    <a:srgbClr val="344A67"/>
                  </a:solidFill>
                  <a:latin typeface="Tahoma"/>
                  <a:cs typeface="Tahoma"/>
                </a:rPr>
                <a:t>Subsea</a:t>
              </a:r>
            </a:p>
          </p:txBody>
        </p:sp>
        <p:pic>
          <p:nvPicPr>
            <p:cNvPr id="11" name="Picture 10"/>
            <p:cNvPicPr>
              <a:picLocks noChangeAspect="1"/>
            </p:cNvPicPr>
            <p:nvPr/>
          </p:nvPicPr>
          <p:blipFill rotWithShape="1">
            <a:blip r:embed="rId3"/>
            <a:srcRect l="23347" r="30466"/>
            <a:stretch/>
          </p:blipFill>
          <p:spPr>
            <a:xfrm>
              <a:off x="5081472" y="2372901"/>
              <a:ext cx="1077648" cy="1020811"/>
            </a:xfrm>
            <a:prstGeom prst="rect">
              <a:avLst/>
            </a:prstGeom>
          </p:spPr>
        </p:pic>
        <p:sp>
          <p:nvSpPr>
            <p:cNvPr id="108" name="Oval 107"/>
            <p:cNvSpPr>
              <a:spLocks noChangeAspect="1"/>
            </p:cNvSpPr>
            <p:nvPr/>
          </p:nvSpPr>
          <p:spPr>
            <a:xfrm>
              <a:off x="4866414" y="2109825"/>
              <a:ext cx="1547895" cy="1547895"/>
            </a:xfrm>
            <a:prstGeom prst="ellipse">
              <a:avLst/>
            </a:prstGeom>
            <a:noFill/>
            <a:ln w="38100" cmpd="sng">
              <a:solidFill>
                <a:srgbClr val="2F476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grpSp>
      <p:grpSp>
        <p:nvGrpSpPr>
          <p:cNvPr id="12" name="Group 11"/>
          <p:cNvGrpSpPr/>
          <p:nvPr/>
        </p:nvGrpSpPr>
        <p:grpSpPr>
          <a:xfrm>
            <a:off x="7366834" y="2373383"/>
            <a:ext cx="1547895" cy="1955736"/>
            <a:chOff x="7366834" y="2109825"/>
            <a:chExt cx="1547895" cy="1955736"/>
          </a:xfrm>
        </p:grpSpPr>
        <p:sp>
          <p:nvSpPr>
            <p:cNvPr id="18" name="TextBox 17"/>
            <p:cNvSpPr txBox="1"/>
            <p:nvPr/>
          </p:nvSpPr>
          <p:spPr>
            <a:xfrm>
              <a:off x="7712910" y="3788562"/>
              <a:ext cx="878199" cy="276999"/>
            </a:xfrm>
            <a:prstGeom prst="rect">
              <a:avLst/>
            </a:prstGeom>
            <a:noFill/>
          </p:spPr>
          <p:txBody>
            <a:bodyPr wrap="none" rtlCol="0">
              <a:spAutoFit/>
            </a:bodyPr>
            <a:lstStyle/>
            <a:p>
              <a:r>
                <a:rPr lang="en-US" sz="1200" b="1" cap="small" dirty="0" smtClean="0">
                  <a:solidFill>
                    <a:srgbClr val="344A67"/>
                  </a:solidFill>
                  <a:latin typeface="Tahoma"/>
                  <a:cs typeface="Tahoma"/>
                </a:rPr>
                <a:t>Offshore</a:t>
              </a:r>
            </a:p>
          </p:txBody>
        </p:sp>
        <p:grpSp>
          <p:nvGrpSpPr>
            <p:cNvPr id="31" name="Group 30"/>
            <p:cNvGrpSpPr/>
            <p:nvPr/>
          </p:nvGrpSpPr>
          <p:grpSpPr>
            <a:xfrm>
              <a:off x="7366834" y="2109825"/>
              <a:ext cx="1547895" cy="1547895"/>
              <a:chOff x="6696925" y="1843125"/>
              <a:chExt cx="1547895" cy="1547895"/>
            </a:xfrm>
          </p:grpSpPr>
          <p:pic>
            <p:nvPicPr>
              <p:cNvPr id="5" name="Picture 4"/>
              <p:cNvPicPr>
                <a:picLocks noChangeAspect="1"/>
              </p:cNvPicPr>
              <p:nvPr/>
            </p:nvPicPr>
            <p:blipFill>
              <a:blip r:embed="rId4"/>
              <a:stretch>
                <a:fillRect/>
              </a:stretch>
            </p:blipFill>
            <p:spPr>
              <a:xfrm>
                <a:off x="6774440" y="2262428"/>
                <a:ext cx="1437620" cy="694509"/>
              </a:xfrm>
              <a:prstGeom prst="rect">
                <a:avLst/>
              </a:prstGeom>
            </p:spPr>
          </p:pic>
          <p:sp>
            <p:nvSpPr>
              <p:cNvPr id="113" name="Oval 112"/>
              <p:cNvSpPr>
                <a:spLocks noChangeAspect="1"/>
              </p:cNvSpPr>
              <p:nvPr/>
            </p:nvSpPr>
            <p:spPr>
              <a:xfrm>
                <a:off x="6696925" y="1843125"/>
                <a:ext cx="1547895" cy="1547895"/>
              </a:xfrm>
              <a:prstGeom prst="ellipse">
                <a:avLst/>
              </a:prstGeom>
              <a:noFill/>
              <a:ln w="38100" cmpd="sng">
                <a:solidFill>
                  <a:srgbClr val="2F476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grpSp>
      </p:grpSp>
      <p:grpSp>
        <p:nvGrpSpPr>
          <p:cNvPr id="7" name="Group 6"/>
          <p:cNvGrpSpPr/>
          <p:nvPr/>
        </p:nvGrpSpPr>
        <p:grpSpPr>
          <a:xfrm>
            <a:off x="39592" y="2390045"/>
            <a:ext cx="1847364" cy="1939074"/>
            <a:chOff x="1173476" y="2126487"/>
            <a:chExt cx="1847364" cy="1939074"/>
          </a:xfrm>
        </p:grpSpPr>
        <p:grpSp>
          <p:nvGrpSpPr>
            <p:cNvPr id="30" name="Group 29"/>
            <p:cNvGrpSpPr/>
            <p:nvPr/>
          </p:nvGrpSpPr>
          <p:grpSpPr>
            <a:xfrm>
              <a:off x="1173476" y="2126487"/>
              <a:ext cx="1847364" cy="1547895"/>
              <a:chOff x="969624" y="1982521"/>
              <a:chExt cx="1847364" cy="1547895"/>
            </a:xfrm>
          </p:grpSpPr>
          <p:pic>
            <p:nvPicPr>
              <p:cNvPr id="20" name="Picture 19"/>
              <p:cNvPicPr>
                <a:picLocks noChangeAspect="1"/>
              </p:cNvPicPr>
              <p:nvPr/>
            </p:nvPicPr>
            <p:blipFill>
              <a:blip r:embed="rId5"/>
              <a:stretch>
                <a:fillRect/>
              </a:stretch>
            </p:blipFill>
            <p:spPr>
              <a:xfrm>
                <a:off x="969624" y="1995221"/>
                <a:ext cx="1847364" cy="1526641"/>
              </a:xfrm>
              <a:prstGeom prst="rect">
                <a:avLst/>
              </a:prstGeom>
            </p:spPr>
          </p:pic>
          <p:sp>
            <p:nvSpPr>
              <p:cNvPr id="107" name="Oval 106"/>
              <p:cNvSpPr>
                <a:spLocks noChangeAspect="1"/>
              </p:cNvSpPr>
              <p:nvPr/>
            </p:nvSpPr>
            <p:spPr>
              <a:xfrm>
                <a:off x="1153905" y="1982521"/>
                <a:ext cx="1547895" cy="1547895"/>
              </a:xfrm>
              <a:prstGeom prst="ellipse">
                <a:avLst/>
              </a:prstGeom>
              <a:noFill/>
              <a:ln w="38100" cmpd="sng">
                <a:solidFill>
                  <a:srgbClr val="2F476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grpSp>
        <p:sp>
          <p:nvSpPr>
            <p:cNvPr id="118" name="TextBox 117"/>
            <p:cNvSpPr txBox="1"/>
            <p:nvPr/>
          </p:nvSpPr>
          <p:spPr>
            <a:xfrm>
              <a:off x="1710384" y="3788562"/>
              <a:ext cx="829989" cy="276999"/>
            </a:xfrm>
            <a:prstGeom prst="rect">
              <a:avLst/>
            </a:prstGeom>
            <a:noFill/>
          </p:spPr>
          <p:txBody>
            <a:bodyPr wrap="none" rtlCol="0">
              <a:spAutoFit/>
            </a:bodyPr>
            <a:lstStyle/>
            <a:p>
              <a:pPr algn="ctr"/>
              <a:r>
                <a:rPr lang="en-US" sz="1200" b="1" cap="small" dirty="0" smtClean="0">
                  <a:solidFill>
                    <a:srgbClr val="344A67"/>
                  </a:solidFill>
                  <a:latin typeface="Tahoma"/>
                  <a:cs typeface="Tahoma"/>
                </a:rPr>
                <a:t>Onshore</a:t>
              </a:r>
            </a:p>
          </p:txBody>
        </p:sp>
      </p:grpSp>
      <p:sp>
        <p:nvSpPr>
          <p:cNvPr id="32" name="Rectangle 31"/>
          <p:cNvSpPr/>
          <p:nvPr/>
        </p:nvSpPr>
        <p:spPr>
          <a:xfrm>
            <a:off x="89503" y="1877180"/>
            <a:ext cx="2741571" cy="338554"/>
          </a:xfrm>
          <a:prstGeom prst="rect">
            <a:avLst/>
          </a:prstGeom>
        </p:spPr>
        <p:txBody>
          <a:bodyPr wrap="none">
            <a:spAutoFit/>
          </a:bodyPr>
          <a:lstStyle/>
          <a:p>
            <a:r>
              <a:rPr lang="en-US" sz="1600" b="1" cap="small" dirty="0" smtClean="0">
                <a:solidFill>
                  <a:srgbClr val="2F4767"/>
                </a:solidFill>
                <a:latin typeface="Tahoma"/>
                <a:cs typeface="Tahoma"/>
              </a:rPr>
              <a:t>Potential spill scenarios</a:t>
            </a:r>
            <a:endParaRPr lang="en-US" sz="1600" b="1" cap="small" dirty="0">
              <a:solidFill>
                <a:srgbClr val="2F4767"/>
              </a:solidFill>
              <a:latin typeface="Tahoma"/>
              <a:cs typeface="Tahoma"/>
            </a:endParaRPr>
          </a:p>
        </p:txBody>
      </p:sp>
      <p:cxnSp>
        <p:nvCxnSpPr>
          <p:cNvPr id="35" name="Straight Connector 34"/>
          <p:cNvCxnSpPr/>
          <p:nvPr/>
        </p:nvCxnSpPr>
        <p:spPr>
          <a:xfrm>
            <a:off x="165703" y="2208283"/>
            <a:ext cx="8876697" cy="29362"/>
          </a:xfrm>
          <a:prstGeom prst="line">
            <a:avLst/>
          </a:prstGeom>
          <a:ln>
            <a:solidFill>
              <a:srgbClr val="ADB3CD"/>
            </a:solidFill>
          </a:ln>
          <a:effectLst/>
        </p:spPr>
        <p:style>
          <a:lnRef idx="2">
            <a:schemeClr val="accent1"/>
          </a:lnRef>
          <a:fillRef idx="0">
            <a:schemeClr val="accent1"/>
          </a:fillRef>
          <a:effectRef idx="1">
            <a:schemeClr val="accent1"/>
          </a:effectRef>
          <a:fontRef idx="minor">
            <a:schemeClr val="tx1"/>
          </a:fontRef>
        </p:style>
      </p:cxnSp>
      <p:grpSp>
        <p:nvGrpSpPr>
          <p:cNvPr id="25" name="Group 24"/>
          <p:cNvGrpSpPr>
            <a:grpSpLocks noChangeAspect="1"/>
          </p:cNvGrpSpPr>
          <p:nvPr/>
        </p:nvGrpSpPr>
        <p:grpSpPr>
          <a:xfrm>
            <a:off x="457200" y="5208509"/>
            <a:ext cx="1112322" cy="1045481"/>
            <a:chOff x="4155781" y="5252698"/>
            <a:chExt cx="810769" cy="762049"/>
          </a:xfrm>
        </p:grpSpPr>
        <p:sp>
          <p:nvSpPr>
            <p:cNvPr id="95" name="Oval 94"/>
            <p:cNvSpPr/>
            <p:nvPr/>
          </p:nvSpPr>
          <p:spPr>
            <a:xfrm>
              <a:off x="4176101" y="5252698"/>
              <a:ext cx="762049" cy="762049"/>
            </a:xfrm>
            <a:prstGeom prst="ellipse">
              <a:avLst/>
            </a:prstGeom>
            <a:solidFill>
              <a:schemeClr val="bg1"/>
            </a:solidFill>
            <a:ln w="19050" cmpd="sng">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pic>
          <p:nvPicPr>
            <p:cNvPr id="96" name="Picture 95" descr="toolboxGraphics _Artboard 5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5781" y="5405412"/>
              <a:ext cx="810769" cy="586446"/>
            </a:xfrm>
            <a:prstGeom prst="rect">
              <a:avLst/>
            </a:prstGeom>
          </p:spPr>
        </p:pic>
      </p:grpSp>
      <p:grpSp>
        <p:nvGrpSpPr>
          <p:cNvPr id="26" name="Group 25"/>
          <p:cNvGrpSpPr/>
          <p:nvPr/>
        </p:nvGrpSpPr>
        <p:grpSpPr>
          <a:xfrm>
            <a:off x="4066907" y="5208509"/>
            <a:ext cx="1196876" cy="1045481"/>
            <a:chOff x="3501918" y="5081397"/>
            <a:chExt cx="1614496" cy="1410275"/>
          </a:xfrm>
        </p:grpSpPr>
        <p:sp>
          <p:nvSpPr>
            <p:cNvPr id="94" name="Oval 93"/>
            <p:cNvSpPr>
              <a:spLocks noChangeAspect="1"/>
            </p:cNvSpPr>
            <p:nvPr/>
          </p:nvSpPr>
          <p:spPr>
            <a:xfrm>
              <a:off x="3501918" y="5081397"/>
              <a:ext cx="1410275" cy="1410275"/>
            </a:xfrm>
            <a:prstGeom prst="ellipse">
              <a:avLst/>
            </a:prstGeom>
            <a:solidFill>
              <a:schemeClr val="bg1"/>
            </a:solidFill>
            <a:ln w="19050" cmpd="sng">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pic>
          <p:nvPicPr>
            <p:cNvPr id="99" name="Picture 98" descr="toolboxGraphics _Artboard 52.png"/>
            <p:cNvPicPr>
              <a:picLocks noChangeAspect="1"/>
            </p:cNvPicPr>
            <p:nvPr/>
          </p:nvPicPr>
          <p:blipFill rotWithShape="1">
            <a:blip r:embed="rId7">
              <a:extLst>
                <a:ext uri="{28A0092B-C50C-407E-A947-70E740481C1C}">
                  <a14:useLocalDpi xmlns:a14="http://schemas.microsoft.com/office/drawing/2010/main" val="0"/>
                </a:ext>
              </a:extLst>
            </a:blip>
            <a:srcRect l="24250" b="11619"/>
            <a:stretch/>
          </p:blipFill>
          <p:spPr>
            <a:xfrm>
              <a:off x="3501918" y="5542238"/>
              <a:ext cx="1614496" cy="346705"/>
            </a:xfrm>
            <a:prstGeom prst="rect">
              <a:avLst/>
            </a:prstGeom>
          </p:spPr>
        </p:pic>
      </p:grpSp>
      <p:grpSp>
        <p:nvGrpSpPr>
          <p:cNvPr id="24" name="Group 23"/>
          <p:cNvGrpSpPr>
            <a:grpSpLocks noChangeAspect="1"/>
          </p:cNvGrpSpPr>
          <p:nvPr/>
        </p:nvGrpSpPr>
        <p:grpSpPr>
          <a:xfrm>
            <a:off x="2242417" y="5208509"/>
            <a:ext cx="1045481" cy="1045481"/>
            <a:chOff x="4795440" y="5118876"/>
            <a:chExt cx="762049" cy="762049"/>
          </a:xfrm>
        </p:grpSpPr>
        <p:sp>
          <p:nvSpPr>
            <p:cNvPr id="103" name="Oval 102"/>
            <p:cNvSpPr/>
            <p:nvPr/>
          </p:nvSpPr>
          <p:spPr>
            <a:xfrm>
              <a:off x="4795440" y="5118876"/>
              <a:ext cx="762049" cy="762049"/>
            </a:xfrm>
            <a:prstGeom prst="ellipse">
              <a:avLst/>
            </a:prstGeom>
            <a:solidFill>
              <a:schemeClr val="bg1"/>
            </a:solidFill>
            <a:ln w="19050" cmpd="sng">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pic>
          <p:nvPicPr>
            <p:cNvPr id="88" name="Picture 87" descr="toolboxGraphics _Artboard 52 copy.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9685" y="5287748"/>
              <a:ext cx="628992" cy="450604"/>
            </a:xfrm>
            <a:prstGeom prst="rect">
              <a:avLst/>
            </a:prstGeom>
          </p:spPr>
        </p:pic>
      </p:grpSp>
      <p:grpSp>
        <p:nvGrpSpPr>
          <p:cNvPr id="6" name="Group 5"/>
          <p:cNvGrpSpPr/>
          <p:nvPr/>
        </p:nvGrpSpPr>
        <p:grpSpPr>
          <a:xfrm>
            <a:off x="89503" y="4415970"/>
            <a:ext cx="8952897" cy="369332"/>
            <a:chOff x="89503" y="4586752"/>
            <a:chExt cx="8952897" cy="369332"/>
          </a:xfrm>
        </p:grpSpPr>
        <p:sp>
          <p:nvSpPr>
            <p:cNvPr id="120" name="Rectangle 119"/>
            <p:cNvSpPr/>
            <p:nvPr/>
          </p:nvSpPr>
          <p:spPr>
            <a:xfrm>
              <a:off x="89503" y="4586752"/>
              <a:ext cx="1715591" cy="338554"/>
            </a:xfrm>
            <a:prstGeom prst="rect">
              <a:avLst/>
            </a:prstGeom>
          </p:spPr>
          <p:txBody>
            <a:bodyPr wrap="none">
              <a:spAutoFit/>
            </a:bodyPr>
            <a:lstStyle/>
            <a:p>
              <a:r>
                <a:rPr lang="en-US" sz="1600" b="1" cap="small" dirty="0">
                  <a:solidFill>
                    <a:srgbClr val="2F4767"/>
                  </a:solidFill>
                  <a:latin typeface="Tahoma"/>
                  <a:cs typeface="Tahoma"/>
                </a:rPr>
                <a:t>R</a:t>
              </a:r>
              <a:r>
                <a:rPr lang="en-US" sz="1600" b="1" cap="small" dirty="0" smtClean="0">
                  <a:solidFill>
                    <a:srgbClr val="2F4767"/>
                  </a:solidFill>
                  <a:latin typeface="Tahoma"/>
                  <a:cs typeface="Tahoma"/>
                </a:rPr>
                <a:t>esponse tools </a:t>
              </a:r>
              <a:endParaRPr lang="en-US" sz="1600" b="1" cap="small" dirty="0">
                <a:solidFill>
                  <a:srgbClr val="2F4767"/>
                </a:solidFill>
                <a:latin typeface="Tahoma"/>
                <a:cs typeface="Tahoma"/>
              </a:endParaRPr>
            </a:p>
          </p:txBody>
        </p:sp>
        <p:cxnSp>
          <p:nvCxnSpPr>
            <p:cNvPr id="121" name="Straight Connector 120"/>
            <p:cNvCxnSpPr/>
            <p:nvPr/>
          </p:nvCxnSpPr>
          <p:spPr>
            <a:xfrm>
              <a:off x="165703" y="4926722"/>
              <a:ext cx="8876697" cy="29362"/>
            </a:xfrm>
            <a:prstGeom prst="line">
              <a:avLst/>
            </a:prstGeom>
            <a:ln>
              <a:solidFill>
                <a:srgbClr val="ADB3CD"/>
              </a:solidFill>
            </a:ln>
            <a:effectLst/>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2010181" y="2373383"/>
            <a:ext cx="1547895" cy="1955736"/>
            <a:chOff x="2030501" y="2109825"/>
            <a:chExt cx="1547895" cy="1955736"/>
          </a:xfrm>
        </p:grpSpPr>
        <p:sp>
          <p:nvSpPr>
            <p:cNvPr id="49" name="Oval 48"/>
            <p:cNvSpPr>
              <a:spLocks noChangeAspect="1"/>
            </p:cNvSpPr>
            <p:nvPr/>
          </p:nvSpPr>
          <p:spPr>
            <a:xfrm>
              <a:off x="2030501" y="2109825"/>
              <a:ext cx="1547895" cy="1547895"/>
            </a:xfrm>
            <a:prstGeom prst="ellipse">
              <a:avLst/>
            </a:prstGeom>
            <a:noFill/>
            <a:ln w="38100" cmpd="sng">
              <a:solidFill>
                <a:srgbClr val="2F476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sp>
          <p:nvSpPr>
            <p:cNvPr id="50" name="TextBox 49"/>
            <p:cNvSpPr txBox="1"/>
            <p:nvPr/>
          </p:nvSpPr>
          <p:spPr>
            <a:xfrm>
              <a:off x="2458720" y="3788562"/>
              <a:ext cx="697627" cy="276999"/>
            </a:xfrm>
            <a:prstGeom prst="rect">
              <a:avLst/>
            </a:prstGeom>
            <a:noFill/>
          </p:spPr>
          <p:txBody>
            <a:bodyPr wrap="none" rtlCol="0">
              <a:spAutoFit/>
            </a:bodyPr>
            <a:lstStyle/>
            <a:p>
              <a:pPr algn="ctr"/>
              <a:r>
                <a:rPr lang="en-US" sz="1200" b="1" cap="small" dirty="0" smtClean="0">
                  <a:solidFill>
                    <a:srgbClr val="344A67"/>
                  </a:solidFill>
                  <a:latin typeface="Tahoma"/>
                  <a:cs typeface="Tahoma"/>
                </a:rPr>
                <a:t>Inland</a:t>
              </a:r>
            </a:p>
          </p:txBody>
        </p:sp>
      </p:grpSp>
      <p:grpSp>
        <p:nvGrpSpPr>
          <p:cNvPr id="15" name="Group 14"/>
          <p:cNvGrpSpPr/>
          <p:nvPr/>
        </p:nvGrpSpPr>
        <p:grpSpPr>
          <a:xfrm>
            <a:off x="5293220" y="2381491"/>
            <a:ext cx="2602218" cy="1947628"/>
            <a:chOff x="5354180" y="2117933"/>
            <a:chExt cx="2602218" cy="1947628"/>
          </a:xfrm>
        </p:grpSpPr>
        <p:pic>
          <p:nvPicPr>
            <p:cNvPr id="3" name="Picture 2"/>
            <p:cNvPicPr>
              <a:picLocks noChangeAspect="1"/>
            </p:cNvPicPr>
            <p:nvPr/>
          </p:nvPicPr>
          <p:blipFill>
            <a:blip r:embed="rId9"/>
            <a:stretch>
              <a:fillRect/>
            </a:stretch>
          </p:blipFill>
          <p:spPr>
            <a:xfrm>
              <a:off x="5354180" y="2139187"/>
              <a:ext cx="2602218" cy="1482569"/>
            </a:xfrm>
            <a:prstGeom prst="rect">
              <a:avLst/>
            </a:prstGeom>
          </p:spPr>
        </p:pic>
        <p:grpSp>
          <p:nvGrpSpPr>
            <p:cNvPr id="10" name="Group 9"/>
            <p:cNvGrpSpPr/>
            <p:nvPr/>
          </p:nvGrpSpPr>
          <p:grpSpPr>
            <a:xfrm>
              <a:off x="5657621" y="2117933"/>
              <a:ext cx="1547895" cy="1947628"/>
              <a:chOff x="5657621" y="2117933"/>
              <a:chExt cx="1547895" cy="1947628"/>
            </a:xfrm>
          </p:grpSpPr>
          <p:sp>
            <p:nvSpPr>
              <p:cNvPr id="51" name="Oval 50"/>
              <p:cNvSpPr>
                <a:spLocks noChangeAspect="1"/>
              </p:cNvSpPr>
              <p:nvPr/>
            </p:nvSpPr>
            <p:spPr>
              <a:xfrm>
                <a:off x="5657621" y="2117933"/>
                <a:ext cx="1547895" cy="1547895"/>
              </a:xfrm>
              <a:prstGeom prst="ellipse">
                <a:avLst/>
              </a:prstGeom>
              <a:noFill/>
              <a:ln w="38100" cmpd="sng">
                <a:solidFill>
                  <a:srgbClr val="2F476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sp>
            <p:nvSpPr>
              <p:cNvPr id="52" name="TextBox 51"/>
              <p:cNvSpPr txBox="1"/>
              <p:nvPr/>
            </p:nvSpPr>
            <p:spPr>
              <a:xfrm>
                <a:off x="5926478" y="3788562"/>
                <a:ext cx="1049189" cy="276999"/>
              </a:xfrm>
              <a:prstGeom prst="rect">
                <a:avLst/>
              </a:prstGeom>
              <a:noFill/>
            </p:spPr>
            <p:txBody>
              <a:bodyPr wrap="none" rtlCol="0">
                <a:spAutoFit/>
              </a:bodyPr>
              <a:lstStyle/>
              <a:p>
                <a:r>
                  <a:rPr lang="en-US" sz="1200" b="1" cap="small" dirty="0" smtClean="0">
                    <a:solidFill>
                      <a:srgbClr val="344A67"/>
                    </a:solidFill>
                    <a:latin typeface="Tahoma"/>
                    <a:cs typeface="Tahoma"/>
                  </a:rPr>
                  <a:t>Near Shore</a:t>
                </a:r>
              </a:p>
            </p:txBody>
          </p:sp>
        </p:grpSp>
      </p:grpSp>
      <p:sp>
        <p:nvSpPr>
          <p:cNvPr id="97" name="Oval 96"/>
          <p:cNvSpPr/>
          <p:nvPr/>
        </p:nvSpPr>
        <p:spPr>
          <a:xfrm>
            <a:off x="5861745" y="5206500"/>
            <a:ext cx="1045481" cy="1045481"/>
          </a:xfrm>
          <a:prstGeom prst="ellipse">
            <a:avLst/>
          </a:prstGeom>
          <a:solidFill>
            <a:schemeClr val="bg1"/>
          </a:solidFill>
          <a:ln w="19050" cmpd="sng">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sp>
        <p:nvSpPr>
          <p:cNvPr id="53" name="TextBox 52"/>
          <p:cNvSpPr txBox="1"/>
          <p:nvPr/>
        </p:nvSpPr>
        <p:spPr>
          <a:xfrm>
            <a:off x="5619851" y="6250002"/>
            <a:ext cx="1511906" cy="276999"/>
          </a:xfrm>
          <a:prstGeom prst="rect">
            <a:avLst/>
          </a:prstGeom>
          <a:noFill/>
        </p:spPr>
        <p:txBody>
          <a:bodyPr wrap="none" rtlCol="0">
            <a:spAutoFit/>
          </a:bodyPr>
          <a:lstStyle/>
          <a:p>
            <a:pPr algn="ctr"/>
            <a:r>
              <a:rPr lang="en-US" sz="1200" b="1" cap="small" dirty="0" smtClean="0">
                <a:solidFill>
                  <a:srgbClr val="344A67"/>
                </a:solidFill>
                <a:latin typeface="Tahoma"/>
                <a:cs typeface="Tahoma"/>
              </a:rPr>
              <a:t>Physical Removal</a:t>
            </a:r>
          </a:p>
        </p:txBody>
      </p:sp>
      <p:sp>
        <p:nvSpPr>
          <p:cNvPr id="55" name="TextBox 54"/>
          <p:cNvSpPr txBox="1"/>
          <p:nvPr/>
        </p:nvSpPr>
        <p:spPr>
          <a:xfrm>
            <a:off x="3685907" y="6252011"/>
            <a:ext cx="1800493" cy="276999"/>
          </a:xfrm>
          <a:prstGeom prst="rect">
            <a:avLst/>
          </a:prstGeom>
          <a:noFill/>
        </p:spPr>
        <p:txBody>
          <a:bodyPr wrap="none" rtlCol="0">
            <a:spAutoFit/>
          </a:bodyPr>
          <a:lstStyle/>
          <a:p>
            <a:pPr algn="ctr"/>
            <a:r>
              <a:rPr lang="en-US" sz="1200" b="1" cap="small" dirty="0" smtClean="0">
                <a:solidFill>
                  <a:srgbClr val="344A67"/>
                </a:solidFill>
                <a:latin typeface="Tahoma"/>
                <a:cs typeface="Tahoma"/>
              </a:rPr>
              <a:t>Mechanical Recovery</a:t>
            </a:r>
          </a:p>
        </p:txBody>
      </p:sp>
      <p:sp>
        <p:nvSpPr>
          <p:cNvPr id="56" name="TextBox 55"/>
          <p:cNvSpPr txBox="1"/>
          <p:nvPr/>
        </p:nvSpPr>
        <p:spPr>
          <a:xfrm>
            <a:off x="465774" y="6252011"/>
            <a:ext cx="1095175" cy="276999"/>
          </a:xfrm>
          <a:prstGeom prst="rect">
            <a:avLst/>
          </a:prstGeom>
          <a:noFill/>
        </p:spPr>
        <p:txBody>
          <a:bodyPr wrap="none" rtlCol="0">
            <a:spAutoFit/>
          </a:bodyPr>
          <a:lstStyle/>
          <a:p>
            <a:pPr algn="ctr"/>
            <a:r>
              <a:rPr lang="en-US" sz="1200" b="1" cap="small" dirty="0" smtClean="0">
                <a:solidFill>
                  <a:srgbClr val="344A67"/>
                </a:solidFill>
                <a:latin typeface="Tahoma"/>
                <a:cs typeface="Tahoma"/>
              </a:rPr>
              <a:t>Dispersants</a:t>
            </a:r>
          </a:p>
        </p:txBody>
      </p:sp>
      <p:sp>
        <p:nvSpPr>
          <p:cNvPr id="57" name="TextBox 56"/>
          <p:cNvSpPr txBox="1"/>
          <p:nvPr/>
        </p:nvSpPr>
        <p:spPr>
          <a:xfrm>
            <a:off x="2057400" y="6252011"/>
            <a:ext cx="1415515" cy="276999"/>
          </a:xfrm>
          <a:prstGeom prst="rect">
            <a:avLst/>
          </a:prstGeom>
          <a:noFill/>
        </p:spPr>
        <p:txBody>
          <a:bodyPr wrap="none" rtlCol="0">
            <a:spAutoFit/>
          </a:bodyPr>
          <a:lstStyle/>
          <a:p>
            <a:pPr algn="ctr"/>
            <a:r>
              <a:rPr lang="en-US" sz="1200" b="1" cap="small" dirty="0" smtClean="0">
                <a:solidFill>
                  <a:srgbClr val="344A67"/>
                </a:solidFill>
                <a:latin typeface="Tahoma"/>
                <a:cs typeface="Tahoma"/>
              </a:rPr>
              <a:t>In-Situ Burning</a:t>
            </a:r>
          </a:p>
        </p:txBody>
      </p:sp>
      <p:sp>
        <p:nvSpPr>
          <p:cNvPr id="105" name="Oval 104"/>
          <p:cNvSpPr/>
          <p:nvPr/>
        </p:nvSpPr>
        <p:spPr>
          <a:xfrm>
            <a:off x="7621187" y="5208509"/>
            <a:ext cx="1045481" cy="1045481"/>
          </a:xfrm>
          <a:prstGeom prst="ellipse">
            <a:avLst/>
          </a:prstGeom>
          <a:solidFill>
            <a:schemeClr val="bg1"/>
          </a:solidFill>
          <a:ln w="19050" cmpd="sng">
            <a:solidFill>
              <a:srgbClr val="ADB3C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a:cs typeface="Tahoma"/>
            </a:endParaRPr>
          </a:p>
        </p:txBody>
      </p:sp>
      <p:grpSp>
        <p:nvGrpSpPr>
          <p:cNvPr id="8" name="Group 7"/>
          <p:cNvGrpSpPr/>
          <p:nvPr/>
        </p:nvGrpSpPr>
        <p:grpSpPr>
          <a:xfrm>
            <a:off x="5963091" y="5336423"/>
            <a:ext cx="894909" cy="888253"/>
            <a:chOff x="7699346" y="5296283"/>
            <a:chExt cx="894909" cy="888253"/>
          </a:xfrm>
        </p:grpSpPr>
        <p:pic>
          <p:nvPicPr>
            <p:cNvPr id="91" name="Picture 90" descr="toolboxGraphics _Artboard 55 copy.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9346" y="5534282"/>
              <a:ext cx="542950" cy="650254"/>
            </a:xfrm>
            <a:prstGeom prst="rect">
              <a:avLst/>
            </a:prstGeom>
          </p:spPr>
        </p:pic>
        <p:pic>
          <p:nvPicPr>
            <p:cNvPr id="93" name="Picture 92" descr="hoseman_Artboard 72.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99858" y="5296283"/>
              <a:ext cx="494397" cy="528092"/>
            </a:xfrm>
            <a:prstGeom prst="rect">
              <a:avLst/>
            </a:prstGeom>
          </p:spPr>
        </p:pic>
      </p:grpSp>
      <p:sp>
        <p:nvSpPr>
          <p:cNvPr id="58" name="TextBox 57"/>
          <p:cNvSpPr txBox="1"/>
          <p:nvPr/>
        </p:nvSpPr>
        <p:spPr>
          <a:xfrm>
            <a:off x="7364629" y="6252011"/>
            <a:ext cx="1595928" cy="276999"/>
          </a:xfrm>
          <a:prstGeom prst="rect">
            <a:avLst/>
          </a:prstGeom>
          <a:noFill/>
        </p:spPr>
        <p:txBody>
          <a:bodyPr wrap="none" rtlCol="0">
            <a:spAutoFit/>
          </a:bodyPr>
          <a:lstStyle/>
          <a:p>
            <a:pPr algn="ctr"/>
            <a:r>
              <a:rPr lang="en-US" sz="1200" b="1" cap="small" dirty="0" smtClean="0">
                <a:solidFill>
                  <a:srgbClr val="344A67"/>
                </a:solidFill>
                <a:latin typeface="Tahoma"/>
                <a:cs typeface="Tahoma"/>
              </a:rPr>
              <a:t>Natural Processes</a:t>
            </a:r>
          </a:p>
        </p:txBody>
      </p:sp>
      <p:grpSp>
        <p:nvGrpSpPr>
          <p:cNvPr id="22" name="Group 21"/>
          <p:cNvGrpSpPr/>
          <p:nvPr/>
        </p:nvGrpSpPr>
        <p:grpSpPr>
          <a:xfrm>
            <a:off x="2127606" y="2717274"/>
            <a:ext cx="1385533" cy="824219"/>
            <a:chOff x="2116061" y="2697141"/>
            <a:chExt cx="1385533" cy="824219"/>
          </a:xfrm>
        </p:grpSpPr>
        <p:pic>
          <p:nvPicPr>
            <p:cNvPr id="19" name="Picture 18"/>
            <p:cNvPicPr>
              <a:picLocks noChangeAspect="1"/>
            </p:cNvPicPr>
            <p:nvPr/>
          </p:nvPicPr>
          <p:blipFill>
            <a:blip r:embed="rId12"/>
            <a:stretch>
              <a:fillRect/>
            </a:stretch>
          </p:blipFill>
          <p:spPr>
            <a:xfrm>
              <a:off x="2116061" y="2945728"/>
              <a:ext cx="1385533" cy="575632"/>
            </a:xfrm>
            <a:prstGeom prst="rect">
              <a:avLst/>
            </a:prstGeom>
          </p:spPr>
        </p:pic>
        <p:pic>
          <p:nvPicPr>
            <p:cNvPr id="17" name="Picture 16"/>
            <p:cNvPicPr>
              <a:picLocks noChangeAspect="1"/>
            </p:cNvPicPr>
            <p:nvPr/>
          </p:nvPicPr>
          <p:blipFill>
            <a:blip r:embed="rId13"/>
            <a:stretch>
              <a:fillRect/>
            </a:stretch>
          </p:blipFill>
          <p:spPr>
            <a:xfrm>
              <a:off x="2579368" y="2697141"/>
              <a:ext cx="492482" cy="428523"/>
            </a:xfrm>
            <a:prstGeom prst="rect">
              <a:avLst/>
            </a:prstGeom>
          </p:spPr>
        </p:pic>
        <p:pic>
          <p:nvPicPr>
            <p:cNvPr id="63" name="Picture 62"/>
            <p:cNvPicPr>
              <a:picLocks noChangeAspect="1"/>
            </p:cNvPicPr>
            <p:nvPr/>
          </p:nvPicPr>
          <p:blipFill>
            <a:blip r:embed="rId13"/>
            <a:stretch>
              <a:fillRect/>
            </a:stretch>
          </p:blipFill>
          <p:spPr>
            <a:xfrm>
              <a:off x="2239367" y="2853368"/>
              <a:ext cx="492482" cy="428523"/>
            </a:xfrm>
            <a:prstGeom prst="rect">
              <a:avLst/>
            </a:prstGeom>
          </p:spPr>
        </p:pic>
      </p:grpSp>
      <p:pic>
        <p:nvPicPr>
          <p:cNvPr id="59" name="Picture 58" descr="NEBA Overview assets-22.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9363909" flipH="1">
            <a:off x="7848513" y="5236735"/>
            <a:ext cx="626983" cy="966149"/>
          </a:xfrm>
          <a:prstGeom prst="rect">
            <a:avLst/>
          </a:prstGeom>
        </p:spPr>
      </p:pic>
      <p:sp>
        <p:nvSpPr>
          <p:cNvPr id="13" name="TextBox 12"/>
          <p:cNvSpPr txBox="1"/>
          <p:nvPr/>
        </p:nvSpPr>
        <p:spPr>
          <a:xfrm>
            <a:off x="8955" y="4761338"/>
            <a:ext cx="9162585" cy="307777"/>
          </a:xfrm>
          <a:prstGeom prst="rect">
            <a:avLst/>
          </a:prstGeom>
          <a:noFill/>
        </p:spPr>
        <p:txBody>
          <a:bodyPr wrap="square" rtlCol="0">
            <a:spAutoFit/>
          </a:bodyPr>
          <a:lstStyle/>
          <a:p>
            <a:pPr algn="ctr"/>
            <a:r>
              <a:rPr lang="en-US" sz="1400" cap="small" dirty="0" smtClean="0">
                <a:solidFill>
                  <a:srgbClr val="2F4767"/>
                </a:solidFill>
                <a:latin typeface="Tahoma"/>
                <a:cs typeface="Tahoma"/>
              </a:rPr>
              <a:t>When a spill occurs, source control is immediately applied – after which, response tools are implemented.</a:t>
            </a:r>
            <a:endParaRPr lang="en-US" sz="1400" cap="small" dirty="0">
              <a:solidFill>
                <a:srgbClr val="2F4767"/>
              </a:solidFill>
              <a:latin typeface="Tahoma"/>
              <a:cs typeface="Tahoma"/>
            </a:endParaRPr>
          </a:p>
        </p:txBody>
      </p:sp>
      <p:sp>
        <p:nvSpPr>
          <p:cNvPr id="60" name="TextBox 59"/>
          <p:cNvSpPr txBox="1"/>
          <p:nvPr/>
        </p:nvSpPr>
        <p:spPr>
          <a:xfrm>
            <a:off x="-9144" y="76200"/>
            <a:ext cx="9170610" cy="430887"/>
          </a:xfrm>
          <a:prstGeom prst="rect">
            <a:avLst/>
          </a:prstGeom>
          <a:noFill/>
        </p:spPr>
        <p:txBody>
          <a:bodyPr wrap="square" rtlCol="0">
            <a:spAutoFit/>
          </a:bodyPr>
          <a:lstStyle/>
          <a:p>
            <a:pPr algn="r"/>
            <a:r>
              <a:rPr lang="en-US" sz="2200" cap="small" dirty="0">
                <a:solidFill>
                  <a:srgbClr val="36496A"/>
                </a:solidFill>
                <a:latin typeface="Tahoma"/>
                <a:cs typeface="Tahoma"/>
              </a:rPr>
              <a:t>Preparing for Potential Oil Spills</a:t>
            </a:r>
          </a:p>
        </p:txBody>
      </p:sp>
    </p:spTree>
    <p:extLst>
      <p:ext uri="{BB962C8B-B14F-4D97-AF65-F5344CB8AC3E}">
        <p14:creationId xmlns:p14="http://schemas.microsoft.com/office/powerpoint/2010/main" val="29374110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74388</TotalTime>
  <Words>5812</Words>
  <Application>Microsoft Office PowerPoint</Application>
  <PresentationFormat>On-screen Show (4:3)</PresentationFormat>
  <Paragraphs>607</Paragraphs>
  <Slides>30</Slides>
  <Notes>29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30</vt:i4>
      </vt:variant>
    </vt:vector>
  </HeadingPairs>
  <TitlesOfParts>
    <vt:vector size="36" baseType="lpstr">
      <vt:lpstr>Arial</vt:lpstr>
      <vt:lpstr>Calibri</vt:lpstr>
      <vt:lpstr>Tahoma</vt:lpstr>
      <vt:lpstr>Wingdings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You Support Oil Spill Preparedness and Response?</vt:lpstr>
      <vt:lpstr>APPENDIX</vt:lpstr>
      <vt:lpstr>PowerPoint Presentation</vt:lpstr>
      <vt:lpstr>PowerPoint Presentation</vt:lpstr>
      <vt:lpstr>Understanding Oil Spill Response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Clearing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Eryn Rieple</dc:creator>
  <cp:lastModifiedBy>Rob Cox</cp:lastModifiedBy>
  <cp:revision>1606</cp:revision>
  <cp:lastPrinted>2013-10-04T13:55:15Z</cp:lastPrinted>
  <dcterms:created xsi:type="dcterms:W3CDTF">2013-04-11T20:39:29Z</dcterms:created>
  <dcterms:modified xsi:type="dcterms:W3CDTF">2014-06-11T09:40:20Z</dcterms:modified>
</cp:coreProperties>
</file>